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60" r:id="rId4"/>
    <p:sldId id="357" r:id="rId5"/>
    <p:sldId id="346" r:id="rId6"/>
    <p:sldId id="356" r:id="rId7"/>
    <p:sldId id="355" r:id="rId8"/>
    <p:sldId id="354" r:id="rId9"/>
    <p:sldId id="353" r:id="rId10"/>
    <p:sldId id="352" r:id="rId11"/>
    <p:sldId id="351" r:id="rId12"/>
    <p:sldId id="350" r:id="rId13"/>
    <p:sldId id="349" r:id="rId14"/>
    <p:sldId id="348" r:id="rId15"/>
    <p:sldId id="347" r:id="rId16"/>
    <p:sldId id="261" r:id="rId17"/>
    <p:sldId id="262" r:id="rId18"/>
    <p:sldId id="278" r:id="rId19"/>
    <p:sldId id="279" r:id="rId20"/>
    <p:sldId id="280" r:id="rId21"/>
    <p:sldId id="276" r:id="rId22"/>
    <p:sldId id="281" r:id="rId23"/>
    <p:sldId id="282" r:id="rId24"/>
    <p:sldId id="271" r:id="rId25"/>
    <p:sldId id="283" r:id="rId26"/>
    <p:sldId id="284" r:id="rId27"/>
    <p:sldId id="272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73" r:id="rId37"/>
    <p:sldId id="292" r:id="rId38"/>
    <p:sldId id="293" r:id="rId39"/>
    <p:sldId id="274" r:id="rId40"/>
    <p:sldId id="294" r:id="rId41"/>
    <p:sldId id="295" r:id="rId42"/>
    <p:sldId id="296" r:id="rId43"/>
    <p:sldId id="297" r:id="rId44"/>
    <p:sldId id="306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4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3761A-9D93-4144-A731-A85A3B86A506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E7C26-9AAB-4EF5-9C44-A0AA94CD1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7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88B6-3914-42A6-81BD-9E7FB5EABAB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79E3-4689-49AF-A66C-F95359E58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+mn-lt"/>
                <a:cs typeface="Arial" panose="020B0604020202020204" pitchFamily="34" charset="0"/>
              </a:rPr>
              <a:t>CMU Security Specialist Course</a:t>
            </a:r>
            <a:r>
              <a:rPr lang="en-US" altLang="ko-KR" sz="4400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altLang="ko-KR" sz="4400" dirty="0" smtClean="0">
                <a:latin typeface="+mn-lt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+mn-lt"/>
                <a:cs typeface="Arial" panose="020B0604020202020204" pitchFamily="34" charset="0"/>
              </a:rPr>
            </a:br>
            <a:r>
              <a:rPr lang="en-US" altLang="ko-KR" sz="3600" dirty="0" smtClean="0">
                <a:latin typeface="+mn-lt"/>
                <a:cs typeface="Arial" panose="020B0604020202020204" pitchFamily="34" charset="0"/>
              </a:rPr>
              <a:t>Team Project : Phase 1</a:t>
            </a:r>
            <a:endParaRPr lang="ko-KR" altLang="en-US" sz="440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34940"/>
            <a:ext cx="9144000" cy="2488211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altLang="ko-KR" sz="3000" dirty="0" smtClean="0">
                <a:solidFill>
                  <a:srgbClr val="92D050"/>
                </a:solidFill>
                <a:cs typeface="Arial" panose="020B0604020202020204" pitchFamily="34" charset="0"/>
              </a:rPr>
              <a:t>Team 6 a.k.a. six senses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Seongju</a:t>
            </a:r>
            <a:r>
              <a:rPr lang="en-US" altLang="ko-KR" sz="2000" dirty="0" smtClean="0">
                <a:cs typeface="Arial" panose="020B0604020202020204" pitchFamily="34" charset="0"/>
              </a:rPr>
              <a:t> Moon (L)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Kyungnam</a:t>
            </a:r>
            <a:r>
              <a:rPr lang="en-US" altLang="ko-KR" sz="2000" dirty="0" smtClean="0">
                <a:cs typeface="Arial" panose="020B0604020202020204" pitchFamily="34" charset="0"/>
              </a:rPr>
              <a:t> Bae (E)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Jinmo</a:t>
            </a:r>
            <a:r>
              <a:rPr lang="en-US" altLang="ko-KR" sz="2000" dirty="0" smtClean="0">
                <a:cs typeface="Arial" panose="020B0604020202020204" pitchFamily="34" charset="0"/>
              </a:rPr>
              <a:t> Kim (A)</a:t>
            </a:r>
          </a:p>
          <a:p>
            <a:pPr algn="r"/>
            <a:r>
              <a:rPr lang="en-US" altLang="ko-KR" sz="2000" dirty="0" err="1" smtClean="0">
                <a:cs typeface="Arial" panose="020B0604020202020204" pitchFamily="34" charset="0"/>
              </a:rPr>
              <a:t>Jeonghwan</a:t>
            </a:r>
            <a:r>
              <a:rPr lang="en-US" altLang="ko-KR" sz="2000" dirty="0" smtClean="0"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cs typeface="Arial" panose="020B0604020202020204" pitchFamily="34" charset="0"/>
              </a:rPr>
              <a:t>Ahn</a:t>
            </a:r>
            <a:r>
              <a:rPr lang="en-US" altLang="ko-KR" sz="2000" dirty="0" smtClean="0">
                <a:cs typeface="Arial" panose="020B0604020202020204" pitchFamily="34" charset="0"/>
              </a:rPr>
              <a:t> (S)</a:t>
            </a:r>
          </a:p>
          <a:p>
            <a:pPr algn="r"/>
            <a:r>
              <a:rPr lang="en-US" altLang="ko-KR" sz="2000" dirty="0" smtClean="0">
                <a:cs typeface="Arial" panose="020B0604020202020204" pitchFamily="34" charset="0"/>
              </a:rPr>
              <a:t>* </a:t>
            </a:r>
            <a:r>
              <a:rPr lang="en-US" altLang="ko-KR" sz="2000" dirty="0" err="1" smtClean="0">
                <a:cs typeface="Arial" panose="020B0604020202020204" pitchFamily="34" charset="0"/>
              </a:rPr>
              <a:t>Byungchul</a:t>
            </a:r>
            <a:r>
              <a:rPr lang="en-US" altLang="ko-KR" sz="2000" dirty="0" smtClean="0">
                <a:cs typeface="Arial" panose="020B0604020202020204" pitchFamily="34" charset="0"/>
              </a:rPr>
              <a:t> Park (C)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78902">
            <a:off x="5965827" y="2908601"/>
            <a:ext cx="6345277" cy="393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86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78902">
            <a:off x="5965827" y="2908601"/>
            <a:ext cx="6345277" cy="393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427">
            <a:off x="-283470" y="1663789"/>
            <a:ext cx="5955504" cy="3092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06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78902">
            <a:off x="5965827" y="2908601"/>
            <a:ext cx="6345277" cy="393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427">
            <a:off x="-283470" y="1663789"/>
            <a:ext cx="5955504" cy="3092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5353">
            <a:off x="4382172" y="2242157"/>
            <a:ext cx="5750571" cy="4052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64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78902">
            <a:off x="5965827" y="2908601"/>
            <a:ext cx="6345277" cy="393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427">
            <a:off x="-283470" y="1663789"/>
            <a:ext cx="5955504" cy="3092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5353">
            <a:off x="4382172" y="2242157"/>
            <a:ext cx="5750571" cy="4052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099102">
            <a:off x="7416992" y="-315660"/>
            <a:ext cx="4958256" cy="3599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08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78902">
            <a:off x="5965827" y="2908601"/>
            <a:ext cx="6345277" cy="393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427">
            <a:off x="-283470" y="1663789"/>
            <a:ext cx="5955504" cy="3092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5353">
            <a:off x="4382172" y="2242157"/>
            <a:ext cx="5750571" cy="4052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099102">
            <a:off x="7416992" y="-315660"/>
            <a:ext cx="4958256" cy="3599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8403">
            <a:off x="2419849" y="3715782"/>
            <a:ext cx="5431132" cy="3217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78902">
            <a:off x="5965827" y="2908601"/>
            <a:ext cx="6345277" cy="393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427">
            <a:off x="-283470" y="1663789"/>
            <a:ext cx="5955504" cy="3092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5353">
            <a:off x="4382172" y="2242157"/>
            <a:ext cx="5750571" cy="4052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099102">
            <a:off x="7416992" y="-315660"/>
            <a:ext cx="4958256" cy="3599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8403">
            <a:off x="2419849" y="3715782"/>
            <a:ext cx="5431132" cy="3217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83170">
            <a:off x="8166724" y="4640855"/>
            <a:ext cx="4338203" cy="2406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27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goal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assets to protect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Do threat modeling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 risk assessment to prioritize items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Define security requirements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Derive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Construct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Implement the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Verify the mitigations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5" y="146649"/>
            <a:ext cx="3535392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goal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5283" y="2518913"/>
            <a:ext cx="862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“ Protect the user privacy information in our system. ”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545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27715" y="2672630"/>
            <a:ext cx="3748087" cy="2242457"/>
            <a:chOff x="4267200" y="2169886"/>
            <a:chExt cx="3748087" cy="2242457"/>
          </a:xfrm>
        </p:grpSpPr>
        <p:grpSp>
          <p:nvGrpSpPr>
            <p:cNvPr id="2" name="그룹 1"/>
            <p:cNvGrpSpPr/>
            <p:nvPr/>
          </p:nvGrpSpPr>
          <p:grpSpPr>
            <a:xfrm>
              <a:off x="4552243" y="2405152"/>
              <a:ext cx="3180974" cy="1780977"/>
              <a:chOff x="4325265" y="2219900"/>
              <a:chExt cx="3180974" cy="17809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5265" y="2219900"/>
                <a:ext cx="1576462" cy="178097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901727" y="2852119"/>
                <a:ext cx="1604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/>
                  <a:t>+  name</a:t>
                </a:r>
                <a:endParaRPr lang="ko-KR" altLang="en-US" sz="280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4267200" y="2169886"/>
              <a:ext cx="3748087" cy="224245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1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6898" y="2397642"/>
            <a:ext cx="2832698" cy="2792432"/>
            <a:chOff x="8408132" y="2018256"/>
            <a:chExt cx="2832698" cy="279243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8132" y="2018256"/>
              <a:ext cx="2809875" cy="1838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8408132" y="3856581"/>
              <a:ext cx="28326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#privacy #stalker</a:t>
              </a:r>
            </a:p>
            <a:p>
              <a:r>
                <a:rPr lang="en-US" altLang="ko-KR" sz="2800" dirty="0" smtClean="0"/>
                <a:t>#name</a:t>
              </a:r>
              <a:endParaRPr lang="ko-KR" altLang="en-US" sz="280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27715" y="2672630"/>
            <a:ext cx="3748087" cy="2242457"/>
            <a:chOff x="4267200" y="2169886"/>
            <a:chExt cx="3748087" cy="2242457"/>
          </a:xfrm>
        </p:grpSpPr>
        <p:grpSp>
          <p:nvGrpSpPr>
            <p:cNvPr id="2" name="그룹 1"/>
            <p:cNvGrpSpPr/>
            <p:nvPr/>
          </p:nvGrpSpPr>
          <p:grpSpPr>
            <a:xfrm>
              <a:off x="4552243" y="2405152"/>
              <a:ext cx="3180974" cy="1780977"/>
              <a:chOff x="4325265" y="2219900"/>
              <a:chExt cx="3180974" cy="17809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265" y="2219900"/>
                <a:ext cx="1576462" cy="178097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901727" y="2852119"/>
                <a:ext cx="1604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/>
                  <a:t>+  name</a:t>
                </a:r>
                <a:endParaRPr lang="ko-KR" altLang="en-US" sz="280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4267200" y="2169886"/>
              <a:ext cx="3748087" cy="224245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9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5" y="0"/>
            <a:ext cx="10122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5480" y="431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Bae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8278" y="25246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Kim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729" y="29882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</a:t>
            </a:r>
            <a:r>
              <a:rPr lang="en-US" altLang="ko-KR" b="1" dirty="0" err="1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Ahn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1947" y="276045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Park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9178" y="306813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Mr. Moon</a:t>
            </a:r>
            <a:endParaRPr lang="ko-KR" altLang="en-US" b="1">
              <a:solidFill>
                <a:srgbClr val="FF00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6898" y="2397642"/>
            <a:ext cx="2832698" cy="2792432"/>
            <a:chOff x="8408132" y="2018256"/>
            <a:chExt cx="2832698" cy="279243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8132" y="2018256"/>
              <a:ext cx="2809875" cy="1838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8408132" y="3856581"/>
              <a:ext cx="28326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#privacy #stalker</a:t>
              </a:r>
            </a:p>
            <a:p>
              <a:r>
                <a:rPr lang="en-US" altLang="ko-KR" sz="2800" dirty="0" smtClean="0"/>
                <a:t>#name</a:t>
              </a:r>
              <a:endParaRPr lang="ko-KR" altLang="en-US" sz="280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83921" y="2424634"/>
            <a:ext cx="3545771" cy="2738447"/>
            <a:chOff x="8457543" y="2459494"/>
            <a:chExt cx="3545771" cy="273844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7544" y="2459494"/>
              <a:ext cx="2414588" cy="17843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8457543" y="4243834"/>
              <a:ext cx="35457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#authentication #2FA</a:t>
              </a:r>
            </a:p>
            <a:p>
              <a:r>
                <a:rPr lang="en-US" altLang="ko-KR" sz="2800" dirty="0" smtClean="0"/>
                <a:t>#face #recognition</a:t>
              </a:r>
              <a:endParaRPr lang="ko-KR" altLang="en-US" sz="280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27715" y="2672630"/>
            <a:ext cx="3748087" cy="2242457"/>
            <a:chOff x="4267200" y="2169886"/>
            <a:chExt cx="3748087" cy="2242457"/>
          </a:xfrm>
        </p:grpSpPr>
        <p:grpSp>
          <p:nvGrpSpPr>
            <p:cNvPr id="2" name="그룹 1"/>
            <p:cNvGrpSpPr/>
            <p:nvPr/>
          </p:nvGrpSpPr>
          <p:grpSpPr>
            <a:xfrm>
              <a:off x="4552243" y="2405152"/>
              <a:ext cx="3180974" cy="1780977"/>
              <a:chOff x="4325265" y="2219900"/>
              <a:chExt cx="3180974" cy="17809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5265" y="2219900"/>
                <a:ext cx="1576462" cy="178097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901727" y="2852119"/>
                <a:ext cx="1604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/>
                  <a:t>+  name</a:t>
                </a:r>
                <a:endParaRPr lang="ko-KR" altLang="en-US" sz="280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4267200" y="2169886"/>
              <a:ext cx="3748087" cy="224245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55887" y="2884386"/>
            <a:ext cx="2757714" cy="1399211"/>
            <a:chOff x="5370287" y="2076960"/>
            <a:chExt cx="2757714" cy="13992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246" y="2249929"/>
              <a:ext cx="2361326" cy="10205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5370287" y="2076960"/>
              <a:ext cx="2757714" cy="1399211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2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52718" y="2214767"/>
            <a:ext cx="3785333" cy="2738447"/>
            <a:chOff x="2180579" y="3583992"/>
            <a:chExt cx="3785333" cy="273844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580" y="3583992"/>
              <a:ext cx="2414588" cy="17843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2180579" y="5368332"/>
              <a:ext cx="37853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#authentication</a:t>
              </a:r>
            </a:p>
            <a:p>
              <a:r>
                <a:rPr lang="en-US" altLang="ko-KR" sz="2800" dirty="0" smtClean="0"/>
                <a:t>#login #password</a:t>
              </a:r>
              <a:endParaRPr lang="ko-KR" altLang="en-US" sz="28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55887" y="2884386"/>
            <a:ext cx="2757714" cy="1399211"/>
            <a:chOff x="5370287" y="2076960"/>
            <a:chExt cx="2757714" cy="13992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246" y="2249929"/>
              <a:ext cx="2361326" cy="10205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5370287" y="2076960"/>
              <a:ext cx="2757714" cy="1399211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4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52718" y="2214767"/>
            <a:ext cx="3785333" cy="2738447"/>
            <a:chOff x="2180579" y="3583992"/>
            <a:chExt cx="3785333" cy="273844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580" y="3583992"/>
              <a:ext cx="2414588" cy="17843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2180579" y="5368332"/>
              <a:ext cx="37853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#authentication</a:t>
              </a:r>
            </a:p>
            <a:p>
              <a:r>
                <a:rPr lang="en-US" altLang="ko-KR" sz="2800" dirty="0" smtClean="0"/>
                <a:t>#login #password</a:t>
              </a:r>
              <a:endParaRPr lang="ko-KR" altLang="en-US" sz="28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55887" y="2884386"/>
            <a:ext cx="2757714" cy="1399211"/>
            <a:chOff x="5370287" y="2076960"/>
            <a:chExt cx="2757714" cy="13992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246" y="2249929"/>
              <a:ext cx="2361326" cy="10205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5370287" y="2076960"/>
              <a:ext cx="2757714" cy="1399211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002181" y="2386868"/>
            <a:ext cx="2832698" cy="2361545"/>
            <a:chOff x="8015287" y="566827"/>
            <a:chExt cx="2832698" cy="236154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5287" y="566827"/>
              <a:ext cx="2809875" cy="1838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8015287" y="2405152"/>
              <a:ext cx="2832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#privacy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7003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11945" y="2405152"/>
            <a:ext cx="1851712" cy="2608237"/>
            <a:chOff x="4984517" y="2130676"/>
            <a:chExt cx="1851712" cy="260823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3943" y="2291882"/>
              <a:ext cx="1495425" cy="2257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4984517" y="2130676"/>
              <a:ext cx="1851712" cy="260823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92D050"/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94537" y="2553693"/>
            <a:ext cx="3042384" cy="2307560"/>
            <a:chOff x="1204010" y="4183702"/>
            <a:chExt cx="3042384" cy="230756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010" y="4183702"/>
              <a:ext cx="2414588" cy="17843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1204010" y="5968042"/>
              <a:ext cx="3042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#authentication</a:t>
              </a:r>
              <a:endParaRPr lang="ko-KR" altLang="en-US" sz="280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48367" y="2514297"/>
            <a:ext cx="2832698" cy="2361545"/>
            <a:chOff x="8015287" y="566827"/>
            <a:chExt cx="2832698" cy="236154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5287" y="566827"/>
              <a:ext cx="2809875" cy="1838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8015287" y="2405152"/>
              <a:ext cx="2832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#privacy</a:t>
              </a:r>
              <a:endParaRPr lang="ko-KR" altLang="en-US" sz="280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11945" y="2405152"/>
            <a:ext cx="1851712" cy="2608237"/>
            <a:chOff x="4984517" y="2130676"/>
            <a:chExt cx="1851712" cy="260823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3943" y="2291882"/>
              <a:ext cx="1495425" cy="2257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4984517" y="2130676"/>
              <a:ext cx="1851712" cy="260823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Define assets to protect + Do threat modeling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94537" y="2553693"/>
            <a:ext cx="3042384" cy="2307560"/>
            <a:chOff x="1204010" y="4183702"/>
            <a:chExt cx="3042384" cy="230756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010" y="4183702"/>
              <a:ext cx="2414588" cy="17843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1204010" y="5968042"/>
              <a:ext cx="3042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#authentication</a:t>
              </a:r>
              <a:endParaRPr lang="ko-KR" altLang="en-US" sz="280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48367" y="2514297"/>
            <a:ext cx="2832698" cy="2361545"/>
            <a:chOff x="8015287" y="566827"/>
            <a:chExt cx="2832698" cy="236154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5287" y="566827"/>
              <a:ext cx="2809875" cy="1838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8015287" y="2405152"/>
              <a:ext cx="2832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#privacy</a:t>
              </a:r>
              <a:endParaRPr lang="ko-KR" altLang="en-US" sz="280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11945" y="2405152"/>
            <a:ext cx="1851712" cy="2608237"/>
            <a:chOff x="4984517" y="2130676"/>
            <a:chExt cx="1851712" cy="260823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3943" y="2291882"/>
              <a:ext cx="1495425" cy="22574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4984517" y="2130676"/>
              <a:ext cx="1851712" cy="260823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 rot="21139466">
            <a:off x="1725283" y="2891014"/>
            <a:ext cx="8626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</a:rPr>
              <a:t>IMPORTANT ASSUMPTION</a:t>
            </a:r>
          </a:p>
          <a:p>
            <a:pPr algn="ctr"/>
            <a:r>
              <a:rPr lang="en-US" altLang="ko-KR" sz="2800" dirty="0" smtClean="0"/>
              <a:t>The way to keep the KEYs secure is the root of trust.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6097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2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76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1481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goal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assets to protect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Do threat modeling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Do risk assessment to prioritize items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Define security requirements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Derive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Construct architecture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Implement the mitigations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Verify the mitigations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7762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95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9164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038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8218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959523" y="1124857"/>
            <a:ext cx="7247627" cy="5048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Separate meta data from image on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09299" y="2758710"/>
            <a:ext cx="3180974" cy="1780977"/>
            <a:chOff x="589844" y="2660887"/>
            <a:chExt cx="3180974" cy="178097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44" y="2660887"/>
              <a:ext cx="1576462" cy="17809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2166306" y="3293106"/>
              <a:ext cx="160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+  name</a:t>
              </a:r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353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9" y="3138912"/>
            <a:ext cx="2361326" cy="1020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59523" y="2823675"/>
            <a:ext cx="7247627" cy="16510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Encrypt the hashed credential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554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9" y="3138912"/>
            <a:ext cx="2361326" cy="1020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59523" y="2823675"/>
            <a:ext cx="7247627" cy="16510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Encrypt the hashed credential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695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9" y="3138912"/>
            <a:ext cx="2361326" cy="1020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59523" y="2823675"/>
            <a:ext cx="7247627" cy="16510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Encrypt the hashed credential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16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2" y="2520486"/>
            <a:ext cx="1495425" cy="22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59523" y="2823675"/>
            <a:ext cx="7247627" cy="16510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Embed the root key into code obfuscated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270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60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2" y="2520486"/>
            <a:ext cx="1495425" cy="22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59523" y="2823675"/>
            <a:ext cx="7247627" cy="16510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Embed the root key into code obfuscated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265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2" y="2520486"/>
            <a:ext cx="1495425" cy="225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59523" y="2823675"/>
            <a:ext cx="7247627" cy="16510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Embed the root key into code obfuscated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186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70C0"/>
                </a:solidFill>
                <a:cs typeface="Arial" panose="020B0604020202020204" pitchFamily="34" charset="0"/>
              </a:rPr>
              <a:t>Derive mitigations</a:t>
            </a:r>
            <a:endParaRPr lang="ko-KR" altLang="en-US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9657" y="812802"/>
            <a:ext cx="11843657" cy="58710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Introduce login system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Force users to use strong password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Encrypt the hashed credential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Apply 2FA (what you know + what you are)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Separate meta data from image on </a:t>
            </a:r>
            <a:r>
              <a:rPr lang="en-US" altLang="ko-KR" dirty="0" smtClean="0">
                <a:cs typeface="Arial" panose="020B0604020202020204" pitchFamily="34" charset="0"/>
              </a:rPr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Encrypt the image +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verified crypto algorithm (AES256-CBC)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Embed the root key into code obfuscated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a random file name in the storage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cs typeface="Arial" panose="020B0604020202020204" pitchFamily="34" charset="0"/>
              </a:rPr>
              <a:t>Use TLS in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891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7030A0"/>
                </a:solidFill>
                <a:cs typeface="Arial" panose="020B0604020202020204" pitchFamily="34" charset="0"/>
              </a:rPr>
              <a:t>Construct architecture</a:t>
            </a:r>
            <a:endParaRPr lang="ko-KR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02696"/>
            <a:ext cx="10001250" cy="4276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59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7030A0"/>
                </a:solidFill>
                <a:cs typeface="Arial" panose="020B0604020202020204" pitchFamily="34" charset="0"/>
              </a:rPr>
              <a:t>Construct architecture</a:t>
            </a:r>
            <a:endParaRPr lang="ko-KR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294" y="1182914"/>
            <a:ext cx="33085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>
                <a:latin typeface="+mn-ea"/>
              </a:rPr>
              <a:t>└── </a:t>
            </a:r>
            <a:r>
              <a:rPr lang="en-US" altLang="ko-KR" sz="1600" dirty="0" smtClean="0"/>
              <a:t>source</a:t>
            </a:r>
            <a:endParaRPr lang="en-US" altLang="ko-KR" sz="1600" dirty="0"/>
          </a:p>
          <a:p>
            <a:r>
              <a:rPr lang="en-US" altLang="ko-KR" sz="1600" dirty="0">
                <a:latin typeface="+mn-ea"/>
              </a:rPr>
              <a:t>    ├── </a:t>
            </a:r>
            <a:r>
              <a:rPr lang="en-US" altLang="ko-KR" sz="1600" dirty="0"/>
              <a:t>client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│</a:t>
            </a:r>
            <a:r>
              <a:rPr lang="en-US" altLang="ko-KR" sz="1600" dirty="0">
                <a:latin typeface="+mn-ea"/>
              </a:rPr>
              <a:t>   └── </a:t>
            </a:r>
            <a:r>
              <a:rPr lang="en-US" altLang="ko-KR" sz="1600" dirty="0" err="1" smtClean="0"/>
              <a:t>src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├── </a:t>
            </a:r>
            <a:r>
              <a:rPr lang="en-US" altLang="ko-KR" sz="1600" dirty="0"/>
              <a:t>common</a:t>
            </a:r>
          </a:p>
          <a:p>
            <a:r>
              <a:rPr lang="en-US" altLang="ko-KR" sz="1600" dirty="0">
                <a:latin typeface="+mn-ea"/>
              </a:rPr>
              <a:t>    │   ├── </a:t>
            </a:r>
            <a:r>
              <a:rPr lang="en-US" altLang="ko-KR" sz="1600" dirty="0" smtClean="0"/>
              <a:t>keys</a:t>
            </a:r>
            <a:endParaRPr lang="en-US" altLang="ko-KR" sz="1600" dirty="0"/>
          </a:p>
          <a:p>
            <a:r>
              <a:rPr lang="en-US" altLang="ko-KR" sz="1600" dirty="0">
                <a:latin typeface="+mn-ea"/>
              </a:rPr>
              <a:t>    │   │   ├── </a:t>
            </a:r>
            <a:r>
              <a:rPr lang="en-US" altLang="ko-KR" sz="1600" dirty="0" smtClean="0"/>
              <a:t>ca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│   │   ├── </a:t>
            </a:r>
            <a:r>
              <a:rPr lang="en-US" altLang="ko-KR" sz="1600" dirty="0" smtClean="0"/>
              <a:t>client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│   │   └── </a:t>
            </a:r>
            <a:r>
              <a:rPr lang="en-US" altLang="ko-KR" sz="1600" dirty="0" smtClean="0"/>
              <a:t>server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│   └── </a:t>
            </a:r>
            <a:r>
              <a:rPr lang="en-US" altLang="ko-KR" sz="1600" dirty="0"/>
              <a:t>libs</a:t>
            </a:r>
          </a:p>
          <a:p>
            <a:r>
              <a:rPr lang="en-US" altLang="ko-KR" sz="1600" dirty="0">
                <a:latin typeface="+mn-ea"/>
              </a:rPr>
              <a:t>    │       └── </a:t>
            </a:r>
            <a:r>
              <a:rPr lang="en-US" altLang="ko-KR" sz="1600" dirty="0" err="1" smtClean="0"/>
              <a:t>libcertcheck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r>
              <a:rPr lang="en-US" altLang="ko-KR" sz="1600" dirty="0" smtClean="0">
                <a:latin typeface="+mn-ea"/>
              </a:rPr>
              <a:t>    │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└── </a:t>
            </a:r>
            <a:r>
              <a:rPr lang="en-US" altLang="ko-KR" sz="1600" dirty="0"/>
              <a:t>server</a:t>
            </a:r>
          </a:p>
          <a:p>
            <a:r>
              <a:rPr lang="en-US" altLang="ko-KR" sz="1600" dirty="0">
                <a:latin typeface="+mn-ea"/>
              </a:rPr>
              <a:t>        ├── </a:t>
            </a:r>
            <a:r>
              <a:rPr lang="en-US" altLang="ko-KR" sz="1600" dirty="0" err="1" smtClean="0"/>
              <a:t>facenetModels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├── </a:t>
            </a:r>
            <a:r>
              <a:rPr lang="en-US" altLang="ko-KR" sz="1600" dirty="0" err="1" smtClean="0"/>
              <a:t>imgs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├── </a:t>
            </a:r>
            <a:r>
              <a:rPr lang="en-US" altLang="ko-KR" sz="1600" dirty="0" err="1" smtClean="0"/>
              <a:t>mtCNNModels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├── </a:t>
            </a:r>
            <a:r>
              <a:rPr lang="en-US" altLang="ko-KR" sz="1600" dirty="0" err="1" smtClean="0"/>
              <a:t>src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└── </a:t>
            </a:r>
            <a:r>
              <a:rPr lang="en-US" altLang="ko-KR" sz="1600" dirty="0" smtClean="0"/>
              <a:t>trt_l2norm_helper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6294" y="1182914"/>
            <a:ext cx="87441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client source codes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self signed root certificate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CA signed certificate &amp; Private key for client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</a:t>
            </a:r>
            <a:r>
              <a:rPr lang="en-US" altLang="ko-K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CA signed certificate &amp; Private </a:t>
            </a:r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key for server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crypto library to support crypto API and to verify the integrity of keys. </a:t>
            </a: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the root key for the crypto API are included as a string with obfuscated.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the path of </a:t>
            </a:r>
            <a:r>
              <a:rPr lang="en-US" altLang="ko-KR" sz="16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faceNet</a:t>
            </a:r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models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the path of the photo registered with name. the filename and contents are encrypted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the path of </a:t>
            </a:r>
            <a:r>
              <a:rPr lang="en-US" altLang="ko-K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machine learning </a:t>
            </a:r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model </a:t>
            </a:r>
            <a:r>
              <a:rPr lang="en-US" altLang="ko-K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in </a:t>
            </a:r>
            <a:r>
              <a:rPr lang="en-US" altLang="ko-KR" sz="1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MTCNN_FaceDetection_TensorRT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server source codes</a:t>
            </a:r>
            <a:endParaRPr lang="en-US" altLang="ko-KR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// </a:t>
            </a:r>
            <a:r>
              <a:rPr lang="en-US" altLang="ko-KR" sz="1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TensorRT</a:t>
            </a:r>
            <a:r>
              <a:rPr lang="en-US" altLang="ko-K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ea"/>
              </a:rPr>
              <a:t> L2-Norm Helper</a:t>
            </a:r>
            <a:endParaRPr lang="ko-KR" altLang="en-US" sz="1600" dirty="0">
              <a:solidFill>
                <a:schemeClr val="bg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6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7030A0"/>
                </a:solidFill>
                <a:cs typeface="Arial" panose="020B0604020202020204" pitchFamily="34" charset="0"/>
              </a:rPr>
              <a:t>Construct architecture</a:t>
            </a:r>
            <a:endParaRPr lang="ko-KR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63017" y="3108806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522713" y="3108806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logout</a:t>
            </a:r>
          </a:p>
        </p:txBody>
      </p:sp>
      <p:sp>
        <p:nvSpPr>
          <p:cNvPr id="12" name="타원 11"/>
          <p:cNvSpPr/>
          <p:nvPr/>
        </p:nvSpPr>
        <p:spPr>
          <a:xfrm>
            <a:off x="5359456" y="1650728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secure</a:t>
            </a:r>
          </a:p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</a:p>
        </p:txBody>
      </p:sp>
      <p:sp>
        <p:nvSpPr>
          <p:cNvPr id="13" name="타원 12"/>
          <p:cNvSpPr/>
          <p:nvPr/>
        </p:nvSpPr>
        <p:spPr>
          <a:xfrm>
            <a:off x="5359456" y="4309306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non secure</a:t>
            </a:r>
          </a:p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</a:p>
        </p:txBody>
      </p:sp>
      <p:sp>
        <p:nvSpPr>
          <p:cNvPr id="14" name="타원 13"/>
          <p:cNvSpPr/>
          <p:nvPr/>
        </p:nvSpPr>
        <p:spPr>
          <a:xfrm>
            <a:off x="6923459" y="2959891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learn</a:t>
            </a:r>
          </a:p>
        </p:txBody>
      </p:sp>
      <p:sp>
        <p:nvSpPr>
          <p:cNvPr id="15" name="타원 14"/>
          <p:cNvSpPr/>
          <p:nvPr/>
        </p:nvSpPr>
        <p:spPr>
          <a:xfrm>
            <a:off x="8487463" y="1650728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secure</a:t>
            </a:r>
          </a:p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test run</a:t>
            </a:r>
          </a:p>
        </p:txBody>
      </p:sp>
      <p:sp>
        <p:nvSpPr>
          <p:cNvPr id="16" name="타원 15"/>
          <p:cNvSpPr/>
          <p:nvPr/>
        </p:nvSpPr>
        <p:spPr>
          <a:xfrm>
            <a:off x="8487463" y="4308297"/>
            <a:ext cx="1425794" cy="1310966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non secure</a:t>
            </a:r>
          </a:p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test run</a:t>
            </a:r>
          </a:p>
        </p:txBody>
      </p:sp>
      <p:cxnSp>
        <p:nvCxnSpPr>
          <p:cNvPr id="17" name="구부러진 연결선 16"/>
          <p:cNvCxnSpPr>
            <a:stCxn id="10" idx="0"/>
            <a:endCxn id="11" idx="0"/>
          </p:cNvCxnSpPr>
          <p:nvPr/>
        </p:nvCxnSpPr>
        <p:spPr>
          <a:xfrm rot="5400000" flipH="1" flipV="1">
            <a:off x="3405762" y="2278958"/>
            <a:ext cx="12700" cy="1659696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2072" y="2495725"/>
            <a:ext cx="1658339" cy="307777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On starting program</a:t>
            </a:r>
            <a:endParaRPr lang="ko-KR" altLang="en-US" sz="1400" dirty="0"/>
          </a:p>
        </p:txBody>
      </p:sp>
      <p:cxnSp>
        <p:nvCxnSpPr>
          <p:cNvPr id="19" name="구부러진 연결선 18"/>
          <p:cNvCxnSpPr>
            <a:stCxn id="11" idx="7"/>
            <a:endCxn id="12" idx="2"/>
          </p:cNvCxnSpPr>
          <p:nvPr/>
        </p:nvCxnSpPr>
        <p:spPr>
          <a:xfrm rot="5400000" flipH="1" flipV="1">
            <a:off x="4552289" y="2493626"/>
            <a:ext cx="994582" cy="6197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4"/>
            <a:endCxn id="13" idx="0"/>
          </p:cNvCxnSpPr>
          <p:nvPr/>
        </p:nvCxnSpPr>
        <p:spPr>
          <a:xfrm>
            <a:off x="6072353" y="2961694"/>
            <a:ext cx="0" cy="134761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4"/>
            <a:endCxn id="16" idx="0"/>
          </p:cNvCxnSpPr>
          <p:nvPr/>
        </p:nvCxnSpPr>
        <p:spPr>
          <a:xfrm>
            <a:off x="9200360" y="2961694"/>
            <a:ext cx="0" cy="13466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6"/>
            <a:endCxn id="15" idx="2"/>
          </p:cNvCxnSpPr>
          <p:nvPr/>
        </p:nvCxnSpPr>
        <p:spPr>
          <a:xfrm>
            <a:off x="6785250" y="2306211"/>
            <a:ext cx="170221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6" idx="2"/>
          </p:cNvCxnSpPr>
          <p:nvPr/>
        </p:nvCxnSpPr>
        <p:spPr>
          <a:xfrm flipV="1">
            <a:off x="6785250" y="4963780"/>
            <a:ext cx="1702213" cy="10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5" idx="0"/>
            <a:endCxn id="11" idx="4"/>
          </p:cNvCxnSpPr>
          <p:nvPr/>
        </p:nvCxnSpPr>
        <p:spPr>
          <a:xfrm flipH="1" flipV="1">
            <a:off x="4235610" y="4419772"/>
            <a:ext cx="6349" cy="465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8882" y="4885439"/>
            <a:ext cx="1406154" cy="738664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Can be reached</a:t>
            </a:r>
          </a:p>
          <a:p>
            <a:pPr algn="ctr"/>
            <a:r>
              <a:rPr lang="en-US" altLang="ko-KR" sz="1400" dirty="0" smtClean="0"/>
              <a:t>from any state</a:t>
            </a:r>
          </a:p>
          <a:p>
            <a:pPr algn="ctr"/>
            <a:r>
              <a:rPr lang="en-US" altLang="ko-KR" sz="1400" dirty="0" smtClean="0"/>
              <a:t>by logout button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12" idx="5"/>
            <a:endCxn id="14" idx="1"/>
          </p:cNvCxnSpPr>
          <p:nvPr/>
        </p:nvCxnSpPr>
        <p:spPr>
          <a:xfrm>
            <a:off x="6576447" y="2769707"/>
            <a:ext cx="555815" cy="3821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7"/>
            <a:endCxn id="14" idx="3"/>
          </p:cNvCxnSpPr>
          <p:nvPr/>
        </p:nvCxnSpPr>
        <p:spPr>
          <a:xfrm flipV="1">
            <a:off x="6576447" y="4078870"/>
            <a:ext cx="555815" cy="4224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1"/>
            <a:endCxn id="14" idx="5"/>
          </p:cNvCxnSpPr>
          <p:nvPr/>
        </p:nvCxnSpPr>
        <p:spPr>
          <a:xfrm flipH="1" flipV="1">
            <a:off x="8140450" y="4078870"/>
            <a:ext cx="555816" cy="4214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14" idx="7"/>
          </p:cNvCxnSpPr>
          <p:nvPr/>
        </p:nvCxnSpPr>
        <p:spPr>
          <a:xfrm flipH="1">
            <a:off x="8140450" y="2769707"/>
            <a:ext cx="555816" cy="3821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631904" y="1991376"/>
            <a:ext cx="3658447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Client State Diagram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7030A0"/>
                </a:solidFill>
                <a:cs typeface="Arial" panose="020B0604020202020204" pitchFamily="34" charset="0"/>
              </a:rPr>
              <a:t>Construct architecture</a:t>
            </a:r>
            <a:endParaRPr lang="ko-KR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0" y="2083224"/>
            <a:ext cx="5384349" cy="324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95" y="2083224"/>
            <a:ext cx="5383284" cy="324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678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724" y="146649"/>
            <a:ext cx="8146115" cy="6297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7030A0"/>
                </a:solidFill>
                <a:cs typeface="Arial" panose="020B0604020202020204" pitchFamily="34" charset="0"/>
              </a:rPr>
              <a:t>Construct architecture</a:t>
            </a:r>
            <a:endParaRPr lang="ko-KR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283" y="3099484"/>
            <a:ext cx="8626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Let me show you demo clip..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1806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77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0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5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80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 rot="20867113">
            <a:off x="-299339" y="234144"/>
            <a:ext cx="573151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7">
            <a:off x="6543912" y="754921"/>
            <a:ext cx="5731510" cy="4116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 rot="21370184">
            <a:off x="4132879" y="-14015"/>
            <a:ext cx="3829152" cy="4411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 rot="260302">
            <a:off x="-248107" y="4079315"/>
            <a:ext cx="5731510" cy="306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867">
            <a:off x="5794812" y="3973512"/>
            <a:ext cx="5727700" cy="294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84412">
            <a:off x="-140" y="-179811"/>
            <a:ext cx="4827680" cy="3514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7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1116</Words>
  <Application>Microsoft Office PowerPoint</Application>
  <PresentationFormat>와이드스크린</PresentationFormat>
  <Paragraphs>242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Bahnschrift</vt:lpstr>
      <vt:lpstr>Calibri</vt:lpstr>
      <vt:lpstr>Calibri Light</vt:lpstr>
      <vt:lpstr>Courier New</vt:lpstr>
      <vt:lpstr>Office Theme</vt:lpstr>
      <vt:lpstr>CMU Security Specialist Course  Team Project : Phase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Security Specialist Course  Team Project : Phase 1</dc:title>
  <dc:creator>박병철/책임연구원/SW Platform(연)Advanced OS TP(byungchul.park@lge.com)</dc:creator>
  <cp:lastModifiedBy>박병철/책임연구원/SW Platform(연)Advanced OS TP(byungchul.park@lge.com)</cp:lastModifiedBy>
  <cp:revision>38</cp:revision>
  <dcterms:created xsi:type="dcterms:W3CDTF">2021-06-16T06:07:03Z</dcterms:created>
  <dcterms:modified xsi:type="dcterms:W3CDTF">2021-06-17T06:04:39Z</dcterms:modified>
</cp:coreProperties>
</file>