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323" r:id="rId4"/>
    <p:sldId id="260" r:id="rId5"/>
    <p:sldId id="297" r:id="rId6"/>
    <p:sldId id="346" r:id="rId7"/>
    <p:sldId id="306" r:id="rId8"/>
    <p:sldId id="334" r:id="rId9"/>
    <p:sldId id="298" r:id="rId10"/>
    <p:sldId id="342" r:id="rId11"/>
    <p:sldId id="343" r:id="rId12"/>
    <p:sldId id="299" r:id="rId13"/>
    <p:sldId id="349" r:id="rId14"/>
    <p:sldId id="350" r:id="rId15"/>
    <p:sldId id="352" r:id="rId16"/>
    <p:sldId id="328" r:id="rId17"/>
    <p:sldId id="331" r:id="rId18"/>
    <p:sldId id="330" r:id="rId19"/>
    <p:sldId id="300" r:id="rId20"/>
    <p:sldId id="340" r:id="rId21"/>
    <p:sldId id="336" r:id="rId22"/>
    <p:sldId id="310" r:id="rId23"/>
    <p:sldId id="335" r:id="rId24"/>
    <p:sldId id="301" r:id="rId25"/>
    <p:sldId id="353" r:id="rId26"/>
    <p:sldId id="337" r:id="rId27"/>
    <p:sldId id="354" r:id="rId28"/>
    <p:sldId id="355" r:id="rId29"/>
    <p:sldId id="302" r:id="rId30"/>
    <p:sldId id="339" r:id="rId31"/>
    <p:sldId id="303" r:id="rId32"/>
    <p:sldId id="324" r:id="rId33"/>
    <p:sldId id="304" r:id="rId34"/>
    <p:sldId id="332" r:id="rId35"/>
    <p:sldId id="333" r:id="rId36"/>
    <p:sldId id="307" r:id="rId37"/>
    <p:sldId id="322" r:id="rId38"/>
    <p:sldId id="316" r:id="rId39"/>
    <p:sldId id="341" r:id="rId40"/>
    <p:sldId id="305" r:id="rId41"/>
    <p:sldId id="31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3761A-9D93-4144-A731-A85A3B86A50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E7C26-9AAB-4EF5-9C44-A0AA94CD1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9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3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7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9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5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388B6-3914-42A6-81BD-9E7FB5EABAB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93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2417" y="1122363"/>
            <a:ext cx="9507166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+mn-lt"/>
                <a:cs typeface="Arial" panose="020B0604020202020204" pitchFamily="34" charset="0"/>
              </a:rPr>
              <a:t>CMU Security Specialist Course</a:t>
            </a:r>
            <a:r>
              <a:rPr lang="en-US" altLang="ko-KR" sz="4400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altLang="ko-KR" sz="4400" dirty="0" smtClean="0">
                <a:latin typeface="+mn-lt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+mn-lt"/>
                <a:cs typeface="Arial" panose="020B0604020202020204" pitchFamily="34" charset="0"/>
              </a:rPr>
            </a:br>
            <a:r>
              <a:rPr lang="en-US" altLang="ko-KR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Team Project </a:t>
            </a:r>
            <a:r>
              <a:rPr lang="en-US" altLang="ko-KR" sz="360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Phase 2</a:t>
            </a:r>
            <a:endParaRPr lang="ko-KR" altLang="en-US" sz="440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34940"/>
            <a:ext cx="9144000" cy="2488211"/>
          </a:xfrm>
        </p:spPr>
        <p:txBody>
          <a:bodyPr anchor="ctr">
            <a:normAutofit lnSpcReduction="10000"/>
          </a:bodyPr>
          <a:lstStyle/>
          <a:p>
            <a:pPr algn="r"/>
            <a:r>
              <a:rPr lang="en-US" altLang="ko-KR" sz="30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Six senses</a:t>
            </a:r>
            <a:r>
              <a:rPr lang="en-US" altLang="ko-KR" sz="3000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3000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Team 6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Seongju</a:t>
            </a:r>
            <a:r>
              <a:rPr lang="en-US" altLang="ko-KR" sz="2000" dirty="0" smtClean="0">
                <a:cs typeface="Arial" panose="020B0604020202020204" pitchFamily="34" charset="0"/>
              </a:rPr>
              <a:t> Moon (L)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Kyungnam</a:t>
            </a:r>
            <a:r>
              <a:rPr lang="en-US" altLang="ko-KR" sz="2000" dirty="0" smtClean="0">
                <a:cs typeface="Arial" panose="020B0604020202020204" pitchFamily="34" charset="0"/>
              </a:rPr>
              <a:t> Bae (E)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Jinmo</a:t>
            </a:r>
            <a:r>
              <a:rPr lang="en-US" altLang="ko-KR" sz="2000" dirty="0" smtClean="0">
                <a:cs typeface="Arial" panose="020B0604020202020204" pitchFamily="34" charset="0"/>
              </a:rPr>
              <a:t> Kim (A)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Jeonghwan</a:t>
            </a:r>
            <a:r>
              <a:rPr lang="en-US" altLang="ko-KR" sz="2000" dirty="0" smtClean="0"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cs typeface="Arial" panose="020B0604020202020204" pitchFamily="34" charset="0"/>
              </a:rPr>
              <a:t>Ahn</a:t>
            </a:r>
            <a:r>
              <a:rPr lang="en-US" altLang="ko-KR" sz="2000" dirty="0" smtClean="0">
                <a:cs typeface="Arial" panose="020B0604020202020204" pitchFamily="34" charset="0"/>
              </a:rPr>
              <a:t> (S)</a:t>
            </a:r>
          </a:p>
          <a:p>
            <a:pPr algn="r"/>
            <a:r>
              <a:rPr lang="en-US" altLang="ko-KR" sz="2000" dirty="0" smtClean="0">
                <a:cs typeface="Arial" panose="020B0604020202020204" pitchFamily="34" charset="0"/>
              </a:rPr>
              <a:t>* </a:t>
            </a:r>
            <a:r>
              <a:rPr lang="en-US" altLang="ko-KR" sz="2000" dirty="0" err="1" smtClean="0">
                <a:cs typeface="Arial" panose="020B0604020202020204" pitchFamily="34" charset="0"/>
              </a:rPr>
              <a:t>Byungchul</a:t>
            </a:r>
            <a:r>
              <a:rPr lang="en-US" altLang="ko-KR" sz="2000" dirty="0" smtClean="0">
                <a:cs typeface="Arial" panose="020B0604020202020204" pitchFamily="34" charset="0"/>
              </a:rPr>
              <a:t> Park (C)</a:t>
            </a:r>
            <a:endParaRPr lang="ko-K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9650" y="1071113"/>
            <a:ext cx="102291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2">
                    <a:lumMod val="50000"/>
                  </a:schemeClr>
                </a:solidFill>
              </a:rPr>
              <a:t>Compromise Confidentiality</a:t>
            </a:r>
          </a:p>
          <a:p>
            <a:r>
              <a:rPr lang="en-US" altLang="ko-KR" sz="3600" dirty="0" smtClean="0"/>
              <a:t>Obtain user picture and name</a:t>
            </a:r>
          </a:p>
          <a:p>
            <a:endParaRPr lang="en-US" altLang="ko-KR" sz="3600" dirty="0"/>
          </a:p>
          <a:p>
            <a:r>
              <a:rPr lang="en-US" altLang="ko-KR" sz="4400" dirty="0" smtClean="0">
                <a:solidFill>
                  <a:schemeClr val="accent2">
                    <a:lumMod val="50000"/>
                  </a:schemeClr>
                </a:solidFill>
              </a:rPr>
              <a:t>Compromise Integrity</a:t>
            </a:r>
          </a:p>
          <a:p>
            <a:r>
              <a:rPr lang="en-US" altLang="ko-KR" sz="3600" dirty="0" smtClean="0"/>
              <a:t>N/A (not our ultimate goal)</a:t>
            </a:r>
          </a:p>
          <a:p>
            <a:endParaRPr lang="en-US" altLang="ko-KR" sz="3600" dirty="0" smtClean="0"/>
          </a:p>
          <a:p>
            <a:r>
              <a:rPr lang="en-US" altLang="ko-KR" sz="4400" dirty="0" smtClean="0">
                <a:solidFill>
                  <a:schemeClr val="accent2">
                    <a:lumMod val="50000"/>
                  </a:schemeClr>
                </a:solidFill>
              </a:rPr>
              <a:t>Compromise Availability</a:t>
            </a:r>
          </a:p>
          <a:p>
            <a:r>
              <a:rPr lang="en-US" altLang="ko-KR" sz="3600" dirty="0" smtClean="0"/>
              <a:t>Make the system not working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132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9650" y="1071113"/>
            <a:ext cx="102291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2">
                    <a:lumMod val="50000"/>
                  </a:schemeClr>
                </a:solidFill>
              </a:rPr>
              <a:t>Compromise Confidentiality</a:t>
            </a:r>
          </a:p>
          <a:p>
            <a:r>
              <a:rPr lang="en-US" altLang="ko-KR" sz="3600" dirty="0" smtClean="0"/>
              <a:t>Obtain user picture and name</a:t>
            </a:r>
          </a:p>
          <a:p>
            <a:endParaRPr lang="en-US" altLang="ko-KR" sz="3600" dirty="0"/>
          </a:p>
          <a:p>
            <a:endParaRPr lang="en-US" altLang="ko-KR" sz="4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altLang="ko-KR" sz="3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altLang="ko-KR" sz="3600" dirty="0" smtClean="0"/>
          </a:p>
          <a:p>
            <a:r>
              <a:rPr lang="en-US" altLang="ko-KR" sz="4400" dirty="0" smtClean="0">
                <a:solidFill>
                  <a:schemeClr val="accent2">
                    <a:lumMod val="50000"/>
                  </a:schemeClr>
                </a:solidFill>
              </a:rPr>
              <a:t>Compromise Availability</a:t>
            </a:r>
          </a:p>
          <a:p>
            <a:r>
              <a:rPr lang="en-US" altLang="ko-KR" sz="3600" dirty="0" smtClean="0"/>
              <a:t>Make the system not working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409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Phase 1 wrap-up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Attack goal setting : CIA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Target system understanding :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Crypto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: Severity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: Approaches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Techniques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Cases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Lessons learned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6750" y="1552575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6750" y="5124450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485775"/>
            <a:ext cx="10858500" cy="59626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400" dirty="0" smtClean="0">
                <a:cs typeface="Arial" panose="020B0604020202020204" pitchFamily="34" charset="0"/>
              </a:rPr>
              <a:t>First impression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 smtClean="0">
                <a:cs typeface="Arial" panose="020B0604020202020204" pitchFamily="34" charset="0"/>
              </a:rPr>
              <a:t>High performance (less delay) even in secure mode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 smtClean="0">
                <a:cs typeface="Arial" panose="020B0604020202020204" pitchFamily="34" charset="0"/>
              </a:rPr>
              <a:t>Firewall used so cannot scan ports using ‘</a:t>
            </a:r>
            <a:r>
              <a:rPr lang="en-US" altLang="ko-KR" sz="3200" dirty="0" err="1" smtClean="0">
                <a:cs typeface="Arial" panose="020B0604020202020204" pitchFamily="34" charset="0"/>
              </a:rPr>
              <a:t>nmap</a:t>
            </a:r>
            <a:r>
              <a:rPr lang="en-US" altLang="ko-KR" sz="3200" dirty="0" smtClean="0">
                <a:cs typeface="Arial" panose="020B0604020202020204" pitchFamily="34" charset="0"/>
              </a:rPr>
              <a:t>’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 smtClean="0">
                <a:cs typeface="Arial" panose="020B0604020202020204" pitchFamily="34" charset="0"/>
              </a:rPr>
              <a:t>Sound recover logic in case of crash or assert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cs typeface="Arial" panose="020B0604020202020204" pitchFamily="34" charset="0"/>
              </a:rPr>
              <a:t>High performance (less delay) even in secure mode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cs typeface="Arial" panose="020B0604020202020204" pitchFamily="34" charset="0"/>
              </a:rPr>
              <a:t>Firewall used so cannot scan ports using ‘</a:t>
            </a:r>
            <a:r>
              <a:rPr lang="en-US" altLang="ko-KR" sz="3200" dirty="0" err="1">
                <a:cs typeface="Arial" panose="020B0604020202020204" pitchFamily="34" charset="0"/>
              </a:rPr>
              <a:t>nmap</a:t>
            </a:r>
            <a:r>
              <a:rPr lang="en-US" altLang="ko-KR" sz="3200" dirty="0">
                <a:cs typeface="Arial" panose="020B0604020202020204" pitchFamily="34" charset="0"/>
              </a:rPr>
              <a:t>’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cs typeface="Arial" panose="020B0604020202020204" pitchFamily="34" charset="0"/>
              </a:rPr>
              <a:t>Sound recover logic in case of crash or assert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cs typeface="Arial" panose="020B0604020202020204" pitchFamily="34" charset="0"/>
              </a:rPr>
              <a:t>High performance (less delay) even in secure </a:t>
            </a:r>
            <a:r>
              <a:rPr lang="en-US" altLang="ko-KR" sz="3200" dirty="0" smtClean="0">
                <a:cs typeface="Arial" panose="020B0604020202020204" pitchFamily="34" charset="0"/>
              </a:rPr>
              <a:t>mode</a:t>
            </a:r>
            <a:endParaRPr lang="ko-KR" alt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485775"/>
            <a:ext cx="10858500" cy="59626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400" dirty="0" smtClean="0">
                <a:cs typeface="Arial" panose="020B0604020202020204" pitchFamily="34" charset="0"/>
              </a:rPr>
              <a:t>First impression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 smtClean="0">
                <a:solidFill>
                  <a:srgbClr val="00B0F0"/>
                </a:solidFill>
                <a:cs typeface="Arial" panose="020B0604020202020204" pitchFamily="34" charset="0"/>
              </a:rPr>
              <a:t>High performance (less delay) even in secure mode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 smtClean="0">
                <a:solidFill>
                  <a:srgbClr val="00B0F0"/>
                </a:solidFill>
                <a:cs typeface="Arial" panose="020B0604020202020204" pitchFamily="34" charset="0"/>
              </a:rPr>
              <a:t>Firewall used so cannot scan ports using ‘</a:t>
            </a:r>
            <a:r>
              <a:rPr lang="en-US" altLang="ko-KR" sz="3200" dirty="0" err="1" smtClean="0">
                <a:solidFill>
                  <a:srgbClr val="00B0F0"/>
                </a:solidFill>
                <a:cs typeface="Arial" panose="020B0604020202020204" pitchFamily="34" charset="0"/>
              </a:rPr>
              <a:t>nmap</a:t>
            </a:r>
            <a:r>
              <a:rPr lang="en-US" altLang="ko-KR" sz="3200" dirty="0" smtClean="0">
                <a:solidFill>
                  <a:srgbClr val="00B0F0"/>
                </a:solidFill>
                <a:cs typeface="Arial" panose="020B0604020202020204" pitchFamily="34" charset="0"/>
              </a:rPr>
              <a:t>’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 smtClean="0">
                <a:solidFill>
                  <a:srgbClr val="00B0F0"/>
                </a:solidFill>
                <a:cs typeface="Arial" panose="020B0604020202020204" pitchFamily="34" charset="0"/>
              </a:rPr>
              <a:t>Sound recover logic in case of crash or assert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cs typeface="Arial" panose="020B0604020202020204" pitchFamily="34" charset="0"/>
              </a:rPr>
              <a:t>High performance (less delay) even in secure mode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cs typeface="Arial" panose="020B0604020202020204" pitchFamily="34" charset="0"/>
              </a:rPr>
              <a:t>Firewall used so cannot scan ports using ‘</a:t>
            </a:r>
            <a:r>
              <a:rPr lang="en-US" altLang="ko-KR" sz="3200" dirty="0" err="1">
                <a:cs typeface="Arial" panose="020B0604020202020204" pitchFamily="34" charset="0"/>
              </a:rPr>
              <a:t>nmap</a:t>
            </a:r>
            <a:r>
              <a:rPr lang="en-US" altLang="ko-KR" sz="3200" dirty="0">
                <a:cs typeface="Arial" panose="020B0604020202020204" pitchFamily="34" charset="0"/>
              </a:rPr>
              <a:t>’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cs typeface="Arial" panose="020B0604020202020204" pitchFamily="34" charset="0"/>
              </a:rPr>
              <a:t>Sound recover logic in case of crash or assert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cs typeface="Arial" panose="020B0604020202020204" pitchFamily="34" charset="0"/>
              </a:rPr>
              <a:t>High performance (less delay) even in secure </a:t>
            </a:r>
            <a:r>
              <a:rPr lang="en-US" altLang="ko-KR" sz="3200" dirty="0" smtClean="0">
                <a:cs typeface="Arial" panose="020B0604020202020204" pitchFamily="34" charset="0"/>
              </a:rPr>
              <a:t>mode</a:t>
            </a:r>
            <a:endParaRPr lang="ko-KR" alt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485775"/>
            <a:ext cx="10858500" cy="59626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400" dirty="0" smtClean="0">
                <a:cs typeface="Arial" panose="020B0604020202020204" pitchFamily="34" charset="0"/>
              </a:rPr>
              <a:t>First impression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 smtClean="0">
                <a:cs typeface="Arial" panose="020B0604020202020204" pitchFamily="34" charset="0"/>
              </a:rPr>
              <a:t>High performance (less delay) even in secure mode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 smtClean="0">
                <a:cs typeface="Arial" panose="020B0604020202020204" pitchFamily="34" charset="0"/>
              </a:rPr>
              <a:t>Firewall used so cannot scan ports using ‘</a:t>
            </a:r>
            <a:r>
              <a:rPr lang="en-US" altLang="ko-KR" sz="3200" dirty="0" err="1" smtClean="0">
                <a:cs typeface="Arial" panose="020B0604020202020204" pitchFamily="34" charset="0"/>
              </a:rPr>
              <a:t>nmap</a:t>
            </a:r>
            <a:r>
              <a:rPr lang="en-US" altLang="ko-KR" sz="3200" dirty="0" smtClean="0">
                <a:cs typeface="Arial" panose="020B0604020202020204" pitchFamily="34" charset="0"/>
              </a:rPr>
              <a:t>’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 smtClean="0">
                <a:cs typeface="Arial" panose="020B0604020202020204" pitchFamily="34" charset="0"/>
              </a:rPr>
              <a:t>Sound recover logic in case of crash or assert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rgbClr val="C00000"/>
                </a:solidFill>
                <a:cs typeface="Arial" panose="020B0604020202020204" pitchFamily="34" charset="0"/>
              </a:rPr>
              <a:t>High performance (less delay) even in secure mode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rgbClr val="C00000"/>
                </a:solidFill>
                <a:cs typeface="Arial" panose="020B0604020202020204" pitchFamily="34" charset="0"/>
              </a:rPr>
              <a:t>Firewall used so cannot scan ports using ‘</a:t>
            </a:r>
            <a:r>
              <a:rPr lang="en-US" altLang="ko-KR" sz="3200" dirty="0" err="1">
                <a:solidFill>
                  <a:srgbClr val="C00000"/>
                </a:solidFill>
                <a:cs typeface="Arial" panose="020B0604020202020204" pitchFamily="34" charset="0"/>
              </a:rPr>
              <a:t>nmap</a:t>
            </a:r>
            <a:r>
              <a:rPr lang="en-US" altLang="ko-KR" sz="3200" dirty="0">
                <a:solidFill>
                  <a:srgbClr val="C00000"/>
                </a:solidFill>
                <a:cs typeface="Arial" panose="020B0604020202020204" pitchFamily="34" charset="0"/>
              </a:rPr>
              <a:t>’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rgbClr val="C00000"/>
                </a:solidFill>
                <a:cs typeface="Arial" panose="020B0604020202020204" pitchFamily="34" charset="0"/>
              </a:rPr>
              <a:t>Sound recover logic in case of crash or assert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rgbClr val="C00000"/>
                </a:solidFill>
                <a:cs typeface="Arial" panose="020B0604020202020204" pitchFamily="34" charset="0"/>
              </a:rPr>
              <a:t>High performance (less delay) even in secure </a:t>
            </a:r>
            <a:r>
              <a:rPr lang="en-US" altLang="ko-KR" sz="3200" dirty="0" smtClean="0">
                <a:solidFill>
                  <a:srgbClr val="C00000"/>
                </a:solidFill>
                <a:cs typeface="Arial" panose="020B0604020202020204" pitchFamily="34" charset="0"/>
              </a:rPr>
              <a:t>mode</a:t>
            </a:r>
            <a:endParaRPr lang="ko-KR" altLang="en-US" sz="32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;p55"/>
          <p:cNvSpPr txBox="1"/>
          <p:nvPr/>
        </p:nvSpPr>
        <p:spPr>
          <a:xfrm>
            <a:off x="8709711" y="5234803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cs typeface="Arial" panose="020B0604020202020204" pitchFamily="34" charset="0"/>
              </a:rPr>
              <a:t>New </a:t>
            </a: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94;p55"/>
          <p:cNvSpPr/>
          <p:nvPr/>
        </p:nvSpPr>
        <p:spPr>
          <a:xfrm>
            <a:off x="7973933" y="52348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Google Shape;195;p55"/>
          <p:cNvSpPr/>
          <p:nvPr/>
        </p:nvSpPr>
        <p:spPr>
          <a:xfrm>
            <a:off x="7973933" y="56635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Google Shape;196;p55"/>
          <p:cNvSpPr txBox="1"/>
          <p:nvPr/>
        </p:nvSpPr>
        <p:spPr>
          <a:xfrm>
            <a:off x="8709710" y="5663551"/>
            <a:ext cx="27774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cs typeface="Arial" panose="020B0604020202020204" pitchFamily="34" charset="0"/>
              </a:rPr>
              <a:t>Modified</a:t>
            </a: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 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7;p55"/>
          <p:cNvSpPr txBox="1"/>
          <p:nvPr/>
        </p:nvSpPr>
        <p:spPr>
          <a:xfrm>
            <a:off x="6298045" y="5168128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Secure channel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7" name="Google Shape;199;p55"/>
          <p:cNvCxnSpPr/>
          <p:nvPr/>
        </p:nvCxnSpPr>
        <p:spPr>
          <a:xfrm>
            <a:off x="5803187" y="5343525"/>
            <a:ext cx="483731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202;p55"/>
          <p:cNvSpPr/>
          <p:nvPr/>
        </p:nvSpPr>
        <p:spPr>
          <a:xfrm>
            <a:off x="571501" y="400051"/>
            <a:ext cx="6282826" cy="4472336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cs typeface="Arial" panose="020B0604020202020204" pitchFamily="34" charset="0"/>
                <a:sym typeface="Arial"/>
              </a:rPr>
              <a:t> Jetson </a:t>
            </a:r>
            <a:r>
              <a:rPr lang="en-US" sz="2800" b="0" i="0" u="none" strike="noStrike" cap="none" dirty="0">
                <a:cs typeface="Arial" panose="020B0604020202020204" pitchFamily="34" charset="0"/>
                <a:sym typeface="Arial"/>
              </a:rPr>
              <a:t>Nano</a:t>
            </a:r>
            <a:endParaRPr sz="2800"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Google Shape;203;p55"/>
          <p:cNvSpPr/>
          <p:nvPr/>
        </p:nvSpPr>
        <p:spPr>
          <a:xfrm>
            <a:off x="7281029" y="400051"/>
            <a:ext cx="4329945" cy="4472336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cs typeface="Arial" panose="020B0604020202020204" pitchFamily="34" charset="0"/>
                <a:sym typeface="Arial"/>
              </a:rPr>
              <a:t> Client</a:t>
            </a:r>
            <a:endParaRPr sz="2800"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Google Shape;205;p55"/>
          <p:cNvSpPr/>
          <p:nvPr/>
        </p:nvSpPr>
        <p:spPr>
          <a:xfrm>
            <a:off x="1049100" y="3856949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DB</a:t>
            </a:r>
            <a:endParaRPr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6;p55"/>
          <p:cNvSpPr/>
          <p:nvPr/>
        </p:nvSpPr>
        <p:spPr>
          <a:xfrm>
            <a:off x="9598984" y="3219450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7;p55"/>
          <p:cNvSpPr/>
          <p:nvPr/>
        </p:nvSpPr>
        <p:spPr>
          <a:xfrm>
            <a:off x="9598984" y="1326298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Mode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Control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8;p55"/>
          <p:cNvSpPr/>
          <p:nvPr/>
        </p:nvSpPr>
        <p:spPr>
          <a:xfrm>
            <a:off x="4465835" y="2278165"/>
            <a:ext cx="1638849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9;p55"/>
          <p:cNvSpPr/>
          <p:nvPr/>
        </p:nvSpPr>
        <p:spPr>
          <a:xfrm>
            <a:off x="4472495" y="3219643"/>
            <a:ext cx="1630096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Authentication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10;p55"/>
          <p:cNvSpPr/>
          <p:nvPr/>
        </p:nvSpPr>
        <p:spPr>
          <a:xfrm>
            <a:off x="2685407" y="227816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11;p55"/>
          <p:cNvSpPr/>
          <p:nvPr/>
        </p:nvSpPr>
        <p:spPr>
          <a:xfrm>
            <a:off x="1049099" y="1322056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2;p55"/>
          <p:cNvSpPr/>
          <p:nvPr/>
        </p:nvSpPr>
        <p:spPr>
          <a:xfrm>
            <a:off x="1049098" y="227408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Face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Detection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3;p55"/>
          <p:cNvSpPr/>
          <p:nvPr/>
        </p:nvSpPr>
        <p:spPr>
          <a:xfrm>
            <a:off x="2685407" y="3219450"/>
            <a:ext cx="1474003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Data</a:t>
            </a:r>
            <a:endParaRPr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4;p55"/>
          <p:cNvSpPr/>
          <p:nvPr/>
        </p:nvSpPr>
        <p:spPr>
          <a:xfrm>
            <a:off x="4469165" y="1322056"/>
            <a:ext cx="1630094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Protocol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5;p55"/>
          <p:cNvSpPr/>
          <p:nvPr/>
        </p:nvSpPr>
        <p:spPr>
          <a:xfrm>
            <a:off x="7635925" y="2278165"/>
            <a:ext cx="1639439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6;p55"/>
          <p:cNvSpPr/>
          <p:nvPr/>
        </p:nvSpPr>
        <p:spPr>
          <a:xfrm>
            <a:off x="7638525" y="1322160"/>
            <a:ext cx="1613686" cy="565124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Protocol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7;p55"/>
          <p:cNvSpPr/>
          <p:nvPr/>
        </p:nvSpPr>
        <p:spPr>
          <a:xfrm>
            <a:off x="7648420" y="3219450"/>
            <a:ext cx="1613687" cy="565124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Authentication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8;p55"/>
          <p:cNvSpPr/>
          <p:nvPr/>
        </p:nvSpPr>
        <p:spPr>
          <a:xfrm>
            <a:off x="2685407" y="4003497"/>
            <a:ext cx="1474003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4" name="Google Shape;220;p55"/>
          <p:cNvCxnSpPr>
            <a:stCxn id="19" idx="2"/>
            <a:endCxn id="13" idx="0"/>
          </p:cNvCxnSpPr>
          <p:nvPr/>
        </p:nvCxnSpPr>
        <p:spPr>
          <a:xfrm>
            <a:off x="5284212" y="1887180"/>
            <a:ext cx="1048" cy="39098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Google Shape;221;p55"/>
          <p:cNvCxnSpPr>
            <a:stCxn id="13" idx="2"/>
            <a:endCxn id="14" idx="0"/>
          </p:cNvCxnSpPr>
          <p:nvPr/>
        </p:nvCxnSpPr>
        <p:spPr>
          <a:xfrm>
            <a:off x="5285260" y="2843289"/>
            <a:ext cx="2283" cy="37635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22;p55"/>
          <p:cNvCxnSpPr>
            <a:stCxn id="21" idx="2"/>
            <a:endCxn id="20" idx="0"/>
          </p:cNvCxnSpPr>
          <p:nvPr/>
        </p:nvCxnSpPr>
        <p:spPr>
          <a:xfrm>
            <a:off x="8445368" y="1887284"/>
            <a:ext cx="10277" cy="39088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3;p55"/>
          <p:cNvCxnSpPr>
            <a:stCxn id="20" idx="2"/>
            <a:endCxn id="22" idx="0"/>
          </p:cNvCxnSpPr>
          <p:nvPr/>
        </p:nvCxnSpPr>
        <p:spPr>
          <a:xfrm flipH="1">
            <a:off x="8455264" y="2843289"/>
            <a:ext cx="381" cy="3761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4;p55"/>
          <p:cNvCxnSpPr>
            <a:stCxn id="12" idx="1"/>
            <a:endCxn id="20" idx="3"/>
          </p:cNvCxnSpPr>
          <p:nvPr/>
        </p:nvCxnSpPr>
        <p:spPr>
          <a:xfrm rot="10800000" flipV="1">
            <a:off x="9275364" y="1608859"/>
            <a:ext cx="323620" cy="9518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5;p55"/>
          <p:cNvCxnSpPr>
            <a:stCxn id="11" idx="1"/>
            <a:endCxn id="20" idx="3"/>
          </p:cNvCxnSpPr>
          <p:nvPr/>
        </p:nvCxnSpPr>
        <p:spPr>
          <a:xfrm rot="10800000">
            <a:off x="9275364" y="2560728"/>
            <a:ext cx="323620" cy="9412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6;p55"/>
          <p:cNvCxnSpPr>
            <a:stCxn id="15" idx="3"/>
            <a:endCxn id="13" idx="1"/>
          </p:cNvCxnSpPr>
          <p:nvPr/>
        </p:nvCxnSpPr>
        <p:spPr>
          <a:xfrm>
            <a:off x="4159410" y="2560727"/>
            <a:ext cx="30642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7;p55"/>
          <p:cNvCxnSpPr>
            <a:stCxn id="18" idx="0"/>
            <a:endCxn id="15" idx="2"/>
          </p:cNvCxnSpPr>
          <p:nvPr/>
        </p:nvCxnSpPr>
        <p:spPr>
          <a:xfrm flipV="1">
            <a:off x="3422409" y="2843289"/>
            <a:ext cx="0" cy="3761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8;p55"/>
          <p:cNvCxnSpPr>
            <a:stCxn id="23" idx="0"/>
            <a:endCxn id="18" idx="2"/>
          </p:cNvCxnSpPr>
          <p:nvPr/>
        </p:nvCxnSpPr>
        <p:spPr>
          <a:xfrm flipV="1">
            <a:off x="3422409" y="3784574"/>
            <a:ext cx="0" cy="21892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9;p55"/>
          <p:cNvCxnSpPr>
            <a:stCxn id="36" idx="3"/>
            <a:endCxn id="23" idx="1"/>
          </p:cNvCxnSpPr>
          <p:nvPr/>
        </p:nvCxnSpPr>
        <p:spPr>
          <a:xfrm>
            <a:off x="2204533" y="4270760"/>
            <a:ext cx="480874" cy="152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31;p55"/>
          <p:cNvCxnSpPr>
            <a:stCxn id="15" idx="0"/>
            <a:endCxn id="16" idx="3"/>
          </p:cNvCxnSpPr>
          <p:nvPr/>
        </p:nvCxnSpPr>
        <p:spPr>
          <a:xfrm rot="16200000" flipV="1">
            <a:off x="2635983" y="1491738"/>
            <a:ext cx="673547" cy="89930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32;p55"/>
          <p:cNvCxnSpPr>
            <a:stCxn id="18" idx="1"/>
            <a:endCxn id="10" idx="1"/>
          </p:cNvCxnSpPr>
          <p:nvPr/>
        </p:nvCxnSpPr>
        <p:spPr>
          <a:xfrm rot="10800000" flipV="1">
            <a:off x="1679101" y="3502011"/>
            <a:ext cx="1006307" cy="35493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" name="Google Shape;230;p55"/>
          <p:cNvSpPr txBox="1"/>
          <p:nvPr/>
        </p:nvSpPr>
        <p:spPr>
          <a:xfrm>
            <a:off x="1751689" y="4139975"/>
            <a:ext cx="452844" cy="261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cs typeface="Arial" panose="020B0604020202020204" pitchFamily="34" charset="0"/>
                <a:sym typeface="Arial"/>
              </a:rPr>
              <a:t>SDB</a:t>
            </a:r>
            <a:endParaRPr sz="1100" b="0" i="0" u="none" strike="noStrike" cap="none"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7" name="Google Shape;234;p55"/>
          <p:cNvCxnSpPr>
            <a:stCxn id="17" idx="0"/>
            <a:endCxn id="16" idx="2"/>
          </p:cNvCxnSpPr>
          <p:nvPr/>
        </p:nvCxnSpPr>
        <p:spPr>
          <a:xfrm flipV="1">
            <a:off x="1786100" y="1887180"/>
            <a:ext cx="1" cy="3869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" name="Google Shape;235;p55"/>
          <p:cNvCxnSpPr>
            <a:stCxn id="18" idx="0"/>
            <a:endCxn id="17" idx="2"/>
          </p:cNvCxnSpPr>
          <p:nvPr/>
        </p:nvCxnSpPr>
        <p:spPr>
          <a:xfrm rot="16200000" flipV="1">
            <a:off x="2414135" y="2211175"/>
            <a:ext cx="380241" cy="16363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" name="Google Shape;236;p55"/>
          <p:cNvSpPr/>
          <p:nvPr/>
        </p:nvSpPr>
        <p:spPr>
          <a:xfrm>
            <a:off x="9596600" y="227408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User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0" name="Google Shape;237;p55"/>
          <p:cNvCxnSpPr>
            <a:stCxn id="20" idx="3"/>
            <a:endCxn id="39" idx="1"/>
          </p:cNvCxnSpPr>
          <p:nvPr/>
        </p:nvCxnSpPr>
        <p:spPr>
          <a:xfrm flipV="1">
            <a:off x="9275364" y="2556647"/>
            <a:ext cx="321236" cy="4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" name="Google Shape;238;p55"/>
          <p:cNvCxnSpPr>
            <a:stCxn id="18" idx="3"/>
            <a:endCxn id="14" idx="1"/>
          </p:cNvCxnSpPr>
          <p:nvPr/>
        </p:nvCxnSpPr>
        <p:spPr>
          <a:xfrm>
            <a:off x="4159410" y="3502012"/>
            <a:ext cx="313085" cy="19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" name="Google Shape;219;p55"/>
          <p:cNvCxnSpPr/>
          <p:nvPr/>
        </p:nvCxnSpPr>
        <p:spPr>
          <a:xfrm rot="10800000" flipH="1">
            <a:off x="6725275" y="27545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3;p55"/>
          <p:cNvCxnSpPr/>
          <p:nvPr/>
        </p:nvCxnSpPr>
        <p:spPr>
          <a:xfrm rot="10800000" flipH="1">
            <a:off x="6735429" y="25570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" name="Google Shape;214;p55">
            <a:extLst>
              <a:ext uri="{FF2B5EF4-FFF2-40B4-BE49-F238E27FC236}">
                <a16:creationId xmlns="" xmlns:a16="http://schemas.microsoft.com/office/drawing/2014/main" id="{DFFA0191-9961-4516-859A-604700977967}"/>
              </a:ext>
            </a:extLst>
          </p:cNvPr>
          <p:cNvSpPr/>
          <p:nvPr/>
        </p:nvSpPr>
        <p:spPr>
          <a:xfrm>
            <a:off x="6479194" y="20797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Firewall</a:t>
            </a:r>
            <a:endParaRPr sz="1600"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233;p55">
            <a:extLst>
              <a:ext uri="{FF2B5EF4-FFF2-40B4-BE49-F238E27FC236}">
                <a16:creationId xmlns="" xmlns:a16="http://schemas.microsoft.com/office/drawing/2014/main" id="{08CF8F02-18B1-4A1B-8B92-8E56F353534D}"/>
              </a:ext>
            </a:extLst>
          </p:cNvPr>
          <p:cNvCxnSpPr/>
          <p:nvPr/>
        </p:nvCxnSpPr>
        <p:spPr>
          <a:xfrm rot="10800000" flipH="1">
            <a:off x="6114151" y="25394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6" name="Google Shape;219;p55">
            <a:extLst>
              <a:ext uri="{FF2B5EF4-FFF2-40B4-BE49-F238E27FC236}">
                <a16:creationId xmlns="" xmlns:a16="http://schemas.microsoft.com/office/drawing/2014/main" id="{FB8D6E94-6508-4EDE-9C03-75702AA75FDE}"/>
              </a:ext>
            </a:extLst>
          </p:cNvPr>
          <p:cNvCxnSpPr/>
          <p:nvPr/>
        </p:nvCxnSpPr>
        <p:spPr>
          <a:xfrm rot="10800000" flipH="1">
            <a:off x="6127440" y="27493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272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;p55"/>
          <p:cNvSpPr txBox="1"/>
          <p:nvPr/>
        </p:nvSpPr>
        <p:spPr>
          <a:xfrm>
            <a:off x="8709711" y="5234803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cs typeface="Arial" panose="020B0604020202020204" pitchFamily="34" charset="0"/>
              </a:rPr>
              <a:t>New </a:t>
            </a: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94;p55"/>
          <p:cNvSpPr/>
          <p:nvPr/>
        </p:nvSpPr>
        <p:spPr>
          <a:xfrm>
            <a:off x="7973933" y="52348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Google Shape;195;p55"/>
          <p:cNvSpPr/>
          <p:nvPr/>
        </p:nvSpPr>
        <p:spPr>
          <a:xfrm>
            <a:off x="7973933" y="56635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Google Shape;196;p55"/>
          <p:cNvSpPr txBox="1"/>
          <p:nvPr/>
        </p:nvSpPr>
        <p:spPr>
          <a:xfrm>
            <a:off x="8709710" y="5663551"/>
            <a:ext cx="27774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cs typeface="Arial" panose="020B0604020202020204" pitchFamily="34" charset="0"/>
              </a:rPr>
              <a:t>Modified</a:t>
            </a: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 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7;p55"/>
          <p:cNvSpPr txBox="1"/>
          <p:nvPr/>
        </p:nvSpPr>
        <p:spPr>
          <a:xfrm>
            <a:off x="6298045" y="5168128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Secure channel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7" name="Google Shape;199;p55"/>
          <p:cNvCxnSpPr/>
          <p:nvPr/>
        </p:nvCxnSpPr>
        <p:spPr>
          <a:xfrm>
            <a:off x="5803187" y="5343525"/>
            <a:ext cx="483731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202;p55"/>
          <p:cNvSpPr/>
          <p:nvPr/>
        </p:nvSpPr>
        <p:spPr>
          <a:xfrm>
            <a:off x="571501" y="400051"/>
            <a:ext cx="6282826" cy="4472336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cs typeface="Arial" panose="020B0604020202020204" pitchFamily="34" charset="0"/>
                <a:sym typeface="Arial"/>
              </a:rPr>
              <a:t> Jetson </a:t>
            </a:r>
            <a:r>
              <a:rPr lang="en-US" sz="2800" b="0" i="0" u="none" strike="noStrike" cap="none" dirty="0">
                <a:cs typeface="Arial" panose="020B0604020202020204" pitchFamily="34" charset="0"/>
                <a:sym typeface="Arial"/>
              </a:rPr>
              <a:t>Nano</a:t>
            </a:r>
            <a:endParaRPr sz="2800"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Google Shape;203;p55"/>
          <p:cNvSpPr/>
          <p:nvPr/>
        </p:nvSpPr>
        <p:spPr>
          <a:xfrm>
            <a:off x="7281029" y="400051"/>
            <a:ext cx="4329945" cy="4472336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cs typeface="Arial" panose="020B0604020202020204" pitchFamily="34" charset="0"/>
                <a:sym typeface="Arial"/>
              </a:rPr>
              <a:t> Client</a:t>
            </a:r>
            <a:endParaRPr sz="2800"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Google Shape;205;p55"/>
          <p:cNvSpPr/>
          <p:nvPr/>
        </p:nvSpPr>
        <p:spPr>
          <a:xfrm>
            <a:off x="1049100" y="3856949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DB</a:t>
            </a:r>
            <a:endParaRPr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6;p55"/>
          <p:cNvSpPr/>
          <p:nvPr/>
        </p:nvSpPr>
        <p:spPr>
          <a:xfrm>
            <a:off x="9598984" y="3219450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7;p55"/>
          <p:cNvSpPr/>
          <p:nvPr/>
        </p:nvSpPr>
        <p:spPr>
          <a:xfrm>
            <a:off x="9598984" y="1326298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Mode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Control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8;p55"/>
          <p:cNvSpPr/>
          <p:nvPr/>
        </p:nvSpPr>
        <p:spPr>
          <a:xfrm>
            <a:off x="4465835" y="2278165"/>
            <a:ext cx="1638849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9;p55"/>
          <p:cNvSpPr/>
          <p:nvPr/>
        </p:nvSpPr>
        <p:spPr>
          <a:xfrm>
            <a:off x="4472495" y="3219643"/>
            <a:ext cx="1630096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Authentication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10;p55"/>
          <p:cNvSpPr/>
          <p:nvPr/>
        </p:nvSpPr>
        <p:spPr>
          <a:xfrm>
            <a:off x="2685407" y="227816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11;p55"/>
          <p:cNvSpPr/>
          <p:nvPr/>
        </p:nvSpPr>
        <p:spPr>
          <a:xfrm>
            <a:off x="1049099" y="1322056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2;p55"/>
          <p:cNvSpPr/>
          <p:nvPr/>
        </p:nvSpPr>
        <p:spPr>
          <a:xfrm>
            <a:off x="1049098" y="227408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Face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Detection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3;p55"/>
          <p:cNvSpPr/>
          <p:nvPr/>
        </p:nvSpPr>
        <p:spPr>
          <a:xfrm>
            <a:off x="2685407" y="3219450"/>
            <a:ext cx="1474003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Data</a:t>
            </a:r>
            <a:endParaRPr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4;p55"/>
          <p:cNvSpPr/>
          <p:nvPr/>
        </p:nvSpPr>
        <p:spPr>
          <a:xfrm>
            <a:off x="4469165" y="1322056"/>
            <a:ext cx="1630094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Protocol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5;p55"/>
          <p:cNvSpPr/>
          <p:nvPr/>
        </p:nvSpPr>
        <p:spPr>
          <a:xfrm>
            <a:off x="7635925" y="2278165"/>
            <a:ext cx="1639439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6;p55"/>
          <p:cNvSpPr/>
          <p:nvPr/>
        </p:nvSpPr>
        <p:spPr>
          <a:xfrm>
            <a:off x="7638525" y="1322160"/>
            <a:ext cx="1613686" cy="565124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Protocol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7;p55"/>
          <p:cNvSpPr/>
          <p:nvPr/>
        </p:nvSpPr>
        <p:spPr>
          <a:xfrm>
            <a:off x="7648420" y="3219450"/>
            <a:ext cx="1613687" cy="565124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Authentication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8;p55"/>
          <p:cNvSpPr/>
          <p:nvPr/>
        </p:nvSpPr>
        <p:spPr>
          <a:xfrm>
            <a:off x="2685407" y="4003497"/>
            <a:ext cx="1474003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4" name="Google Shape;220;p55"/>
          <p:cNvCxnSpPr>
            <a:stCxn id="19" idx="2"/>
            <a:endCxn id="13" idx="0"/>
          </p:cNvCxnSpPr>
          <p:nvPr/>
        </p:nvCxnSpPr>
        <p:spPr>
          <a:xfrm>
            <a:off x="5284212" y="1887180"/>
            <a:ext cx="1048" cy="39098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Google Shape;221;p55"/>
          <p:cNvCxnSpPr>
            <a:stCxn id="13" idx="2"/>
            <a:endCxn id="14" idx="0"/>
          </p:cNvCxnSpPr>
          <p:nvPr/>
        </p:nvCxnSpPr>
        <p:spPr>
          <a:xfrm>
            <a:off x="5285260" y="2843289"/>
            <a:ext cx="2283" cy="37635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22;p55"/>
          <p:cNvCxnSpPr>
            <a:stCxn id="21" idx="2"/>
            <a:endCxn id="20" idx="0"/>
          </p:cNvCxnSpPr>
          <p:nvPr/>
        </p:nvCxnSpPr>
        <p:spPr>
          <a:xfrm>
            <a:off x="8445368" y="1887284"/>
            <a:ext cx="10277" cy="39088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3;p55"/>
          <p:cNvCxnSpPr>
            <a:stCxn id="20" idx="2"/>
            <a:endCxn id="22" idx="0"/>
          </p:cNvCxnSpPr>
          <p:nvPr/>
        </p:nvCxnSpPr>
        <p:spPr>
          <a:xfrm flipH="1">
            <a:off x="8455264" y="2843289"/>
            <a:ext cx="381" cy="3761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4;p55"/>
          <p:cNvCxnSpPr>
            <a:stCxn id="12" idx="1"/>
            <a:endCxn id="20" idx="3"/>
          </p:cNvCxnSpPr>
          <p:nvPr/>
        </p:nvCxnSpPr>
        <p:spPr>
          <a:xfrm rot="10800000" flipV="1">
            <a:off x="9275364" y="1608859"/>
            <a:ext cx="323620" cy="9518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5;p55"/>
          <p:cNvCxnSpPr>
            <a:stCxn id="11" idx="1"/>
            <a:endCxn id="20" idx="3"/>
          </p:cNvCxnSpPr>
          <p:nvPr/>
        </p:nvCxnSpPr>
        <p:spPr>
          <a:xfrm rot="10800000">
            <a:off x="9275364" y="2560728"/>
            <a:ext cx="323620" cy="9412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6;p55"/>
          <p:cNvCxnSpPr>
            <a:stCxn id="15" idx="3"/>
            <a:endCxn id="13" idx="1"/>
          </p:cNvCxnSpPr>
          <p:nvPr/>
        </p:nvCxnSpPr>
        <p:spPr>
          <a:xfrm>
            <a:off x="4159410" y="2560727"/>
            <a:ext cx="30642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7;p55"/>
          <p:cNvCxnSpPr>
            <a:stCxn id="18" idx="0"/>
            <a:endCxn id="15" idx="2"/>
          </p:cNvCxnSpPr>
          <p:nvPr/>
        </p:nvCxnSpPr>
        <p:spPr>
          <a:xfrm flipV="1">
            <a:off x="3422409" y="2843289"/>
            <a:ext cx="0" cy="3761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8;p55"/>
          <p:cNvCxnSpPr>
            <a:stCxn id="23" idx="0"/>
            <a:endCxn id="18" idx="2"/>
          </p:cNvCxnSpPr>
          <p:nvPr/>
        </p:nvCxnSpPr>
        <p:spPr>
          <a:xfrm flipV="1">
            <a:off x="3422409" y="3784574"/>
            <a:ext cx="0" cy="21892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9;p55"/>
          <p:cNvCxnSpPr>
            <a:stCxn id="36" idx="3"/>
            <a:endCxn id="23" idx="1"/>
          </p:cNvCxnSpPr>
          <p:nvPr/>
        </p:nvCxnSpPr>
        <p:spPr>
          <a:xfrm>
            <a:off x="2204533" y="4270760"/>
            <a:ext cx="480874" cy="152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31;p55"/>
          <p:cNvCxnSpPr>
            <a:stCxn id="15" idx="0"/>
            <a:endCxn id="16" idx="3"/>
          </p:cNvCxnSpPr>
          <p:nvPr/>
        </p:nvCxnSpPr>
        <p:spPr>
          <a:xfrm rot="16200000" flipV="1">
            <a:off x="2635983" y="1491738"/>
            <a:ext cx="673547" cy="89930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32;p55"/>
          <p:cNvCxnSpPr>
            <a:stCxn id="18" idx="1"/>
            <a:endCxn id="10" idx="1"/>
          </p:cNvCxnSpPr>
          <p:nvPr/>
        </p:nvCxnSpPr>
        <p:spPr>
          <a:xfrm rot="10800000" flipV="1">
            <a:off x="1679101" y="3502011"/>
            <a:ext cx="1006307" cy="35493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" name="Google Shape;230;p55"/>
          <p:cNvSpPr txBox="1"/>
          <p:nvPr/>
        </p:nvSpPr>
        <p:spPr>
          <a:xfrm>
            <a:off x="1751689" y="4139975"/>
            <a:ext cx="452844" cy="261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cs typeface="Arial" panose="020B0604020202020204" pitchFamily="34" charset="0"/>
                <a:sym typeface="Arial"/>
              </a:rPr>
              <a:t>SDB</a:t>
            </a:r>
            <a:endParaRPr sz="1100" b="0" i="0" u="none" strike="noStrike" cap="none"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7" name="Google Shape;234;p55"/>
          <p:cNvCxnSpPr>
            <a:stCxn id="17" idx="0"/>
            <a:endCxn id="16" idx="2"/>
          </p:cNvCxnSpPr>
          <p:nvPr/>
        </p:nvCxnSpPr>
        <p:spPr>
          <a:xfrm flipV="1">
            <a:off x="1786100" y="1887180"/>
            <a:ext cx="1" cy="3869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" name="Google Shape;235;p55"/>
          <p:cNvCxnSpPr>
            <a:stCxn id="18" idx="0"/>
            <a:endCxn id="17" idx="2"/>
          </p:cNvCxnSpPr>
          <p:nvPr/>
        </p:nvCxnSpPr>
        <p:spPr>
          <a:xfrm rot="16200000" flipV="1">
            <a:off x="2414135" y="2211175"/>
            <a:ext cx="380241" cy="16363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" name="Google Shape;236;p55"/>
          <p:cNvSpPr/>
          <p:nvPr/>
        </p:nvSpPr>
        <p:spPr>
          <a:xfrm>
            <a:off x="9596600" y="227408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User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0" name="Google Shape;237;p55"/>
          <p:cNvCxnSpPr>
            <a:stCxn id="20" idx="3"/>
            <a:endCxn id="39" idx="1"/>
          </p:cNvCxnSpPr>
          <p:nvPr/>
        </p:nvCxnSpPr>
        <p:spPr>
          <a:xfrm flipV="1">
            <a:off x="9275364" y="2556647"/>
            <a:ext cx="321236" cy="4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" name="Google Shape;238;p55"/>
          <p:cNvCxnSpPr>
            <a:stCxn id="18" idx="3"/>
            <a:endCxn id="14" idx="1"/>
          </p:cNvCxnSpPr>
          <p:nvPr/>
        </p:nvCxnSpPr>
        <p:spPr>
          <a:xfrm>
            <a:off x="4159410" y="3502012"/>
            <a:ext cx="313085" cy="19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" name="Google Shape;219;p55"/>
          <p:cNvCxnSpPr/>
          <p:nvPr/>
        </p:nvCxnSpPr>
        <p:spPr>
          <a:xfrm rot="10800000" flipH="1">
            <a:off x="6725275" y="27545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3;p55"/>
          <p:cNvCxnSpPr/>
          <p:nvPr/>
        </p:nvCxnSpPr>
        <p:spPr>
          <a:xfrm rot="10800000" flipH="1">
            <a:off x="6735429" y="25570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" name="Google Shape;214;p55">
            <a:extLst>
              <a:ext uri="{FF2B5EF4-FFF2-40B4-BE49-F238E27FC236}">
                <a16:creationId xmlns="" xmlns:a16="http://schemas.microsoft.com/office/drawing/2014/main" id="{DFFA0191-9961-4516-859A-604700977967}"/>
              </a:ext>
            </a:extLst>
          </p:cNvPr>
          <p:cNvSpPr/>
          <p:nvPr/>
        </p:nvSpPr>
        <p:spPr>
          <a:xfrm>
            <a:off x="6479194" y="20797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Firewall</a:t>
            </a:r>
            <a:endParaRPr sz="1600"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233;p55">
            <a:extLst>
              <a:ext uri="{FF2B5EF4-FFF2-40B4-BE49-F238E27FC236}">
                <a16:creationId xmlns="" xmlns:a16="http://schemas.microsoft.com/office/drawing/2014/main" id="{08CF8F02-18B1-4A1B-8B92-8E56F353534D}"/>
              </a:ext>
            </a:extLst>
          </p:cNvPr>
          <p:cNvCxnSpPr/>
          <p:nvPr/>
        </p:nvCxnSpPr>
        <p:spPr>
          <a:xfrm rot="10800000" flipH="1">
            <a:off x="6114151" y="25394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6" name="Google Shape;219;p55">
            <a:extLst>
              <a:ext uri="{FF2B5EF4-FFF2-40B4-BE49-F238E27FC236}">
                <a16:creationId xmlns="" xmlns:a16="http://schemas.microsoft.com/office/drawing/2014/main" id="{FB8D6E94-6508-4EDE-9C03-75702AA75FDE}"/>
              </a:ext>
            </a:extLst>
          </p:cNvPr>
          <p:cNvCxnSpPr/>
          <p:nvPr/>
        </p:nvCxnSpPr>
        <p:spPr>
          <a:xfrm rot="10800000" flipH="1">
            <a:off x="6127440" y="27493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" name="Google Shape;218;p55"/>
          <p:cNvSpPr/>
          <p:nvPr/>
        </p:nvSpPr>
        <p:spPr>
          <a:xfrm>
            <a:off x="4482045" y="3997270"/>
            <a:ext cx="1656109" cy="565124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Log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60" name="Google Shape;194;p55"/>
          <p:cNvSpPr/>
          <p:nvPr/>
        </p:nvSpPr>
        <p:spPr>
          <a:xfrm>
            <a:off x="7973933" y="6092299"/>
            <a:ext cx="684076" cy="28803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61" name="Google Shape;193;p55"/>
          <p:cNvSpPr txBox="1"/>
          <p:nvPr/>
        </p:nvSpPr>
        <p:spPr>
          <a:xfrm>
            <a:off x="8709710" y="6097835"/>
            <a:ext cx="221799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 smtClean="0">
                <a:cs typeface="Arial" panose="020B0604020202020204" pitchFamily="34" charset="0"/>
              </a:rPr>
              <a:t>Unspecified </a:t>
            </a:r>
            <a:r>
              <a:rPr lang="en-US" sz="1600" b="0" i="0" u="none" strike="noStrike" cap="none" dirty="0" smtClean="0">
                <a:cs typeface="Arial" panose="020B0604020202020204" pitchFamily="34" charset="0"/>
                <a:sym typeface="Arial"/>
              </a:rPr>
              <a:t>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8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;p55"/>
          <p:cNvSpPr txBox="1"/>
          <p:nvPr/>
        </p:nvSpPr>
        <p:spPr>
          <a:xfrm>
            <a:off x="8709711" y="5234803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cs typeface="Arial" panose="020B0604020202020204" pitchFamily="34" charset="0"/>
              </a:rPr>
              <a:t>New </a:t>
            </a: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94;p55"/>
          <p:cNvSpPr/>
          <p:nvPr/>
        </p:nvSpPr>
        <p:spPr>
          <a:xfrm>
            <a:off x="7973933" y="52348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Google Shape;195;p55"/>
          <p:cNvSpPr/>
          <p:nvPr/>
        </p:nvSpPr>
        <p:spPr>
          <a:xfrm>
            <a:off x="7973933" y="56635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Google Shape;196;p55"/>
          <p:cNvSpPr txBox="1"/>
          <p:nvPr/>
        </p:nvSpPr>
        <p:spPr>
          <a:xfrm>
            <a:off x="8709710" y="5663551"/>
            <a:ext cx="27774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cs typeface="Arial" panose="020B0604020202020204" pitchFamily="34" charset="0"/>
              </a:rPr>
              <a:t>Modified</a:t>
            </a: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 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7;p55"/>
          <p:cNvSpPr txBox="1"/>
          <p:nvPr/>
        </p:nvSpPr>
        <p:spPr>
          <a:xfrm>
            <a:off x="6298045" y="5168128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Secure channel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7" name="Google Shape;199;p55"/>
          <p:cNvCxnSpPr/>
          <p:nvPr/>
        </p:nvCxnSpPr>
        <p:spPr>
          <a:xfrm>
            <a:off x="5803187" y="5343525"/>
            <a:ext cx="483731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202;p55"/>
          <p:cNvSpPr/>
          <p:nvPr/>
        </p:nvSpPr>
        <p:spPr>
          <a:xfrm>
            <a:off x="571501" y="400051"/>
            <a:ext cx="6282826" cy="4472336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cs typeface="Arial" panose="020B0604020202020204" pitchFamily="34" charset="0"/>
                <a:sym typeface="Arial"/>
              </a:rPr>
              <a:t> Jetson </a:t>
            </a:r>
            <a:r>
              <a:rPr lang="en-US" sz="2800" b="0" i="0" u="none" strike="noStrike" cap="none" dirty="0">
                <a:cs typeface="Arial" panose="020B0604020202020204" pitchFamily="34" charset="0"/>
                <a:sym typeface="Arial"/>
              </a:rPr>
              <a:t>Nano</a:t>
            </a:r>
            <a:endParaRPr sz="2800"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Google Shape;203;p55"/>
          <p:cNvSpPr/>
          <p:nvPr/>
        </p:nvSpPr>
        <p:spPr>
          <a:xfrm>
            <a:off x="7281029" y="400051"/>
            <a:ext cx="4329945" cy="4472336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cs typeface="Arial" panose="020B0604020202020204" pitchFamily="34" charset="0"/>
                <a:sym typeface="Arial"/>
              </a:rPr>
              <a:t> Client</a:t>
            </a:r>
            <a:endParaRPr sz="2800"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Google Shape;205;p55"/>
          <p:cNvSpPr/>
          <p:nvPr/>
        </p:nvSpPr>
        <p:spPr>
          <a:xfrm>
            <a:off x="1049100" y="3856949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DB</a:t>
            </a:r>
            <a:endParaRPr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6;p55"/>
          <p:cNvSpPr/>
          <p:nvPr/>
        </p:nvSpPr>
        <p:spPr>
          <a:xfrm>
            <a:off x="9598984" y="3219450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7;p55"/>
          <p:cNvSpPr/>
          <p:nvPr/>
        </p:nvSpPr>
        <p:spPr>
          <a:xfrm>
            <a:off x="9598984" y="1326298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Mode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Control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8;p55"/>
          <p:cNvSpPr/>
          <p:nvPr/>
        </p:nvSpPr>
        <p:spPr>
          <a:xfrm>
            <a:off x="4465835" y="2278165"/>
            <a:ext cx="1638849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9;p55"/>
          <p:cNvSpPr/>
          <p:nvPr/>
        </p:nvSpPr>
        <p:spPr>
          <a:xfrm>
            <a:off x="4472495" y="3219643"/>
            <a:ext cx="1630096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Authentication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10;p55"/>
          <p:cNvSpPr/>
          <p:nvPr/>
        </p:nvSpPr>
        <p:spPr>
          <a:xfrm>
            <a:off x="2685407" y="227816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11;p55"/>
          <p:cNvSpPr/>
          <p:nvPr/>
        </p:nvSpPr>
        <p:spPr>
          <a:xfrm>
            <a:off x="1049099" y="1322056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2;p55"/>
          <p:cNvSpPr/>
          <p:nvPr/>
        </p:nvSpPr>
        <p:spPr>
          <a:xfrm>
            <a:off x="1049098" y="227408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Face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Detection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3;p55"/>
          <p:cNvSpPr/>
          <p:nvPr/>
        </p:nvSpPr>
        <p:spPr>
          <a:xfrm>
            <a:off x="2685407" y="3219450"/>
            <a:ext cx="1474003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Data</a:t>
            </a:r>
            <a:endParaRPr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4;p55"/>
          <p:cNvSpPr/>
          <p:nvPr/>
        </p:nvSpPr>
        <p:spPr>
          <a:xfrm>
            <a:off x="4469165" y="1322056"/>
            <a:ext cx="1630094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Protocol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5;p55"/>
          <p:cNvSpPr/>
          <p:nvPr/>
        </p:nvSpPr>
        <p:spPr>
          <a:xfrm>
            <a:off x="7635925" y="2278165"/>
            <a:ext cx="1639439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6;p55"/>
          <p:cNvSpPr/>
          <p:nvPr/>
        </p:nvSpPr>
        <p:spPr>
          <a:xfrm>
            <a:off x="7638525" y="1322160"/>
            <a:ext cx="1613686" cy="565124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Protocol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7;p55"/>
          <p:cNvSpPr/>
          <p:nvPr/>
        </p:nvSpPr>
        <p:spPr>
          <a:xfrm>
            <a:off x="7648420" y="3219450"/>
            <a:ext cx="1613687" cy="565124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Authentication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8;p55"/>
          <p:cNvSpPr/>
          <p:nvPr/>
        </p:nvSpPr>
        <p:spPr>
          <a:xfrm>
            <a:off x="2685407" y="4003497"/>
            <a:ext cx="1474003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4" name="Google Shape;220;p55"/>
          <p:cNvCxnSpPr>
            <a:stCxn id="19" idx="2"/>
            <a:endCxn id="13" idx="0"/>
          </p:cNvCxnSpPr>
          <p:nvPr/>
        </p:nvCxnSpPr>
        <p:spPr>
          <a:xfrm>
            <a:off x="5284212" y="1887180"/>
            <a:ext cx="1048" cy="39098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Google Shape;221;p55"/>
          <p:cNvCxnSpPr>
            <a:stCxn id="13" idx="2"/>
            <a:endCxn id="14" idx="0"/>
          </p:cNvCxnSpPr>
          <p:nvPr/>
        </p:nvCxnSpPr>
        <p:spPr>
          <a:xfrm>
            <a:off x="5285260" y="2843289"/>
            <a:ext cx="2283" cy="37635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22;p55"/>
          <p:cNvCxnSpPr>
            <a:stCxn id="21" idx="2"/>
            <a:endCxn id="20" idx="0"/>
          </p:cNvCxnSpPr>
          <p:nvPr/>
        </p:nvCxnSpPr>
        <p:spPr>
          <a:xfrm>
            <a:off x="8445368" y="1887284"/>
            <a:ext cx="10277" cy="39088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3;p55"/>
          <p:cNvCxnSpPr>
            <a:stCxn id="20" idx="2"/>
            <a:endCxn id="22" idx="0"/>
          </p:cNvCxnSpPr>
          <p:nvPr/>
        </p:nvCxnSpPr>
        <p:spPr>
          <a:xfrm flipH="1">
            <a:off x="8455264" y="2843289"/>
            <a:ext cx="381" cy="3761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4;p55"/>
          <p:cNvCxnSpPr>
            <a:stCxn id="12" idx="1"/>
            <a:endCxn id="20" idx="3"/>
          </p:cNvCxnSpPr>
          <p:nvPr/>
        </p:nvCxnSpPr>
        <p:spPr>
          <a:xfrm rot="10800000" flipV="1">
            <a:off x="9275364" y="1608859"/>
            <a:ext cx="323620" cy="9518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5;p55"/>
          <p:cNvCxnSpPr>
            <a:stCxn id="11" idx="1"/>
            <a:endCxn id="20" idx="3"/>
          </p:cNvCxnSpPr>
          <p:nvPr/>
        </p:nvCxnSpPr>
        <p:spPr>
          <a:xfrm rot="10800000">
            <a:off x="9275364" y="2560728"/>
            <a:ext cx="323620" cy="9412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6;p55"/>
          <p:cNvCxnSpPr>
            <a:stCxn id="15" idx="3"/>
            <a:endCxn id="13" idx="1"/>
          </p:cNvCxnSpPr>
          <p:nvPr/>
        </p:nvCxnSpPr>
        <p:spPr>
          <a:xfrm>
            <a:off x="4159410" y="2560727"/>
            <a:ext cx="30642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7;p55"/>
          <p:cNvCxnSpPr>
            <a:stCxn id="18" idx="0"/>
            <a:endCxn id="15" idx="2"/>
          </p:cNvCxnSpPr>
          <p:nvPr/>
        </p:nvCxnSpPr>
        <p:spPr>
          <a:xfrm flipV="1">
            <a:off x="3422409" y="2843289"/>
            <a:ext cx="0" cy="3761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8;p55"/>
          <p:cNvCxnSpPr>
            <a:stCxn id="23" idx="0"/>
            <a:endCxn id="18" idx="2"/>
          </p:cNvCxnSpPr>
          <p:nvPr/>
        </p:nvCxnSpPr>
        <p:spPr>
          <a:xfrm flipV="1">
            <a:off x="3422409" y="3784574"/>
            <a:ext cx="0" cy="21892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9;p55"/>
          <p:cNvCxnSpPr>
            <a:stCxn id="36" idx="3"/>
            <a:endCxn id="23" idx="1"/>
          </p:cNvCxnSpPr>
          <p:nvPr/>
        </p:nvCxnSpPr>
        <p:spPr>
          <a:xfrm>
            <a:off x="2204533" y="4270760"/>
            <a:ext cx="480874" cy="152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31;p55"/>
          <p:cNvCxnSpPr>
            <a:stCxn id="15" idx="0"/>
            <a:endCxn id="16" idx="3"/>
          </p:cNvCxnSpPr>
          <p:nvPr/>
        </p:nvCxnSpPr>
        <p:spPr>
          <a:xfrm rot="16200000" flipV="1">
            <a:off x="2635983" y="1491738"/>
            <a:ext cx="673547" cy="89930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32;p55"/>
          <p:cNvCxnSpPr>
            <a:stCxn id="18" idx="1"/>
            <a:endCxn id="10" idx="1"/>
          </p:cNvCxnSpPr>
          <p:nvPr/>
        </p:nvCxnSpPr>
        <p:spPr>
          <a:xfrm rot="10800000" flipV="1">
            <a:off x="1679101" y="3502011"/>
            <a:ext cx="1006307" cy="35493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" name="Google Shape;230;p55"/>
          <p:cNvSpPr txBox="1"/>
          <p:nvPr/>
        </p:nvSpPr>
        <p:spPr>
          <a:xfrm>
            <a:off x="1751689" y="4139975"/>
            <a:ext cx="452844" cy="261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cs typeface="Arial" panose="020B0604020202020204" pitchFamily="34" charset="0"/>
                <a:sym typeface="Arial"/>
              </a:rPr>
              <a:t>SDB</a:t>
            </a:r>
            <a:endParaRPr sz="1100" b="0" i="0" u="none" strike="noStrike" cap="none"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7" name="Google Shape;234;p55"/>
          <p:cNvCxnSpPr>
            <a:stCxn id="17" idx="0"/>
            <a:endCxn id="16" idx="2"/>
          </p:cNvCxnSpPr>
          <p:nvPr/>
        </p:nvCxnSpPr>
        <p:spPr>
          <a:xfrm flipV="1">
            <a:off x="1786100" y="1887180"/>
            <a:ext cx="1" cy="3869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" name="Google Shape;235;p55"/>
          <p:cNvCxnSpPr>
            <a:stCxn id="18" idx="0"/>
            <a:endCxn id="17" idx="2"/>
          </p:cNvCxnSpPr>
          <p:nvPr/>
        </p:nvCxnSpPr>
        <p:spPr>
          <a:xfrm rot="16200000" flipV="1">
            <a:off x="2414135" y="2211175"/>
            <a:ext cx="380241" cy="16363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" name="Google Shape;236;p55"/>
          <p:cNvSpPr/>
          <p:nvPr/>
        </p:nvSpPr>
        <p:spPr>
          <a:xfrm>
            <a:off x="9596600" y="227408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User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0" name="Google Shape;237;p55"/>
          <p:cNvCxnSpPr>
            <a:stCxn id="20" idx="3"/>
            <a:endCxn id="39" idx="1"/>
          </p:cNvCxnSpPr>
          <p:nvPr/>
        </p:nvCxnSpPr>
        <p:spPr>
          <a:xfrm flipV="1">
            <a:off x="9275364" y="2556647"/>
            <a:ext cx="321236" cy="4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" name="Google Shape;238;p55"/>
          <p:cNvCxnSpPr>
            <a:stCxn id="18" idx="3"/>
            <a:endCxn id="14" idx="1"/>
          </p:cNvCxnSpPr>
          <p:nvPr/>
        </p:nvCxnSpPr>
        <p:spPr>
          <a:xfrm>
            <a:off x="4159410" y="3502012"/>
            <a:ext cx="313085" cy="19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" name="Google Shape;219;p55"/>
          <p:cNvCxnSpPr/>
          <p:nvPr/>
        </p:nvCxnSpPr>
        <p:spPr>
          <a:xfrm rot="10800000" flipH="1">
            <a:off x="6725275" y="27545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3;p55"/>
          <p:cNvCxnSpPr/>
          <p:nvPr/>
        </p:nvCxnSpPr>
        <p:spPr>
          <a:xfrm rot="10800000" flipH="1">
            <a:off x="6735429" y="25570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" name="Google Shape;214;p55">
            <a:extLst>
              <a:ext uri="{FF2B5EF4-FFF2-40B4-BE49-F238E27FC236}">
                <a16:creationId xmlns="" xmlns:a16="http://schemas.microsoft.com/office/drawing/2014/main" id="{DFFA0191-9961-4516-859A-604700977967}"/>
              </a:ext>
            </a:extLst>
          </p:cNvPr>
          <p:cNvSpPr/>
          <p:nvPr/>
        </p:nvSpPr>
        <p:spPr>
          <a:xfrm>
            <a:off x="6479194" y="20797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Firewall</a:t>
            </a:r>
            <a:endParaRPr sz="1600"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233;p55">
            <a:extLst>
              <a:ext uri="{FF2B5EF4-FFF2-40B4-BE49-F238E27FC236}">
                <a16:creationId xmlns="" xmlns:a16="http://schemas.microsoft.com/office/drawing/2014/main" id="{08CF8F02-18B1-4A1B-8B92-8E56F353534D}"/>
              </a:ext>
            </a:extLst>
          </p:cNvPr>
          <p:cNvCxnSpPr/>
          <p:nvPr/>
        </p:nvCxnSpPr>
        <p:spPr>
          <a:xfrm rot="10800000" flipH="1">
            <a:off x="6114151" y="25394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6" name="Google Shape;219;p55">
            <a:extLst>
              <a:ext uri="{FF2B5EF4-FFF2-40B4-BE49-F238E27FC236}">
                <a16:creationId xmlns="" xmlns:a16="http://schemas.microsoft.com/office/drawing/2014/main" id="{FB8D6E94-6508-4EDE-9C03-75702AA75FDE}"/>
              </a:ext>
            </a:extLst>
          </p:cNvPr>
          <p:cNvCxnSpPr/>
          <p:nvPr/>
        </p:nvCxnSpPr>
        <p:spPr>
          <a:xfrm rot="10800000" flipH="1">
            <a:off x="6127440" y="27493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8F2D1BDA-23B8-4349-8984-BE1B4BD4CD68}"/>
              </a:ext>
            </a:extLst>
          </p:cNvPr>
          <p:cNvSpPr/>
          <p:nvPr/>
        </p:nvSpPr>
        <p:spPr>
          <a:xfrm>
            <a:off x="5144551" y="1088828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214527EA-3F5E-4A77-AA8B-A562C5B0F6C2}"/>
              </a:ext>
            </a:extLst>
          </p:cNvPr>
          <p:cNvSpPr/>
          <p:nvPr/>
        </p:nvSpPr>
        <p:spPr>
          <a:xfrm>
            <a:off x="3537609" y="2079730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BD37F2FA-E8CD-47F0-B041-42281CBBD1D5}"/>
              </a:ext>
            </a:extLst>
          </p:cNvPr>
          <p:cNvSpPr/>
          <p:nvPr/>
        </p:nvSpPr>
        <p:spPr>
          <a:xfrm>
            <a:off x="1960551" y="3785302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AFCD2F96-5CAE-4D55-9CC1-0C2A73C51C9D}"/>
              </a:ext>
            </a:extLst>
          </p:cNvPr>
          <p:cNvSpPr/>
          <p:nvPr/>
        </p:nvSpPr>
        <p:spPr>
          <a:xfrm>
            <a:off x="5321996" y="2025842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79C1EAE1-FF6A-457D-B34B-58B6205BD145}"/>
              </a:ext>
            </a:extLst>
          </p:cNvPr>
          <p:cNvSpPr/>
          <p:nvPr/>
        </p:nvSpPr>
        <p:spPr>
          <a:xfrm>
            <a:off x="6366723" y="3263556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D3BF1A94-9942-40EE-9FC7-1FC2D6573A24}"/>
              </a:ext>
            </a:extLst>
          </p:cNvPr>
          <p:cNvSpPr/>
          <p:nvPr/>
        </p:nvSpPr>
        <p:spPr>
          <a:xfrm>
            <a:off x="6935578" y="2251374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290C5C0B-6FF7-47DE-AA13-1D7BA72EEACD}"/>
              </a:ext>
            </a:extLst>
          </p:cNvPr>
          <p:cNvSpPr/>
          <p:nvPr/>
        </p:nvSpPr>
        <p:spPr>
          <a:xfrm>
            <a:off x="8486642" y="1067875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C88302A2-9351-4F02-B76E-00161A78BDBA}"/>
              </a:ext>
            </a:extLst>
          </p:cNvPr>
          <p:cNvSpPr/>
          <p:nvPr/>
        </p:nvSpPr>
        <p:spPr>
          <a:xfrm>
            <a:off x="8685990" y="2029687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AF6CE26B-897D-48B0-B910-084056A7C677}"/>
              </a:ext>
            </a:extLst>
          </p:cNvPr>
          <p:cNvSpPr/>
          <p:nvPr/>
        </p:nvSpPr>
        <p:spPr>
          <a:xfrm>
            <a:off x="8442877" y="530996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SD9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2176C940-B3F5-4781-A426-FE55D18A29BD}"/>
              </a:ext>
            </a:extLst>
          </p:cNvPr>
          <p:cNvSpPr/>
          <p:nvPr/>
        </p:nvSpPr>
        <p:spPr>
          <a:xfrm>
            <a:off x="6417731" y="5488845"/>
            <a:ext cx="1020234" cy="60590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Security Design 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Google Shape;218;p55"/>
          <p:cNvSpPr/>
          <p:nvPr/>
        </p:nvSpPr>
        <p:spPr>
          <a:xfrm>
            <a:off x="4482045" y="3997270"/>
            <a:ext cx="1656109" cy="565124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Log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60" name="Google Shape;194;p55"/>
          <p:cNvSpPr/>
          <p:nvPr/>
        </p:nvSpPr>
        <p:spPr>
          <a:xfrm>
            <a:off x="7973933" y="6092299"/>
            <a:ext cx="684076" cy="28803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61" name="Google Shape;193;p55"/>
          <p:cNvSpPr txBox="1"/>
          <p:nvPr/>
        </p:nvSpPr>
        <p:spPr>
          <a:xfrm>
            <a:off x="8709710" y="6097835"/>
            <a:ext cx="221799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 smtClean="0">
                <a:cs typeface="Arial" panose="020B0604020202020204" pitchFamily="34" charset="0"/>
              </a:rPr>
              <a:t>Unspecified </a:t>
            </a:r>
            <a:r>
              <a:rPr lang="en-US" sz="1600" b="0" i="0" u="none" strike="noStrike" cap="none" dirty="0" smtClean="0">
                <a:cs typeface="Arial" panose="020B0604020202020204" pitchFamily="34" charset="0"/>
                <a:sym typeface="Arial"/>
              </a:rPr>
              <a:t>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7CE5C7E7-6196-4919-9E26-F786109572D0}"/>
              </a:ext>
            </a:extLst>
          </p:cNvPr>
          <p:cNvSpPr/>
          <p:nvPr/>
        </p:nvSpPr>
        <p:spPr>
          <a:xfrm>
            <a:off x="4834773" y="3668918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1413D02F-4376-472C-B5B6-9D3FAE116D98}"/>
              </a:ext>
            </a:extLst>
          </p:cNvPr>
          <p:cNvSpPr/>
          <p:nvPr/>
        </p:nvSpPr>
        <p:spPr>
          <a:xfrm>
            <a:off x="5321132" y="3668918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Phase 1 wrap-up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Attack goal setting : CIA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Target system understanding : Crypto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: Severity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: Approaches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Techniques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Cases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Lessons learned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6750" y="1552575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6750" y="5124450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65" y="0"/>
            <a:ext cx="101228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55480" y="431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Bae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8278" y="25246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Kim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8729" y="29882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</a:t>
            </a:r>
            <a:r>
              <a:rPr lang="en-US" altLang="ko-KR" b="1" dirty="0" err="1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Ahn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1947" y="276045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Park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9178" y="306813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Moon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514140"/>
            <a:ext cx="4476750" cy="3829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50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5275" y="601166"/>
            <a:ext cx="5867400" cy="6012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Primitives </a:t>
            </a:r>
            <a:r>
              <a:rPr lang="en-US" altLang="ko-KR" sz="2800" b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and </a:t>
            </a: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algorithms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Crypto library </a:t>
            </a:r>
            <a:r>
              <a:rPr lang="en-US" altLang="ko-KR" sz="2400" kern="100" dirty="0">
                <a:cs typeface="Times New Roman" panose="02020603050405020304" pitchFamily="18" charset="0"/>
              </a:rPr>
              <a:t>: </a:t>
            </a:r>
            <a:r>
              <a:rPr lang="en-US" altLang="ko-KR" sz="2400" kern="100" dirty="0" err="1">
                <a:cs typeface="Times New Roman" panose="02020603050405020304" pitchFamily="18" charset="0"/>
              </a:rPr>
              <a:t>WolfSSL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Version </a:t>
            </a:r>
            <a:r>
              <a:rPr lang="en-US" altLang="ko-KR" sz="2400" kern="100" dirty="0">
                <a:cs typeface="Times New Roman" panose="02020603050405020304" pitchFamily="18" charset="0"/>
              </a:rPr>
              <a:t>: 4.7.0 (February 15, 2021)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No </a:t>
            </a:r>
            <a:r>
              <a:rPr lang="en-US" altLang="ko-KR" sz="2400" kern="100" dirty="0">
                <a:cs typeface="Times New Roman" panose="02020603050405020304" pitchFamily="18" charset="0"/>
              </a:rPr>
              <a:t>known </a:t>
            </a:r>
            <a:r>
              <a:rPr lang="en-US" altLang="ko-KR" sz="2400" kern="100" dirty="0">
                <a:cs typeface="Arial" panose="020B0604020202020204" pitchFamily="34" charset="0"/>
              </a:rPr>
              <a:t>vulnerabilities in </a:t>
            </a:r>
            <a:r>
              <a:rPr lang="en-US" altLang="ko-KR" sz="2400" kern="100" dirty="0" smtClean="0">
                <a:cs typeface="Arial" panose="020B0604020202020204" pitchFamily="34" charset="0"/>
              </a:rPr>
              <a:t>v4.7.0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endParaRPr lang="en-US" altLang="ko-KR" sz="3600" b="1" kern="100" dirty="0" smtClean="0"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Symmetric </a:t>
            </a:r>
            <a:r>
              <a:rPr lang="en-US" altLang="ko-KR" sz="2800" b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cipher </a:t>
            </a: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algorithm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Algorithm </a:t>
            </a:r>
            <a:r>
              <a:rPr lang="en-US" altLang="ko-KR" sz="2400" kern="100" dirty="0">
                <a:cs typeface="Arial" panose="020B0604020202020204" pitchFamily="34" charset="0"/>
              </a:rPr>
              <a:t>: AES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Key size </a:t>
            </a:r>
            <a:r>
              <a:rPr lang="en-US" altLang="ko-KR" sz="2400" kern="100" dirty="0">
                <a:cs typeface="Arial" panose="020B0604020202020204" pitchFamily="34" charset="0"/>
              </a:rPr>
              <a:t>: 128 bit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Mode </a:t>
            </a:r>
            <a:r>
              <a:rPr lang="en-US" altLang="ko-KR" sz="2400" kern="100" dirty="0">
                <a:cs typeface="Arial" panose="020B0604020202020204" pitchFamily="34" charset="0"/>
              </a:rPr>
              <a:t>of o</a:t>
            </a:r>
            <a:r>
              <a:rPr lang="en-US" altLang="ko-KR" sz="2400" kern="100" dirty="0" smtClean="0">
                <a:cs typeface="Arial" panose="020B0604020202020204" pitchFamily="34" charset="0"/>
              </a:rPr>
              <a:t>peration </a:t>
            </a:r>
            <a:r>
              <a:rPr lang="en-US" altLang="ko-KR" sz="2400" kern="100" dirty="0">
                <a:cs typeface="Arial" panose="020B0604020202020204" pitchFamily="34" charset="0"/>
              </a:rPr>
              <a:t>: CBC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Key </a:t>
            </a:r>
            <a:r>
              <a:rPr lang="en-US" altLang="ko-KR" sz="2400" kern="100" dirty="0">
                <a:cs typeface="Arial" panose="020B0604020202020204" pitchFamily="34" charset="0"/>
              </a:rPr>
              <a:t>derivation function : </a:t>
            </a:r>
            <a:r>
              <a:rPr lang="en-US" altLang="ko-KR" sz="2400" kern="100" dirty="0" smtClean="0">
                <a:cs typeface="Arial" panose="020B0604020202020204" pitchFamily="34" charset="0"/>
              </a:rPr>
              <a:t>NONE</a:t>
            </a:r>
            <a:endParaRPr lang="ko-KR" altLang="ko-KR" sz="2400" kern="100"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34074" y="601166"/>
            <a:ext cx="6067425" cy="5864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Method for hiding secret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No hardware security </a:t>
            </a:r>
            <a:r>
              <a:rPr lang="en-US" altLang="ko-KR" sz="2400" kern="100" dirty="0">
                <a:cs typeface="Arial" panose="020B0604020202020204" pitchFamily="34" charset="0"/>
              </a:rPr>
              <a:t>(HSM, TEE etc</a:t>
            </a:r>
            <a:r>
              <a:rPr lang="en-US" altLang="ko-KR" sz="2400" kern="100" dirty="0" smtClean="0">
                <a:cs typeface="Arial" panose="020B0604020202020204" pitchFamily="34" charset="0"/>
              </a:rPr>
              <a:t>.)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No code obfuscation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Just stored in a file, “</a:t>
            </a:r>
            <a:r>
              <a:rPr lang="en-US" altLang="ko-KR" sz="2400" kern="100" dirty="0" err="1">
                <a:cs typeface="Arial" panose="020B0604020202020204" pitchFamily="34" charset="0"/>
              </a:rPr>
              <a:t>secret.key</a:t>
            </a:r>
            <a:r>
              <a:rPr lang="en-US" altLang="ko-KR" sz="2400" kern="100" dirty="0">
                <a:cs typeface="Arial" panose="020B0604020202020204" pitchFamily="34" charset="0"/>
              </a:rPr>
              <a:t>”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endParaRPr lang="en-US" altLang="ko-KR" sz="3600" b="1" kern="100" dirty="0" smtClean="0"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Encryption and decryption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Data : AI </a:t>
            </a:r>
            <a:r>
              <a:rPr lang="en-US" altLang="ko-KR" sz="2400" kern="100" dirty="0">
                <a:cs typeface="Arial" panose="020B0604020202020204" pitchFamily="34" charset="0"/>
              </a:rPr>
              <a:t>classified name and photo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Use key </a:t>
            </a:r>
            <a:r>
              <a:rPr lang="en-US" altLang="ko-KR" sz="2400" kern="100" dirty="0">
                <a:cs typeface="Times New Roman" panose="02020603050405020304" pitchFamily="18" charset="0"/>
              </a:rPr>
              <a:t>retrieved from “</a:t>
            </a:r>
            <a:r>
              <a:rPr lang="en-US" altLang="ko-KR" sz="2400" kern="100" dirty="0" err="1" smtClean="0">
                <a:cs typeface="Times New Roman" panose="02020603050405020304" pitchFamily="18" charset="0"/>
              </a:rPr>
              <a:t>secret.key</a:t>
            </a:r>
            <a:r>
              <a:rPr lang="en-US" altLang="ko-KR" sz="2400" kern="100" dirty="0" smtClean="0">
                <a:cs typeface="Times New Roman" panose="02020603050405020304" pitchFamily="18" charset="0"/>
              </a:rPr>
              <a:t>”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16 bytes IV(Initial </a:t>
            </a:r>
            <a:r>
              <a:rPr lang="en-US" altLang="ko-KR" sz="2400" kern="100" dirty="0">
                <a:cs typeface="Times New Roman" panose="02020603050405020304" pitchFamily="18" charset="0"/>
              </a:rPr>
              <a:t>Vector) </a:t>
            </a:r>
            <a:r>
              <a:rPr lang="en-US" altLang="ko-KR" sz="2400" kern="100" dirty="0" smtClean="0">
                <a:cs typeface="Times New Roman" panose="02020603050405020304" pitchFamily="18" charset="0"/>
              </a:rPr>
              <a:t>are </a:t>
            </a:r>
            <a:r>
              <a:rPr lang="en-US" altLang="ko-KR" sz="2400" kern="100" dirty="0">
                <a:cs typeface="Times New Roman" panose="02020603050405020304" pitchFamily="18" charset="0"/>
              </a:rPr>
              <a:t>all </a:t>
            </a:r>
            <a:r>
              <a:rPr lang="en-US" altLang="ko-KR" sz="2400" kern="100" dirty="0" smtClean="0">
                <a:cs typeface="Times New Roman" panose="02020603050405020304" pitchFamily="18" charset="0"/>
              </a:rPr>
              <a:t>00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No random number used</a:t>
            </a:r>
          </a:p>
        </p:txBody>
      </p:sp>
    </p:spTree>
    <p:extLst>
      <p:ext uri="{BB962C8B-B14F-4D97-AF65-F5344CB8AC3E}">
        <p14:creationId xmlns:p14="http://schemas.microsoft.com/office/powerpoint/2010/main" val="38038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5275" y="601166"/>
            <a:ext cx="5867400" cy="6012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Primitives </a:t>
            </a:r>
            <a:r>
              <a:rPr lang="en-US" altLang="ko-KR" sz="2800" b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and </a:t>
            </a: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algorithms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Crypto library </a:t>
            </a:r>
            <a:r>
              <a:rPr lang="en-US" altLang="ko-KR" sz="2400" kern="100" dirty="0">
                <a:cs typeface="Times New Roman" panose="02020603050405020304" pitchFamily="18" charset="0"/>
              </a:rPr>
              <a:t>: </a:t>
            </a:r>
            <a:r>
              <a:rPr lang="en-US" altLang="ko-KR" sz="2400" kern="100" dirty="0" err="1">
                <a:cs typeface="Times New Roman" panose="02020603050405020304" pitchFamily="18" charset="0"/>
              </a:rPr>
              <a:t>WolfSSL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Version </a:t>
            </a:r>
            <a:r>
              <a:rPr lang="en-US" altLang="ko-KR" sz="2400" kern="100" dirty="0">
                <a:cs typeface="Times New Roman" panose="02020603050405020304" pitchFamily="18" charset="0"/>
              </a:rPr>
              <a:t>: 4.7.0 (February 15, 2021)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No </a:t>
            </a:r>
            <a:r>
              <a:rPr lang="en-US" altLang="ko-KR" sz="2400" kern="100" dirty="0">
                <a:solidFill>
                  <a:srgbClr val="00B0F0"/>
                </a:solidFill>
                <a:cs typeface="Times New Roman" panose="02020603050405020304" pitchFamily="18" charset="0"/>
              </a:rPr>
              <a:t>known </a:t>
            </a:r>
            <a:r>
              <a:rPr lang="en-US" altLang="ko-KR" sz="2400" kern="100" dirty="0">
                <a:solidFill>
                  <a:srgbClr val="00B0F0"/>
                </a:solidFill>
                <a:cs typeface="Arial" panose="020B0604020202020204" pitchFamily="34" charset="0"/>
              </a:rPr>
              <a:t>vulnerabilities in </a:t>
            </a:r>
            <a:r>
              <a:rPr lang="en-US" altLang="ko-KR" sz="2400" kern="100" dirty="0" smtClean="0">
                <a:solidFill>
                  <a:srgbClr val="00B0F0"/>
                </a:solidFill>
                <a:cs typeface="Arial" panose="020B0604020202020204" pitchFamily="34" charset="0"/>
              </a:rPr>
              <a:t>v4.7.0</a:t>
            </a:r>
            <a:endParaRPr lang="ko-KR" altLang="ko-KR" sz="2400" kern="100">
              <a:solidFill>
                <a:srgbClr val="00B0F0"/>
              </a:solidFill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endParaRPr lang="en-US" altLang="ko-KR" sz="3600" b="1" kern="100" dirty="0" smtClean="0"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Symmetric </a:t>
            </a:r>
            <a:r>
              <a:rPr lang="en-US" altLang="ko-KR" sz="2800" b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cipher </a:t>
            </a: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algorithm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Algorithm </a:t>
            </a:r>
            <a:r>
              <a:rPr lang="en-US" altLang="ko-KR" sz="2400" kern="100" dirty="0">
                <a:cs typeface="Arial" panose="020B0604020202020204" pitchFamily="34" charset="0"/>
              </a:rPr>
              <a:t>: AES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Key size </a:t>
            </a:r>
            <a:r>
              <a:rPr lang="en-US" altLang="ko-KR" sz="2400" kern="100" dirty="0">
                <a:cs typeface="Arial" panose="020B0604020202020204" pitchFamily="34" charset="0"/>
              </a:rPr>
              <a:t>: 128 bit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Mode </a:t>
            </a:r>
            <a:r>
              <a:rPr lang="en-US" altLang="ko-KR" sz="2400" kern="100" dirty="0">
                <a:cs typeface="Arial" panose="020B0604020202020204" pitchFamily="34" charset="0"/>
              </a:rPr>
              <a:t>of o</a:t>
            </a:r>
            <a:r>
              <a:rPr lang="en-US" altLang="ko-KR" sz="2400" kern="100" dirty="0" smtClean="0">
                <a:cs typeface="Arial" panose="020B0604020202020204" pitchFamily="34" charset="0"/>
              </a:rPr>
              <a:t>peration </a:t>
            </a:r>
            <a:r>
              <a:rPr lang="en-US" altLang="ko-KR" sz="2400" kern="100" dirty="0">
                <a:cs typeface="Arial" panose="020B0604020202020204" pitchFamily="34" charset="0"/>
              </a:rPr>
              <a:t>: CBC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Key </a:t>
            </a:r>
            <a:r>
              <a:rPr lang="en-US" altLang="ko-KR" sz="2400" kern="100" dirty="0">
                <a:cs typeface="Arial" panose="020B0604020202020204" pitchFamily="34" charset="0"/>
              </a:rPr>
              <a:t>derivation function : </a:t>
            </a:r>
            <a:r>
              <a:rPr lang="en-US" altLang="ko-KR" sz="2400" kern="100" dirty="0" smtClean="0">
                <a:cs typeface="Arial" panose="020B0604020202020204" pitchFamily="34" charset="0"/>
              </a:rPr>
              <a:t>NONE</a:t>
            </a:r>
            <a:endParaRPr lang="ko-KR" altLang="ko-KR" sz="2400" kern="100"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34074" y="601166"/>
            <a:ext cx="6067425" cy="5864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Method for hiding secret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No hardware security </a:t>
            </a:r>
            <a:r>
              <a:rPr lang="en-US" altLang="ko-KR" sz="2400" kern="100" dirty="0">
                <a:cs typeface="Arial" panose="020B0604020202020204" pitchFamily="34" charset="0"/>
              </a:rPr>
              <a:t>(HSM, TEE etc</a:t>
            </a:r>
            <a:r>
              <a:rPr lang="en-US" altLang="ko-KR" sz="2400" kern="100" dirty="0" smtClean="0">
                <a:cs typeface="Arial" panose="020B0604020202020204" pitchFamily="34" charset="0"/>
              </a:rPr>
              <a:t>.)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No code obfuscation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Just stored in a file, “</a:t>
            </a:r>
            <a:r>
              <a:rPr lang="en-US" altLang="ko-KR" sz="2400" kern="100" dirty="0" err="1">
                <a:cs typeface="Arial" panose="020B0604020202020204" pitchFamily="34" charset="0"/>
              </a:rPr>
              <a:t>secret.key</a:t>
            </a:r>
            <a:r>
              <a:rPr lang="en-US" altLang="ko-KR" sz="2400" kern="100" dirty="0">
                <a:cs typeface="Arial" panose="020B0604020202020204" pitchFamily="34" charset="0"/>
              </a:rPr>
              <a:t>”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endParaRPr lang="en-US" altLang="ko-KR" sz="3600" b="1" kern="100" dirty="0" smtClean="0"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Encryption and decryption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Data : AI </a:t>
            </a:r>
            <a:r>
              <a:rPr lang="en-US" altLang="ko-KR" sz="2400" kern="100" dirty="0">
                <a:cs typeface="Arial" panose="020B0604020202020204" pitchFamily="34" charset="0"/>
              </a:rPr>
              <a:t>classified name and photo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Use key </a:t>
            </a:r>
            <a:r>
              <a:rPr lang="en-US" altLang="ko-KR" sz="2400" kern="100" dirty="0">
                <a:cs typeface="Times New Roman" panose="02020603050405020304" pitchFamily="18" charset="0"/>
              </a:rPr>
              <a:t>retrieved from “</a:t>
            </a:r>
            <a:r>
              <a:rPr lang="en-US" altLang="ko-KR" sz="2400" kern="100" dirty="0" err="1" smtClean="0">
                <a:cs typeface="Times New Roman" panose="02020603050405020304" pitchFamily="18" charset="0"/>
              </a:rPr>
              <a:t>secret.key</a:t>
            </a:r>
            <a:r>
              <a:rPr lang="en-US" altLang="ko-KR" sz="2400" kern="100" dirty="0" smtClean="0">
                <a:cs typeface="Times New Roman" panose="02020603050405020304" pitchFamily="18" charset="0"/>
              </a:rPr>
              <a:t>”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16 bytes IV(Initial </a:t>
            </a:r>
            <a:r>
              <a:rPr lang="en-US" altLang="ko-KR" sz="2400" kern="100" dirty="0">
                <a:cs typeface="Times New Roman" panose="02020603050405020304" pitchFamily="18" charset="0"/>
              </a:rPr>
              <a:t>Vector) </a:t>
            </a:r>
            <a:r>
              <a:rPr lang="en-US" altLang="ko-KR" sz="2400" kern="100" dirty="0" smtClean="0">
                <a:cs typeface="Times New Roman" panose="02020603050405020304" pitchFamily="18" charset="0"/>
              </a:rPr>
              <a:t>are </a:t>
            </a:r>
            <a:r>
              <a:rPr lang="en-US" altLang="ko-KR" sz="2400" kern="100" dirty="0">
                <a:cs typeface="Times New Roman" panose="02020603050405020304" pitchFamily="18" charset="0"/>
              </a:rPr>
              <a:t>all </a:t>
            </a:r>
            <a:r>
              <a:rPr lang="en-US" altLang="ko-KR" sz="2400" kern="100" dirty="0" smtClean="0">
                <a:cs typeface="Times New Roman" panose="02020603050405020304" pitchFamily="18" charset="0"/>
              </a:rPr>
              <a:t>00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No random number used</a:t>
            </a:r>
          </a:p>
        </p:txBody>
      </p:sp>
    </p:spTree>
    <p:extLst>
      <p:ext uri="{BB962C8B-B14F-4D97-AF65-F5344CB8AC3E}">
        <p14:creationId xmlns:p14="http://schemas.microsoft.com/office/powerpoint/2010/main" val="32626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5275" y="601166"/>
            <a:ext cx="5867400" cy="5864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Primitives </a:t>
            </a:r>
            <a:r>
              <a:rPr lang="en-US" altLang="ko-KR" sz="2800" b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and </a:t>
            </a: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algorithms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Crypto library </a:t>
            </a:r>
            <a:r>
              <a:rPr lang="en-US" altLang="ko-KR" sz="2400" kern="100" dirty="0">
                <a:cs typeface="Times New Roman" panose="02020603050405020304" pitchFamily="18" charset="0"/>
              </a:rPr>
              <a:t>: </a:t>
            </a:r>
            <a:r>
              <a:rPr lang="en-US" altLang="ko-KR" sz="2400" kern="100" dirty="0" err="1">
                <a:cs typeface="Times New Roman" panose="02020603050405020304" pitchFamily="18" charset="0"/>
              </a:rPr>
              <a:t>WolfSSL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Times New Roman" panose="02020603050405020304" pitchFamily="18" charset="0"/>
              </a:rPr>
              <a:t>Version </a:t>
            </a:r>
            <a:r>
              <a:rPr lang="en-US" altLang="ko-KR" sz="2400" kern="100" dirty="0">
                <a:cs typeface="Times New Roman" panose="02020603050405020304" pitchFamily="18" charset="0"/>
              </a:rPr>
              <a:t>: 4.7.0 (February 15, 2021)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No </a:t>
            </a:r>
            <a:r>
              <a:rPr lang="en-US" altLang="ko-KR" sz="2400" kern="100" dirty="0">
                <a:solidFill>
                  <a:srgbClr val="00B0F0"/>
                </a:solidFill>
                <a:cs typeface="Times New Roman" panose="02020603050405020304" pitchFamily="18" charset="0"/>
              </a:rPr>
              <a:t>known </a:t>
            </a:r>
            <a:r>
              <a:rPr lang="en-US" altLang="ko-KR" sz="2400" kern="100" dirty="0">
                <a:solidFill>
                  <a:srgbClr val="00B0F0"/>
                </a:solidFill>
                <a:cs typeface="Arial" panose="020B0604020202020204" pitchFamily="34" charset="0"/>
              </a:rPr>
              <a:t>vulnerabilities in </a:t>
            </a:r>
            <a:r>
              <a:rPr lang="en-US" altLang="ko-KR" sz="2400" kern="100" dirty="0" smtClean="0">
                <a:solidFill>
                  <a:srgbClr val="00B0F0"/>
                </a:solidFill>
                <a:cs typeface="Arial" panose="020B0604020202020204" pitchFamily="34" charset="0"/>
              </a:rPr>
              <a:t>v4.7.0</a:t>
            </a:r>
            <a:endParaRPr lang="ko-KR" altLang="ko-KR" sz="2400" kern="100">
              <a:solidFill>
                <a:srgbClr val="00B0F0"/>
              </a:solidFill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endParaRPr lang="en-US" altLang="ko-KR" sz="3600" b="1" kern="100" dirty="0" smtClean="0"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Symmetric </a:t>
            </a:r>
            <a:r>
              <a:rPr lang="en-US" altLang="ko-KR" sz="2800" b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cipher </a:t>
            </a: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algorithm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Algorithm </a:t>
            </a:r>
            <a:r>
              <a:rPr lang="en-US" altLang="ko-KR" sz="2400" kern="100" dirty="0">
                <a:cs typeface="Arial" panose="020B0604020202020204" pitchFamily="34" charset="0"/>
              </a:rPr>
              <a:t>: AES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Key size </a:t>
            </a:r>
            <a:r>
              <a:rPr lang="en-US" altLang="ko-KR" sz="2400" kern="100" dirty="0">
                <a:cs typeface="Arial" panose="020B0604020202020204" pitchFamily="34" charset="0"/>
              </a:rPr>
              <a:t>: 128 bit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Mode </a:t>
            </a:r>
            <a:r>
              <a:rPr lang="en-US" altLang="ko-KR" sz="2400" kern="100" dirty="0">
                <a:cs typeface="Arial" panose="020B0604020202020204" pitchFamily="34" charset="0"/>
              </a:rPr>
              <a:t>of o</a:t>
            </a:r>
            <a:r>
              <a:rPr lang="en-US" altLang="ko-KR" sz="2400" kern="100" dirty="0" smtClean="0">
                <a:cs typeface="Arial" panose="020B0604020202020204" pitchFamily="34" charset="0"/>
              </a:rPr>
              <a:t>peration </a:t>
            </a:r>
            <a:r>
              <a:rPr lang="en-US" altLang="ko-KR" sz="2400" kern="100" dirty="0">
                <a:cs typeface="Arial" panose="020B0604020202020204" pitchFamily="34" charset="0"/>
              </a:rPr>
              <a:t>: CBC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solidFill>
                  <a:srgbClr val="FF0000"/>
                </a:solidFill>
                <a:cs typeface="Arial" panose="020B0604020202020204" pitchFamily="34" charset="0"/>
              </a:rPr>
              <a:t>Key </a:t>
            </a:r>
            <a:r>
              <a:rPr lang="en-US" altLang="ko-KR" sz="2400" kern="100" dirty="0">
                <a:solidFill>
                  <a:srgbClr val="FF0000"/>
                </a:solidFill>
                <a:cs typeface="Arial" panose="020B0604020202020204" pitchFamily="34" charset="0"/>
              </a:rPr>
              <a:t>derivation function : </a:t>
            </a:r>
            <a:r>
              <a:rPr lang="en-US" altLang="ko-KR" sz="2400" kern="100" dirty="0" smtClean="0">
                <a:solidFill>
                  <a:srgbClr val="FF0000"/>
                </a:solidFill>
                <a:cs typeface="Arial" panose="020B0604020202020204" pitchFamily="34" charset="0"/>
              </a:rPr>
              <a:t>NONE</a:t>
            </a:r>
            <a:endParaRPr lang="ko-KR" altLang="ko-KR" sz="24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34074" y="601166"/>
            <a:ext cx="6067425" cy="5864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Method for hiding secret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No hardware security </a:t>
            </a:r>
            <a:r>
              <a:rPr lang="en-US" altLang="ko-KR" sz="2400" kern="100" dirty="0">
                <a:cs typeface="Arial" panose="020B0604020202020204" pitchFamily="34" charset="0"/>
              </a:rPr>
              <a:t>(HSM, TEE etc</a:t>
            </a:r>
            <a:r>
              <a:rPr lang="en-US" altLang="ko-KR" sz="2400" kern="100" dirty="0" smtClean="0">
                <a:cs typeface="Arial" panose="020B0604020202020204" pitchFamily="34" charset="0"/>
              </a:rPr>
              <a:t>.)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solidFill>
                  <a:srgbClr val="FF0000"/>
                </a:solidFill>
                <a:cs typeface="Arial" panose="020B0604020202020204" pitchFamily="34" charset="0"/>
              </a:rPr>
              <a:t>No code obfuscation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solidFill>
                  <a:srgbClr val="FF0000"/>
                </a:solidFill>
                <a:cs typeface="Arial" panose="020B0604020202020204" pitchFamily="34" charset="0"/>
              </a:rPr>
              <a:t>Just stored in a file, “</a:t>
            </a:r>
            <a:r>
              <a:rPr lang="en-US" altLang="ko-KR" sz="2400" kern="100" dirty="0" err="1">
                <a:solidFill>
                  <a:srgbClr val="FF0000"/>
                </a:solidFill>
                <a:cs typeface="Arial" panose="020B0604020202020204" pitchFamily="34" charset="0"/>
              </a:rPr>
              <a:t>secret.key</a:t>
            </a:r>
            <a:r>
              <a:rPr lang="en-US" altLang="ko-KR" sz="2400" kern="100" dirty="0">
                <a:solidFill>
                  <a:srgbClr val="FF0000"/>
                </a:solidFill>
                <a:cs typeface="Arial" panose="020B0604020202020204" pitchFamily="34" charset="0"/>
              </a:rPr>
              <a:t>”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endParaRPr lang="en-US" altLang="ko-KR" sz="3600" b="1" kern="100" dirty="0" smtClean="0">
              <a:cs typeface="Times New Roman" panose="02020603050405020304" pitchFamily="18" charset="0"/>
            </a:endParaRPr>
          </a:p>
          <a:p>
            <a:pPr marL="381000" marR="127000" indent="-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u="sng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Encryption and decryption</a:t>
            </a:r>
            <a:endParaRPr lang="ko-KR" altLang="ko-KR" sz="2800" b="1" u="sng" kern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100" kern="100" dirty="0" smtClean="0"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cs typeface="Arial" panose="020B0604020202020204" pitchFamily="34" charset="0"/>
              </a:rPr>
              <a:t>Data : AI </a:t>
            </a:r>
            <a:r>
              <a:rPr lang="en-US" altLang="ko-KR" sz="2400" kern="100" dirty="0">
                <a:cs typeface="Arial" panose="020B0604020202020204" pitchFamily="34" charset="0"/>
              </a:rPr>
              <a:t>classified name and photo</a:t>
            </a:r>
            <a:endParaRPr lang="ko-KR" altLang="ko-KR" sz="2400" kern="100"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Use key </a:t>
            </a: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retrieved from “</a:t>
            </a:r>
            <a:r>
              <a:rPr lang="en-US" altLang="ko-KR" sz="2400" kern="1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secret.key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”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16 bytes IV(Initial </a:t>
            </a: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Vector) 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are </a:t>
            </a: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all 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00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No random number used</a:t>
            </a:r>
          </a:p>
        </p:txBody>
      </p:sp>
    </p:spTree>
    <p:extLst>
      <p:ext uri="{BB962C8B-B14F-4D97-AF65-F5344CB8AC3E}">
        <p14:creationId xmlns:p14="http://schemas.microsoft.com/office/powerpoint/2010/main" val="39226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Phase 1 wrap-up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Attack goal setting : CIA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Crypto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Vulnerability analysis : Resource restriction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: Approaches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Techniques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Cases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Lessons learned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6750" y="1552575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6750" y="5124450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652462"/>
            <a:ext cx="11877675" cy="555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직사각형 2"/>
          <p:cNvSpPr/>
          <p:nvPr/>
        </p:nvSpPr>
        <p:spPr>
          <a:xfrm>
            <a:off x="3743325" y="1085849"/>
            <a:ext cx="4105275" cy="1399958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C00000"/>
                </a:solidFill>
              </a:rPr>
              <a:t> Server information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 (IP and port)</a:t>
            </a:r>
            <a:endParaRPr lang="ko-KR" altLang="en-US" sz="2800">
              <a:solidFill>
                <a:srgbClr val="C00000"/>
              </a:solidFill>
            </a:endParaRPr>
          </a:p>
        </p:txBody>
      </p:sp>
      <p:pic>
        <p:nvPicPr>
          <p:cNvPr id="7174" name="Picture 6" descr="Free Vector | Colored hacker code realistic composition with person creates  codes for hacking and stealing information vector illustr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261937"/>
            <a:ext cx="2241550" cy="18333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652462"/>
            <a:ext cx="11877675" cy="555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직사각형 2"/>
          <p:cNvSpPr/>
          <p:nvPr/>
        </p:nvSpPr>
        <p:spPr>
          <a:xfrm>
            <a:off x="495300" y="1085849"/>
            <a:ext cx="3838575" cy="468630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 descr="Free Vector | Colored hacker code realistic composition with person creates  codes for hacking and stealing information vector illustr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261937"/>
            <a:ext cx="2241550" cy="18333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2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652462"/>
            <a:ext cx="11877675" cy="555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직사각형 2"/>
          <p:cNvSpPr/>
          <p:nvPr/>
        </p:nvSpPr>
        <p:spPr>
          <a:xfrm>
            <a:off x="4010025" y="1085849"/>
            <a:ext cx="3838575" cy="468630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 descr="Free Vector | Colored hacker code realistic composition with person creates  codes for hacking and stealing information vector illustr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261937"/>
            <a:ext cx="2241550" cy="18333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0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652462"/>
            <a:ext cx="11877675" cy="555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직사각형 2"/>
          <p:cNvSpPr/>
          <p:nvPr/>
        </p:nvSpPr>
        <p:spPr>
          <a:xfrm>
            <a:off x="7809706" y="1085849"/>
            <a:ext cx="3838575" cy="468630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Free Vector | Colored hacker code realistic composition with person creates  codes for hacking and stealing information vector illustr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261937"/>
            <a:ext cx="2241550" cy="18333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Phase 1 wrap-up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Attack goal setting : CIA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Crypto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Resource restriction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Vulnerability analysis : Approaches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Techniques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Cases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Lessons learned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6750" y="1552575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6750" y="5124450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65" y="0"/>
            <a:ext cx="101228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55480" y="431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Bae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8278" y="25246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Kim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8729" y="29882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</a:t>
            </a:r>
            <a:r>
              <a:rPr lang="en-US" altLang="ko-KR" b="1" dirty="0" err="1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Ahn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1947" y="276045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Park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9178" y="306813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Moon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90120" y="777278"/>
            <a:ext cx="468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6" name="Picture 6" descr="Fuzz Testing | Comprehensive Guide to Fuzz Testi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20" y="3760804"/>
            <a:ext cx="4680000" cy="252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정적 코드 분석, Static Code Analysis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82" y="777278"/>
            <a:ext cx="4680000" cy="252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정적 코드 분석, Static Code Analysis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82" y="3760804"/>
            <a:ext cx="4680000" cy="252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Phase 1 wrap-up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Attack goal setting : CIA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Crypto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Resource restriction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: Approaches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Penetration test : Techniques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Cases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Lessons learned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6750" y="1552575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6750" y="5124450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SQL injection 		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 by-passing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authentication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Buffer overflow 		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reading or writing beyond legitimate area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Unsigned wraparound 	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making use of unsinged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wraparound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Format string 		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mainly used for leaking data on the stack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Revealed key 		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decrypting secure data using revealed keys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Sniffing 			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sniffing packets over the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Spoofing 			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so-called, man in the middle attack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Brute-force 			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trying all possible input until success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Craft packet 			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crafting and sending a customized packet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Tampering 			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modifying system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components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Phase 1 wrap-up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Attack goal setting : CIA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Crypto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Resource restriction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: Approaches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Techniques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Penetration test : Cases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Lessons learned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6750" y="1552575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6750" y="5124450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;p55"/>
          <p:cNvSpPr txBox="1"/>
          <p:nvPr/>
        </p:nvSpPr>
        <p:spPr>
          <a:xfrm>
            <a:off x="8709711" y="5234803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cs typeface="Arial" panose="020B0604020202020204" pitchFamily="34" charset="0"/>
              </a:rPr>
              <a:t>New </a:t>
            </a: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94;p55"/>
          <p:cNvSpPr/>
          <p:nvPr/>
        </p:nvSpPr>
        <p:spPr>
          <a:xfrm>
            <a:off x="7973933" y="52348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Google Shape;195;p55"/>
          <p:cNvSpPr/>
          <p:nvPr/>
        </p:nvSpPr>
        <p:spPr>
          <a:xfrm>
            <a:off x="7973933" y="56635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Google Shape;196;p55"/>
          <p:cNvSpPr txBox="1"/>
          <p:nvPr/>
        </p:nvSpPr>
        <p:spPr>
          <a:xfrm>
            <a:off x="8709710" y="5663551"/>
            <a:ext cx="27774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cs typeface="Arial" panose="020B0604020202020204" pitchFamily="34" charset="0"/>
              </a:rPr>
              <a:t>Modified</a:t>
            </a: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 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7;p55"/>
          <p:cNvSpPr txBox="1"/>
          <p:nvPr/>
        </p:nvSpPr>
        <p:spPr>
          <a:xfrm>
            <a:off x="6298045" y="5168128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Secure channel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7" name="Google Shape;199;p55"/>
          <p:cNvCxnSpPr/>
          <p:nvPr/>
        </p:nvCxnSpPr>
        <p:spPr>
          <a:xfrm>
            <a:off x="5803187" y="5343525"/>
            <a:ext cx="483731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202;p55"/>
          <p:cNvSpPr/>
          <p:nvPr/>
        </p:nvSpPr>
        <p:spPr>
          <a:xfrm>
            <a:off x="571501" y="400051"/>
            <a:ext cx="6282826" cy="4472336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cs typeface="Arial" panose="020B0604020202020204" pitchFamily="34" charset="0"/>
                <a:sym typeface="Arial"/>
              </a:rPr>
              <a:t> Jetson </a:t>
            </a:r>
            <a:r>
              <a:rPr lang="en-US" sz="2800" b="0" i="0" u="none" strike="noStrike" cap="none" dirty="0">
                <a:cs typeface="Arial" panose="020B0604020202020204" pitchFamily="34" charset="0"/>
                <a:sym typeface="Arial"/>
              </a:rPr>
              <a:t>Nano</a:t>
            </a:r>
            <a:endParaRPr sz="2800"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Google Shape;203;p55"/>
          <p:cNvSpPr/>
          <p:nvPr/>
        </p:nvSpPr>
        <p:spPr>
          <a:xfrm>
            <a:off x="7281029" y="400051"/>
            <a:ext cx="4329945" cy="4472336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cs typeface="Arial" panose="020B0604020202020204" pitchFamily="34" charset="0"/>
                <a:sym typeface="Arial"/>
              </a:rPr>
              <a:t> Client</a:t>
            </a:r>
            <a:endParaRPr sz="2800"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Google Shape;205;p55"/>
          <p:cNvSpPr/>
          <p:nvPr/>
        </p:nvSpPr>
        <p:spPr>
          <a:xfrm>
            <a:off x="1049100" y="3856949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DB</a:t>
            </a:r>
            <a:endParaRPr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6;p55"/>
          <p:cNvSpPr/>
          <p:nvPr/>
        </p:nvSpPr>
        <p:spPr>
          <a:xfrm>
            <a:off x="9598984" y="3219450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7;p55"/>
          <p:cNvSpPr/>
          <p:nvPr/>
        </p:nvSpPr>
        <p:spPr>
          <a:xfrm>
            <a:off x="9598984" y="1326298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Mode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Control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8;p55"/>
          <p:cNvSpPr/>
          <p:nvPr/>
        </p:nvSpPr>
        <p:spPr>
          <a:xfrm>
            <a:off x="4465835" y="2278165"/>
            <a:ext cx="1638849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9;p55"/>
          <p:cNvSpPr/>
          <p:nvPr/>
        </p:nvSpPr>
        <p:spPr>
          <a:xfrm>
            <a:off x="4472495" y="3219643"/>
            <a:ext cx="1630096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Authentication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10;p55"/>
          <p:cNvSpPr/>
          <p:nvPr/>
        </p:nvSpPr>
        <p:spPr>
          <a:xfrm>
            <a:off x="2685407" y="227816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11;p55"/>
          <p:cNvSpPr/>
          <p:nvPr/>
        </p:nvSpPr>
        <p:spPr>
          <a:xfrm>
            <a:off x="1049099" y="1322056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2;p55"/>
          <p:cNvSpPr/>
          <p:nvPr/>
        </p:nvSpPr>
        <p:spPr>
          <a:xfrm>
            <a:off x="1049098" y="227408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Face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Detection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3;p55"/>
          <p:cNvSpPr/>
          <p:nvPr/>
        </p:nvSpPr>
        <p:spPr>
          <a:xfrm>
            <a:off x="2685407" y="3219450"/>
            <a:ext cx="1474003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Data</a:t>
            </a:r>
            <a:endParaRPr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4;p55"/>
          <p:cNvSpPr/>
          <p:nvPr/>
        </p:nvSpPr>
        <p:spPr>
          <a:xfrm>
            <a:off x="4469165" y="1322056"/>
            <a:ext cx="1630094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Protocol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5;p55"/>
          <p:cNvSpPr/>
          <p:nvPr/>
        </p:nvSpPr>
        <p:spPr>
          <a:xfrm>
            <a:off x="7635925" y="2278165"/>
            <a:ext cx="1639439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6;p55"/>
          <p:cNvSpPr/>
          <p:nvPr/>
        </p:nvSpPr>
        <p:spPr>
          <a:xfrm>
            <a:off x="7638525" y="1322160"/>
            <a:ext cx="1613686" cy="565124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Protocol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7;p55"/>
          <p:cNvSpPr/>
          <p:nvPr/>
        </p:nvSpPr>
        <p:spPr>
          <a:xfrm>
            <a:off x="7648420" y="3219450"/>
            <a:ext cx="1613687" cy="565124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Authentication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8;p55"/>
          <p:cNvSpPr/>
          <p:nvPr/>
        </p:nvSpPr>
        <p:spPr>
          <a:xfrm>
            <a:off x="2685407" y="4003497"/>
            <a:ext cx="1474003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4" name="Google Shape;220;p55"/>
          <p:cNvCxnSpPr>
            <a:stCxn id="19" idx="2"/>
            <a:endCxn id="13" idx="0"/>
          </p:cNvCxnSpPr>
          <p:nvPr/>
        </p:nvCxnSpPr>
        <p:spPr>
          <a:xfrm>
            <a:off x="5284212" y="1887180"/>
            <a:ext cx="1048" cy="39098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Google Shape;221;p55"/>
          <p:cNvCxnSpPr>
            <a:stCxn id="13" idx="2"/>
            <a:endCxn id="14" idx="0"/>
          </p:cNvCxnSpPr>
          <p:nvPr/>
        </p:nvCxnSpPr>
        <p:spPr>
          <a:xfrm>
            <a:off x="5285260" y="2843289"/>
            <a:ext cx="2283" cy="37635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22;p55"/>
          <p:cNvCxnSpPr>
            <a:stCxn id="21" idx="2"/>
            <a:endCxn id="20" idx="0"/>
          </p:cNvCxnSpPr>
          <p:nvPr/>
        </p:nvCxnSpPr>
        <p:spPr>
          <a:xfrm>
            <a:off x="8445368" y="1887284"/>
            <a:ext cx="10277" cy="39088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3;p55"/>
          <p:cNvCxnSpPr>
            <a:stCxn id="20" idx="2"/>
            <a:endCxn id="22" idx="0"/>
          </p:cNvCxnSpPr>
          <p:nvPr/>
        </p:nvCxnSpPr>
        <p:spPr>
          <a:xfrm flipH="1">
            <a:off x="8455264" y="2843289"/>
            <a:ext cx="381" cy="3761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4;p55"/>
          <p:cNvCxnSpPr>
            <a:stCxn id="12" idx="1"/>
            <a:endCxn id="20" idx="3"/>
          </p:cNvCxnSpPr>
          <p:nvPr/>
        </p:nvCxnSpPr>
        <p:spPr>
          <a:xfrm rot="10800000" flipV="1">
            <a:off x="9275364" y="1608859"/>
            <a:ext cx="323620" cy="9518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5;p55"/>
          <p:cNvCxnSpPr>
            <a:stCxn id="11" idx="1"/>
            <a:endCxn id="20" idx="3"/>
          </p:cNvCxnSpPr>
          <p:nvPr/>
        </p:nvCxnSpPr>
        <p:spPr>
          <a:xfrm rot="10800000">
            <a:off x="9275364" y="2560728"/>
            <a:ext cx="323620" cy="9412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6;p55"/>
          <p:cNvCxnSpPr>
            <a:stCxn id="15" idx="3"/>
            <a:endCxn id="13" idx="1"/>
          </p:cNvCxnSpPr>
          <p:nvPr/>
        </p:nvCxnSpPr>
        <p:spPr>
          <a:xfrm>
            <a:off x="4159410" y="2560727"/>
            <a:ext cx="30642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7;p55"/>
          <p:cNvCxnSpPr>
            <a:stCxn id="18" idx="0"/>
            <a:endCxn id="15" idx="2"/>
          </p:cNvCxnSpPr>
          <p:nvPr/>
        </p:nvCxnSpPr>
        <p:spPr>
          <a:xfrm flipV="1">
            <a:off x="3422409" y="2843289"/>
            <a:ext cx="0" cy="3761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8;p55"/>
          <p:cNvCxnSpPr>
            <a:stCxn id="23" idx="0"/>
            <a:endCxn id="18" idx="2"/>
          </p:cNvCxnSpPr>
          <p:nvPr/>
        </p:nvCxnSpPr>
        <p:spPr>
          <a:xfrm flipV="1">
            <a:off x="3422409" y="3784574"/>
            <a:ext cx="0" cy="21892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9;p55"/>
          <p:cNvCxnSpPr>
            <a:stCxn id="36" idx="3"/>
            <a:endCxn id="23" idx="1"/>
          </p:cNvCxnSpPr>
          <p:nvPr/>
        </p:nvCxnSpPr>
        <p:spPr>
          <a:xfrm>
            <a:off x="2204533" y="4270760"/>
            <a:ext cx="480874" cy="152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31;p55"/>
          <p:cNvCxnSpPr>
            <a:stCxn id="15" idx="0"/>
            <a:endCxn id="16" idx="3"/>
          </p:cNvCxnSpPr>
          <p:nvPr/>
        </p:nvCxnSpPr>
        <p:spPr>
          <a:xfrm rot="16200000" flipV="1">
            <a:off x="2635983" y="1491738"/>
            <a:ext cx="673547" cy="89930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32;p55"/>
          <p:cNvCxnSpPr>
            <a:stCxn id="18" idx="1"/>
            <a:endCxn id="10" idx="1"/>
          </p:cNvCxnSpPr>
          <p:nvPr/>
        </p:nvCxnSpPr>
        <p:spPr>
          <a:xfrm rot="10800000" flipV="1">
            <a:off x="1679101" y="3502011"/>
            <a:ext cx="1006307" cy="35493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" name="Google Shape;230;p55"/>
          <p:cNvSpPr txBox="1"/>
          <p:nvPr/>
        </p:nvSpPr>
        <p:spPr>
          <a:xfrm>
            <a:off x="1751689" y="4139975"/>
            <a:ext cx="452844" cy="261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cs typeface="Arial" panose="020B0604020202020204" pitchFamily="34" charset="0"/>
                <a:sym typeface="Arial"/>
              </a:rPr>
              <a:t>SDB</a:t>
            </a:r>
            <a:endParaRPr sz="1100" b="0" i="0" u="none" strike="noStrike" cap="none"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7" name="Google Shape;234;p55"/>
          <p:cNvCxnSpPr>
            <a:stCxn id="17" idx="0"/>
            <a:endCxn id="16" idx="2"/>
          </p:cNvCxnSpPr>
          <p:nvPr/>
        </p:nvCxnSpPr>
        <p:spPr>
          <a:xfrm flipV="1">
            <a:off x="1786100" y="1887180"/>
            <a:ext cx="1" cy="3869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" name="Google Shape;235;p55"/>
          <p:cNvCxnSpPr>
            <a:stCxn id="18" idx="0"/>
            <a:endCxn id="17" idx="2"/>
          </p:cNvCxnSpPr>
          <p:nvPr/>
        </p:nvCxnSpPr>
        <p:spPr>
          <a:xfrm rot="16200000" flipV="1">
            <a:off x="2414135" y="2211175"/>
            <a:ext cx="380241" cy="16363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" name="Google Shape;236;p55"/>
          <p:cNvSpPr/>
          <p:nvPr/>
        </p:nvSpPr>
        <p:spPr>
          <a:xfrm>
            <a:off x="9596600" y="227408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User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0" name="Google Shape;237;p55"/>
          <p:cNvCxnSpPr>
            <a:stCxn id="20" idx="3"/>
            <a:endCxn id="39" idx="1"/>
          </p:cNvCxnSpPr>
          <p:nvPr/>
        </p:nvCxnSpPr>
        <p:spPr>
          <a:xfrm flipV="1">
            <a:off x="9275364" y="2556647"/>
            <a:ext cx="321236" cy="4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" name="Google Shape;238;p55"/>
          <p:cNvCxnSpPr>
            <a:stCxn id="18" idx="3"/>
            <a:endCxn id="14" idx="1"/>
          </p:cNvCxnSpPr>
          <p:nvPr/>
        </p:nvCxnSpPr>
        <p:spPr>
          <a:xfrm>
            <a:off x="4159410" y="3502012"/>
            <a:ext cx="313085" cy="19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" name="Google Shape;219;p55"/>
          <p:cNvCxnSpPr/>
          <p:nvPr/>
        </p:nvCxnSpPr>
        <p:spPr>
          <a:xfrm rot="10800000" flipH="1">
            <a:off x="6725275" y="27545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3;p55"/>
          <p:cNvCxnSpPr/>
          <p:nvPr/>
        </p:nvCxnSpPr>
        <p:spPr>
          <a:xfrm rot="10800000" flipH="1">
            <a:off x="6735429" y="25570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" name="Google Shape;214;p55">
            <a:extLst>
              <a:ext uri="{FF2B5EF4-FFF2-40B4-BE49-F238E27FC236}">
                <a16:creationId xmlns="" xmlns:a16="http://schemas.microsoft.com/office/drawing/2014/main" id="{DFFA0191-9961-4516-859A-604700977967}"/>
              </a:ext>
            </a:extLst>
          </p:cNvPr>
          <p:cNvSpPr/>
          <p:nvPr/>
        </p:nvSpPr>
        <p:spPr>
          <a:xfrm>
            <a:off x="6479194" y="20797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Firewall</a:t>
            </a:r>
            <a:endParaRPr sz="1600"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233;p55">
            <a:extLst>
              <a:ext uri="{FF2B5EF4-FFF2-40B4-BE49-F238E27FC236}">
                <a16:creationId xmlns="" xmlns:a16="http://schemas.microsoft.com/office/drawing/2014/main" id="{08CF8F02-18B1-4A1B-8B92-8E56F353534D}"/>
              </a:ext>
            </a:extLst>
          </p:cNvPr>
          <p:cNvCxnSpPr/>
          <p:nvPr/>
        </p:nvCxnSpPr>
        <p:spPr>
          <a:xfrm rot="10800000" flipH="1">
            <a:off x="6114151" y="25394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6" name="Google Shape;219;p55">
            <a:extLst>
              <a:ext uri="{FF2B5EF4-FFF2-40B4-BE49-F238E27FC236}">
                <a16:creationId xmlns="" xmlns:a16="http://schemas.microsoft.com/office/drawing/2014/main" id="{FB8D6E94-6508-4EDE-9C03-75702AA75FDE}"/>
              </a:ext>
            </a:extLst>
          </p:cNvPr>
          <p:cNvCxnSpPr/>
          <p:nvPr/>
        </p:nvCxnSpPr>
        <p:spPr>
          <a:xfrm rot="10800000" flipH="1">
            <a:off x="6127440" y="27493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8F2D1BDA-23B8-4349-8984-BE1B4BD4CD68}"/>
              </a:ext>
            </a:extLst>
          </p:cNvPr>
          <p:cNvSpPr/>
          <p:nvPr/>
        </p:nvSpPr>
        <p:spPr>
          <a:xfrm>
            <a:off x="5144551" y="1088828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214527EA-3F5E-4A77-AA8B-A562C5B0F6C2}"/>
              </a:ext>
            </a:extLst>
          </p:cNvPr>
          <p:cNvSpPr/>
          <p:nvPr/>
        </p:nvSpPr>
        <p:spPr>
          <a:xfrm>
            <a:off x="3537609" y="2079730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BD37F2FA-E8CD-47F0-B041-42281CBBD1D5}"/>
              </a:ext>
            </a:extLst>
          </p:cNvPr>
          <p:cNvSpPr/>
          <p:nvPr/>
        </p:nvSpPr>
        <p:spPr>
          <a:xfrm>
            <a:off x="1960551" y="3785302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AFCD2F96-5CAE-4D55-9CC1-0C2A73C51C9D}"/>
              </a:ext>
            </a:extLst>
          </p:cNvPr>
          <p:cNvSpPr/>
          <p:nvPr/>
        </p:nvSpPr>
        <p:spPr>
          <a:xfrm>
            <a:off x="5321996" y="2025842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79C1EAE1-FF6A-457D-B34B-58B6205BD145}"/>
              </a:ext>
            </a:extLst>
          </p:cNvPr>
          <p:cNvSpPr/>
          <p:nvPr/>
        </p:nvSpPr>
        <p:spPr>
          <a:xfrm>
            <a:off x="6366723" y="3263556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D3BF1A94-9942-40EE-9FC7-1FC2D6573A24}"/>
              </a:ext>
            </a:extLst>
          </p:cNvPr>
          <p:cNvSpPr/>
          <p:nvPr/>
        </p:nvSpPr>
        <p:spPr>
          <a:xfrm>
            <a:off x="6935578" y="2251374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290C5C0B-6FF7-47DE-AA13-1D7BA72EEACD}"/>
              </a:ext>
            </a:extLst>
          </p:cNvPr>
          <p:cNvSpPr/>
          <p:nvPr/>
        </p:nvSpPr>
        <p:spPr>
          <a:xfrm>
            <a:off x="8486642" y="1067875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C88302A2-9351-4F02-B76E-00161A78BDBA}"/>
              </a:ext>
            </a:extLst>
          </p:cNvPr>
          <p:cNvSpPr/>
          <p:nvPr/>
        </p:nvSpPr>
        <p:spPr>
          <a:xfrm>
            <a:off x="8685990" y="2029687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AF6CE26B-897D-48B0-B910-084056A7C677}"/>
              </a:ext>
            </a:extLst>
          </p:cNvPr>
          <p:cNvSpPr/>
          <p:nvPr/>
        </p:nvSpPr>
        <p:spPr>
          <a:xfrm>
            <a:off x="8442877" y="530996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SD9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2176C940-B3F5-4781-A426-FE55D18A29BD}"/>
              </a:ext>
            </a:extLst>
          </p:cNvPr>
          <p:cNvSpPr/>
          <p:nvPr/>
        </p:nvSpPr>
        <p:spPr>
          <a:xfrm>
            <a:off x="6417731" y="5488845"/>
            <a:ext cx="1020234" cy="60590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Security Design 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Google Shape;218;p55"/>
          <p:cNvSpPr/>
          <p:nvPr/>
        </p:nvSpPr>
        <p:spPr>
          <a:xfrm>
            <a:off x="4482045" y="3997270"/>
            <a:ext cx="1656109" cy="565124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Log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60" name="Google Shape;194;p55"/>
          <p:cNvSpPr/>
          <p:nvPr/>
        </p:nvSpPr>
        <p:spPr>
          <a:xfrm>
            <a:off x="7973933" y="6092299"/>
            <a:ext cx="684076" cy="28803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61" name="Google Shape;193;p55"/>
          <p:cNvSpPr txBox="1"/>
          <p:nvPr/>
        </p:nvSpPr>
        <p:spPr>
          <a:xfrm>
            <a:off x="8709710" y="6097835"/>
            <a:ext cx="221799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 smtClean="0">
                <a:cs typeface="Arial" panose="020B0604020202020204" pitchFamily="34" charset="0"/>
              </a:rPr>
              <a:t>Unspecified </a:t>
            </a:r>
            <a:r>
              <a:rPr lang="en-US" sz="1600" b="0" i="0" u="none" strike="noStrike" cap="none" dirty="0" smtClean="0">
                <a:cs typeface="Arial" panose="020B0604020202020204" pitchFamily="34" charset="0"/>
                <a:sym typeface="Arial"/>
              </a:rPr>
              <a:t>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7CE5C7E7-6196-4919-9E26-F786109572D0}"/>
              </a:ext>
            </a:extLst>
          </p:cNvPr>
          <p:cNvSpPr/>
          <p:nvPr/>
        </p:nvSpPr>
        <p:spPr>
          <a:xfrm>
            <a:off x="4834773" y="3668918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1413D02F-4376-472C-B5B6-9D3FAE116D98}"/>
              </a:ext>
            </a:extLst>
          </p:cNvPr>
          <p:cNvSpPr/>
          <p:nvPr/>
        </p:nvSpPr>
        <p:spPr>
          <a:xfrm>
            <a:off x="5321132" y="3668918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;p55"/>
          <p:cNvSpPr txBox="1"/>
          <p:nvPr/>
        </p:nvSpPr>
        <p:spPr>
          <a:xfrm>
            <a:off x="8709711" y="5234803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cs typeface="Arial" panose="020B0604020202020204" pitchFamily="34" charset="0"/>
              </a:rPr>
              <a:t>New </a:t>
            </a: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94;p55"/>
          <p:cNvSpPr/>
          <p:nvPr/>
        </p:nvSpPr>
        <p:spPr>
          <a:xfrm>
            <a:off x="7973933" y="52348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Google Shape;195;p55"/>
          <p:cNvSpPr/>
          <p:nvPr/>
        </p:nvSpPr>
        <p:spPr>
          <a:xfrm>
            <a:off x="7973933" y="56635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Google Shape;196;p55"/>
          <p:cNvSpPr txBox="1"/>
          <p:nvPr/>
        </p:nvSpPr>
        <p:spPr>
          <a:xfrm>
            <a:off x="8709710" y="5663551"/>
            <a:ext cx="27774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cs typeface="Arial" panose="020B0604020202020204" pitchFamily="34" charset="0"/>
              </a:rPr>
              <a:t>Modified</a:t>
            </a: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 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7;p55"/>
          <p:cNvSpPr txBox="1"/>
          <p:nvPr/>
        </p:nvSpPr>
        <p:spPr>
          <a:xfrm>
            <a:off x="6298045" y="5168128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cs typeface="Arial" panose="020B0604020202020204" pitchFamily="34" charset="0"/>
                <a:sym typeface="Arial"/>
              </a:rPr>
              <a:t>Secure channel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7" name="Google Shape;199;p55"/>
          <p:cNvCxnSpPr/>
          <p:nvPr/>
        </p:nvCxnSpPr>
        <p:spPr>
          <a:xfrm>
            <a:off x="5803187" y="5343525"/>
            <a:ext cx="483731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202;p55"/>
          <p:cNvSpPr/>
          <p:nvPr/>
        </p:nvSpPr>
        <p:spPr>
          <a:xfrm>
            <a:off x="571501" y="400051"/>
            <a:ext cx="6282826" cy="4472336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cs typeface="Arial" panose="020B0604020202020204" pitchFamily="34" charset="0"/>
                <a:sym typeface="Arial"/>
              </a:rPr>
              <a:t> Jetson </a:t>
            </a:r>
            <a:r>
              <a:rPr lang="en-US" sz="2800" b="0" i="0" u="none" strike="noStrike" cap="none" dirty="0">
                <a:cs typeface="Arial" panose="020B0604020202020204" pitchFamily="34" charset="0"/>
                <a:sym typeface="Arial"/>
              </a:rPr>
              <a:t>Nano</a:t>
            </a:r>
            <a:endParaRPr sz="2800"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Google Shape;203;p55"/>
          <p:cNvSpPr/>
          <p:nvPr/>
        </p:nvSpPr>
        <p:spPr>
          <a:xfrm>
            <a:off x="7281029" y="400051"/>
            <a:ext cx="4329945" cy="4472336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cs typeface="Arial" panose="020B0604020202020204" pitchFamily="34" charset="0"/>
                <a:sym typeface="Arial"/>
              </a:rPr>
              <a:t> Client</a:t>
            </a:r>
            <a:endParaRPr sz="2800"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Google Shape;205;p55"/>
          <p:cNvSpPr/>
          <p:nvPr/>
        </p:nvSpPr>
        <p:spPr>
          <a:xfrm>
            <a:off x="1049100" y="3856949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DB</a:t>
            </a:r>
            <a:endParaRPr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6;p55"/>
          <p:cNvSpPr/>
          <p:nvPr/>
        </p:nvSpPr>
        <p:spPr>
          <a:xfrm>
            <a:off x="9598984" y="3219450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7;p55"/>
          <p:cNvSpPr/>
          <p:nvPr/>
        </p:nvSpPr>
        <p:spPr>
          <a:xfrm>
            <a:off x="9598984" y="1326298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Mode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Control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8;p55"/>
          <p:cNvSpPr/>
          <p:nvPr/>
        </p:nvSpPr>
        <p:spPr>
          <a:xfrm>
            <a:off x="4465835" y="2278165"/>
            <a:ext cx="1638849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9;p55"/>
          <p:cNvSpPr/>
          <p:nvPr/>
        </p:nvSpPr>
        <p:spPr>
          <a:xfrm>
            <a:off x="4472495" y="3219643"/>
            <a:ext cx="1630096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Authentication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10;p55"/>
          <p:cNvSpPr/>
          <p:nvPr/>
        </p:nvSpPr>
        <p:spPr>
          <a:xfrm>
            <a:off x="2685407" y="227816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11;p55"/>
          <p:cNvSpPr/>
          <p:nvPr/>
        </p:nvSpPr>
        <p:spPr>
          <a:xfrm>
            <a:off x="1049099" y="1322056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2;p55"/>
          <p:cNvSpPr/>
          <p:nvPr/>
        </p:nvSpPr>
        <p:spPr>
          <a:xfrm>
            <a:off x="1049098" y="227408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Face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Detection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3;p55"/>
          <p:cNvSpPr/>
          <p:nvPr/>
        </p:nvSpPr>
        <p:spPr>
          <a:xfrm>
            <a:off x="2685407" y="3219450"/>
            <a:ext cx="1474003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Data</a:t>
            </a:r>
            <a:endParaRPr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4;p55"/>
          <p:cNvSpPr/>
          <p:nvPr/>
        </p:nvSpPr>
        <p:spPr>
          <a:xfrm>
            <a:off x="4469165" y="1322056"/>
            <a:ext cx="1630094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Protocol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5;p55"/>
          <p:cNvSpPr/>
          <p:nvPr/>
        </p:nvSpPr>
        <p:spPr>
          <a:xfrm>
            <a:off x="7635925" y="2278165"/>
            <a:ext cx="1639439" cy="565124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Communication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6;p55"/>
          <p:cNvSpPr/>
          <p:nvPr/>
        </p:nvSpPr>
        <p:spPr>
          <a:xfrm>
            <a:off x="7638525" y="1322160"/>
            <a:ext cx="1613686" cy="565124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Protocol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7;p55"/>
          <p:cNvSpPr/>
          <p:nvPr/>
        </p:nvSpPr>
        <p:spPr>
          <a:xfrm>
            <a:off x="7648420" y="3219450"/>
            <a:ext cx="1613687" cy="565124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Authentication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8;p55"/>
          <p:cNvSpPr/>
          <p:nvPr/>
        </p:nvSpPr>
        <p:spPr>
          <a:xfrm>
            <a:off x="2685407" y="4003497"/>
            <a:ext cx="1474003" cy="56512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4" name="Google Shape;220;p55"/>
          <p:cNvCxnSpPr>
            <a:stCxn id="19" idx="2"/>
            <a:endCxn id="13" idx="0"/>
          </p:cNvCxnSpPr>
          <p:nvPr/>
        </p:nvCxnSpPr>
        <p:spPr>
          <a:xfrm>
            <a:off x="5284212" y="1887180"/>
            <a:ext cx="1048" cy="39098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Google Shape;221;p55"/>
          <p:cNvCxnSpPr>
            <a:stCxn id="13" idx="2"/>
            <a:endCxn id="14" idx="0"/>
          </p:cNvCxnSpPr>
          <p:nvPr/>
        </p:nvCxnSpPr>
        <p:spPr>
          <a:xfrm>
            <a:off x="5285260" y="2843289"/>
            <a:ext cx="2283" cy="37635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22;p55"/>
          <p:cNvCxnSpPr>
            <a:stCxn id="21" idx="2"/>
            <a:endCxn id="20" idx="0"/>
          </p:cNvCxnSpPr>
          <p:nvPr/>
        </p:nvCxnSpPr>
        <p:spPr>
          <a:xfrm>
            <a:off x="8445368" y="1887284"/>
            <a:ext cx="10277" cy="39088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3;p55"/>
          <p:cNvCxnSpPr>
            <a:stCxn id="20" idx="2"/>
            <a:endCxn id="22" idx="0"/>
          </p:cNvCxnSpPr>
          <p:nvPr/>
        </p:nvCxnSpPr>
        <p:spPr>
          <a:xfrm flipH="1">
            <a:off x="8455264" y="2843289"/>
            <a:ext cx="381" cy="3761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4;p55"/>
          <p:cNvCxnSpPr>
            <a:stCxn id="12" idx="1"/>
            <a:endCxn id="20" idx="3"/>
          </p:cNvCxnSpPr>
          <p:nvPr/>
        </p:nvCxnSpPr>
        <p:spPr>
          <a:xfrm rot="10800000" flipV="1">
            <a:off x="9275364" y="1608859"/>
            <a:ext cx="323620" cy="9518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5;p55"/>
          <p:cNvCxnSpPr>
            <a:stCxn id="11" idx="1"/>
            <a:endCxn id="20" idx="3"/>
          </p:cNvCxnSpPr>
          <p:nvPr/>
        </p:nvCxnSpPr>
        <p:spPr>
          <a:xfrm rot="10800000">
            <a:off x="9275364" y="2560728"/>
            <a:ext cx="323620" cy="9412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6;p55"/>
          <p:cNvCxnSpPr>
            <a:stCxn id="15" idx="3"/>
            <a:endCxn id="13" idx="1"/>
          </p:cNvCxnSpPr>
          <p:nvPr/>
        </p:nvCxnSpPr>
        <p:spPr>
          <a:xfrm>
            <a:off x="4159410" y="2560727"/>
            <a:ext cx="30642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7;p55"/>
          <p:cNvCxnSpPr>
            <a:stCxn id="18" idx="0"/>
            <a:endCxn id="15" idx="2"/>
          </p:cNvCxnSpPr>
          <p:nvPr/>
        </p:nvCxnSpPr>
        <p:spPr>
          <a:xfrm flipV="1">
            <a:off x="3422409" y="2843289"/>
            <a:ext cx="0" cy="3761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8;p55"/>
          <p:cNvCxnSpPr>
            <a:stCxn id="23" idx="0"/>
            <a:endCxn id="18" idx="2"/>
          </p:cNvCxnSpPr>
          <p:nvPr/>
        </p:nvCxnSpPr>
        <p:spPr>
          <a:xfrm flipV="1">
            <a:off x="3422409" y="3784574"/>
            <a:ext cx="0" cy="21892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9;p55"/>
          <p:cNvCxnSpPr>
            <a:stCxn id="36" idx="3"/>
            <a:endCxn id="23" idx="1"/>
          </p:cNvCxnSpPr>
          <p:nvPr/>
        </p:nvCxnSpPr>
        <p:spPr>
          <a:xfrm>
            <a:off x="2204533" y="4270760"/>
            <a:ext cx="480874" cy="152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31;p55"/>
          <p:cNvCxnSpPr>
            <a:stCxn id="15" idx="0"/>
            <a:endCxn id="16" idx="3"/>
          </p:cNvCxnSpPr>
          <p:nvPr/>
        </p:nvCxnSpPr>
        <p:spPr>
          <a:xfrm rot="16200000" flipV="1">
            <a:off x="2635983" y="1491738"/>
            <a:ext cx="673547" cy="89930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32;p55"/>
          <p:cNvCxnSpPr>
            <a:stCxn id="18" idx="1"/>
            <a:endCxn id="10" idx="1"/>
          </p:cNvCxnSpPr>
          <p:nvPr/>
        </p:nvCxnSpPr>
        <p:spPr>
          <a:xfrm rot="10800000" flipV="1">
            <a:off x="1679101" y="3502011"/>
            <a:ext cx="1006307" cy="35493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" name="Google Shape;230;p55"/>
          <p:cNvSpPr txBox="1"/>
          <p:nvPr/>
        </p:nvSpPr>
        <p:spPr>
          <a:xfrm>
            <a:off x="1751689" y="4139975"/>
            <a:ext cx="452844" cy="261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cs typeface="Arial" panose="020B0604020202020204" pitchFamily="34" charset="0"/>
                <a:sym typeface="Arial"/>
              </a:rPr>
              <a:t>SDB</a:t>
            </a:r>
            <a:endParaRPr sz="1100" b="0" i="0" u="none" strike="noStrike" cap="none"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7" name="Google Shape;234;p55"/>
          <p:cNvCxnSpPr>
            <a:stCxn id="17" idx="0"/>
            <a:endCxn id="16" idx="2"/>
          </p:cNvCxnSpPr>
          <p:nvPr/>
        </p:nvCxnSpPr>
        <p:spPr>
          <a:xfrm flipV="1">
            <a:off x="1786100" y="1887180"/>
            <a:ext cx="1" cy="3869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" name="Google Shape;235;p55"/>
          <p:cNvCxnSpPr>
            <a:stCxn id="18" idx="0"/>
            <a:endCxn id="17" idx="2"/>
          </p:cNvCxnSpPr>
          <p:nvPr/>
        </p:nvCxnSpPr>
        <p:spPr>
          <a:xfrm rot="16200000" flipV="1">
            <a:off x="2414135" y="2211175"/>
            <a:ext cx="380241" cy="16363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" name="Google Shape;236;p55"/>
          <p:cNvSpPr/>
          <p:nvPr/>
        </p:nvSpPr>
        <p:spPr>
          <a:xfrm>
            <a:off x="9596600" y="2274085"/>
            <a:ext cx="1474003" cy="565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User </a:t>
            </a: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Manager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0" name="Google Shape;237;p55"/>
          <p:cNvCxnSpPr>
            <a:stCxn id="20" idx="3"/>
            <a:endCxn id="39" idx="1"/>
          </p:cNvCxnSpPr>
          <p:nvPr/>
        </p:nvCxnSpPr>
        <p:spPr>
          <a:xfrm flipV="1">
            <a:off x="9275364" y="2556647"/>
            <a:ext cx="321236" cy="4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" name="Google Shape;238;p55"/>
          <p:cNvCxnSpPr>
            <a:stCxn id="18" idx="3"/>
            <a:endCxn id="14" idx="1"/>
          </p:cNvCxnSpPr>
          <p:nvPr/>
        </p:nvCxnSpPr>
        <p:spPr>
          <a:xfrm>
            <a:off x="4159410" y="3502012"/>
            <a:ext cx="313085" cy="19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" name="Google Shape;219;p55"/>
          <p:cNvCxnSpPr/>
          <p:nvPr/>
        </p:nvCxnSpPr>
        <p:spPr>
          <a:xfrm rot="10800000" flipH="1">
            <a:off x="6725275" y="27545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3;p55"/>
          <p:cNvCxnSpPr/>
          <p:nvPr/>
        </p:nvCxnSpPr>
        <p:spPr>
          <a:xfrm rot="10800000" flipH="1">
            <a:off x="6735429" y="25570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" name="Google Shape;214;p55">
            <a:extLst>
              <a:ext uri="{FF2B5EF4-FFF2-40B4-BE49-F238E27FC236}">
                <a16:creationId xmlns="" xmlns:a16="http://schemas.microsoft.com/office/drawing/2014/main" id="{DFFA0191-9961-4516-859A-604700977967}"/>
              </a:ext>
            </a:extLst>
          </p:cNvPr>
          <p:cNvSpPr/>
          <p:nvPr/>
        </p:nvSpPr>
        <p:spPr>
          <a:xfrm>
            <a:off x="6479194" y="20797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Firewall</a:t>
            </a:r>
            <a:endParaRPr sz="1600"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233;p55">
            <a:extLst>
              <a:ext uri="{FF2B5EF4-FFF2-40B4-BE49-F238E27FC236}">
                <a16:creationId xmlns="" xmlns:a16="http://schemas.microsoft.com/office/drawing/2014/main" id="{08CF8F02-18B1-4A1B-8B92-8E56F353534D}"/>
              </a:ext>
            </a:extLst>
          </p:cNvPr>
          <p:cNvCxnSpPr/>
          <p:nvPr/>
        </p:nvCxnSpPr>
        <p:spPr>
          <a:xfrm rot="10800000" flipH="1">
            <a:off x="6114151" y="25394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6" name="Google Shape;219;p55">
            <a:extLst>
              <a:ext uri="{FF2B5EF4-FFF2-40B4-BE49-F238E27FC236}">
                <a16:creationId xmlns="" xmlns:a16="http://schemas.microsoft.com/office/drawing/2014/main" id="{FB8D6E94-6508-4EDE-9C03-75702AA75FDE}"/>
              </a:ext>
            </a:extLst>
          </p:cNvPr>
          <p:cNvCxnSpPr/>
          <p:nvPr/>
        </p:nvCxnSpPr>
        <p:spPr>
          <a:xfrm rot="10800000" flipH="1">
            <a:off x="6127440" y="27493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8F2D1BDA-23B8-4349-8984-BE1B4BD4CD68}"/>
              </a:ext>
            </a:extLst>
          </p:cNvPr>
          <p:cNvSpPr/>
          <p:nvPr/>
        </p:nvSpPr>
        <p:spPr>
          <a:xfrm>
            <a:off x="5144551" y="1088828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214527EA-3F5E-4A77-AA8B-A562C5B0F6C2}"/>
              </a:ext>
            </a:extLst>
          </p:cNvPr>
          <p:cNvSpPr/>
          <p:nvPr/>
        </p:nvSpPr>
        <p:spPr>
          <a:xfrm>
            <a:off x="3537609" y="2079730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BD37F2FA-E8CD-47F0-B041-42281CBBD1D5}"/>
              </a:ext>
            </a:extLst>
          </p:cNvPr>
          <p:cNvSpPr/>
          <p:nvPr/>
        </p:nvSpPr>
        <p:spPr>
          <a:xfrm>
            <a:off x="1960551" y="3785302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AFCD2F96-5CAE-4D55-9CC1-0C2A73C51C9D}"/>
              </a:ext>
            </a:extLst>
          </p:cNvPr>
          <p:cNvSpPr/>
          <p:nvPr/>
        </p:nvSpPr>
        <p:spPr>
          <a:xfrm>
            <a:off x="5321996" y="2025842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79C1EAE1-FF6A-457D-B34B-58B6205BD145}"/>
              </a:ext>
            </a:extLst>
          </p:cNvPr>
          <p:cNvSpPr/>
          <p:nvPr/>
        </p:nvSpPr>
        <p:spPr>
          <a:xfrm>
            <a:off x="6366723" y="3263556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D3BF1A94-9942-40EE-9FC7-1FC2D6573A24}"/>
              </a:ext>
            </a:extLst>
          </p:cNvPr>
          <p:cNvSpPr/>
          <p:nvPr/>
        </p:nvSpPr>
        <p:spPr>
          <a:xfrm>
            <a:off x="6935578" y="2251374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290C5C0B-6FF7-47DE-AA13-1D7BA72EEACD}"/>
              </a:ext>
            </a:extLst>
          </p:cNvPr>
          <p:cNvSpPr/>
          <p:nvPr/>
        </p:nvSpPr>
        <p:spPr>
          <a:xfrm>
            <a:off x="8486642" y="1067875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C88302A2-9351-4F02-B76E-00161A78BDBA}"/>
              </a:ext>
            </a:extLst>
          </p:cNvPr>
          <p:cNvSpPr/>
          <p:nvPr/>
        </p:nvSpPr>
        <p:spPr>
          <a:xfrm>
            <a:off x="8685990" y="2029687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AF6CE26B-897D-48B0-B910-084056A7C677}"/>
              </a:ext>
            </a:extLst>
          </p:cNvPr>
          <p:cNvSpPr/>
          <p:nvPr/>
        </p:nvSpPr>
        <p:spPr>
          <a:xfrm>
            <a:off x="8442877" y="530996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SD9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2176C940-B3F5-4781-A426-FE55D18A29BD}"/>
              </a:ext>
            </a:extLst>
          </p:cNvPr>
          <p:cNvSpPr/>
          <p:nvPr/>
        </p:nvSpPr>
        <p:spPr>
          <a:xfrm>
            <a:off x="6417731" y="5488845"/>
            <a:ext cx="1020234" cy="60590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Security Design 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Google Shape;218;p55"/>
          <p:cNvSpPr/>
          <p:nvPr/>
        </p:nvSpPr>
        <p:spPr>
          <a:xfrm>
            <a:off x="4482045" y="3997270"/>
            <a:ext cx="1656109" cy="565124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bg1"/>
                </a:solidFill>
                <a:cs typeface="Arial" panose="020B0604020202020204" pitchFamily="34" charset="0"/>
                <a:sym typeface="Arial"/>
              </a:rPr>
              <a:t>Log</a:t>
            </a:r>
            <a:endParaRPr sz="1600" b="0" i="0" u="none" strike="noStrike" cap="none" dirty="0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60" name="Google Shape;194;p55"/>
          <p:cNvSpPr/>
          <p:nvPr/>
        </p:nvSpPr>
        <p:spPr>
          <a:xfrm>
            <a:off x="7973933" y="6092299"/>
            <a:ext cx="684076" cy="28803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chemeClr val="bg1"/>
              </a:solidFill>
              <a:cs typeface="Arial" panose="020B0604020202020204" pitchFamily="34" charset="0"/>
              <a:sym typeface="Arial"/>
            </a:endParaRPr>
          </a:p>
        </p:txBody>
      </p:sp>
      <p:sp>
        <p:nvSpPr>
          <p:cNvPr id="61" name="Google Shape;193;p55"/>
          <p:cNvSpPr txBox="1"/>
          <p:nvPr/>
        </p:nvSpPr>
        <p:spPr>
          <a:xfrm>
            <a:off x="8709710" y="6097835"/>
            <a:ext cx="221799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 smtClean="0">
                <a:cs typeface="Arial" panose="020B0604020202020204" pitchFamily="34" charset="0"/>
              </a:rPr>
              <a:t>Unspecified </a:t>
            </a:r>
            <a:r>
              <a:rPr lang="en-US" sz="1600" b="0" i="0" u="none" strike="noStrike" cap="none" dirty="0" smtClean="0">
                <a:cs typeface="Arial" panose="020B0604020202020204" pitchFamily="34" charset="0"/>
                <a:sym typeface="Arial"/>
              </a:rPr>
              <a:t>Component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62" name="폭발 1 61"/>
          <p:cNvSpPr/>
          <p:nvPr/>
        </p:nvSpPr>
        <p:spPr>
          <a:xfrm>
            <a:off x="1302516" y="4352578"/>
            <a:ext cx="766103" cy="811188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V01V09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폭발 1 62"/>
          <p:cNvSpPr/>
          <p:nvPr/>
        </p:nvSpPr>
        <p:spPr>
          <a:xfrm>
            <a:off x="4336954" y="4304669"/>
            <a:ext cx="752315" cy="794666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V03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4" name="폭발 1 63"/>
          <p:cNvSpPr/>
          <p:nvPr/>
        </p:nvSpPr>
        <p:spPr>
          <a:xfrm>
            <a:off x="2408437" y="2946233"/>
            <a:ext cx="747330" cy="738437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V07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5" name="폭발 1 64"/>
          <p:cNvSpPr/>
          <p:nvPr/>
        </p:nvSpPr>
        <p:spPr>
          <a:xfrm>
            <a:off x="3796920" y="1912577"/>
            <a:ext cx="1611236" cy="1518565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V04,V05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V08,V10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V12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8" name="폭발 1 67"/>
          <p:cNvSpPr/>
          <p:nvPr/>
        </p:nvSpPr>
        <p:spPr>
          <a:xfrm>
            <a:off x="5919355" y="6048710"/>
            <a:ext cx="460785" cy="474863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9" name="Google Shape;197;p55"/>
          <p:cNvSpPr txBox="1"/>
          <p:nvPr/>
        </p:nvSpPr>
        <p:spPr>
          <a:xfrm>
            <a:off x="6350326" y="6116885"/>
            <a:ext cx="16758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 smtClean="0">
                <a:cs typeface="Arial" panose="020B0604020202020204" pitchFamily="34" charset="0"/>
                <a:sym typeface="Arial"/>
              </a:rPr>
              <a:t>Vulnerability</a:t>
            </a:r>
            <a:endParaRPr b="0" i="0" u="none" strike="noStrike" cap="none" dirty="0">
              <a:cs typeface="Arial" panose="020B0604020202020204" pitchFamily="34" charset="0"/>
              <a:sym typeface="Arial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7CE5C7E7-6196-4919-9E26-F786109572D0}"/>
              </a:ext>
            </a:extLst>
          </p:cNvPr>
          <p:cNvSpPr/>
          <p:nvPr/>
        </p:nvSpPr>
        <p:spPr>
          <a:xfrm>
            <a:off x="4834773" y="3668918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1413D02F-4376-472C-B5B6-9D3FAE116D98}"/>
              </a:ext>
            </a:extLst>
          </p:cNvPr>
          <p:cNvSpPr/>
          <p:nvPr/>
        </p:nvSpPr>
        <p:spPr>
          <a:xfrm>
            <a:off x="5321132" y="3668918"/>
            <a:ext cx="479394" cy="30295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SD5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폭발 1 65"/>
          <p:cNvSpPr/>
          <p:nvPr/>
        </p:nvSpPr>
        <p:spPr>
          <a:xfrm>
            <a:off x="6827098" y="2667632"/>
            <a:ext cx="770664" cy="757228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V02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7" name="폭발 1 66"/>
          <p:cNvSpPr/>
          <p:nvPr/>
        </p:nvSpPr>
        <p:spPr>
          <a:xfrm>
            <a:off x="8418464" y="3626295"/>
            <a:ext cx="817455" cy="811188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V06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V11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폭발 1 69"/>
          <p:cNvSpPr/>
          <p:nvPr/>
        </p:nvSpPr>
        <p:spPr>
          <a:xfrm>
            <a:off x="4298872" y="3415034"/>
            <a:ext cx="753606" cy="770617"/>
          </a:xfrm>
          <a:prstGeom prst="irregularSeal1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V11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56249"/>
              </p:ext>
            </p:extLst>
          </p:nvPr>
        </p:nvGraphicFramePr>
        <p:xfrm>
          <a:off x="414072" y="715990"/>
          <a:ext cx="11352362" cy="5502324"/>
        </p:xfrm>
        <a:graphic>
          <a:graphicData uri="http://schemas.openxmlformats.org/drawingml/2006/table">
            <a:tbl>
              <a:tblPr firstRow="1" firstCol="1" bandRow="1"/>
              <a:tblGrid>
                <a:gridCol w="886432"/>
                <a:gridCol w="10465930"/>
              </a:tblGrid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V01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Insert an arbitrary id/password to DB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V02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Sniffing the id/password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V03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Exposed user credentials in the server log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V04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Infinite loop in the NetworkTCP.cpp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V05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Unintentional handling of the protocol message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V06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Weak Passwords that Enable Brute Force Attacks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V07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SQL Injection for Login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V08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Memory leakage in the '</a:t>
                      </a:r>
                      <a:r>
                        <a:rPr lang="en-US" sz="20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get_a_packet</a:t>
                      </a: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 function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V09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Extraction of name and face image data used by the face </a:t>
                      </a:r>
                      <a:r>
                        <a:rPr lang="en-US" sz="20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recog</a:t>
                      </a: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 AI engine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V10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 cannot be operated on the big endian architectures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V11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Possible MITM attack using certificate change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V12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Crash by unsigned</a:t>
                      </a:r>
                      <a:r>
                        <a:rPr lang="en-US" altLang="ko-KR" sz="20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integer wraparound related in the packet size</a:t>
                      </a:r>
                      <a:endParaRPr lang="ko-KR" altLang="ko-KR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1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1469"/>
              </p:ext>
            </p:extLst>
          </p:nvPr>
        </p:nvGraphicFramePr>
        <p:xfrm>
          <a:off x="414072" y="715990"/>
          <a:ext cx="11352362" cy="5502324"/>
        </p:xfrm>
        <a:graphic>
          <a:graphicData uri="http://schemas.openxmlformats.org/drawingml/2006/table">
            <a:tbl>
              <a:tblPr firstRow="1" firstCol="1" bandRow="1"/>
              <a:tblGrid>
                <a:gridCol w="886432"/>
                <a:gridCol w="10465930"/>
              </a:tblGrid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V01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Insert an arbitrary id/password to DB</a:t>
                      </a:r>
                      <a:endParaRPr lang="ko-KR" sz="2000" kern="100">
                        <a:solidFill>
                          <a:srgbClr val="92D05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V02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Sniffing the id/password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V03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Exposed user credentials in the server log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V04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Infinite loop in the NetworkTCP.cpp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V05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Unintentional handling of the protocol message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V06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Weak Passwords that Enable Brute Force Attacks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V07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SQL Injection for Login</a:t>
                      </a:r>
                      <a:endParaRPr lang="ko-KR" sz="2000" kern="100">
                        <a:solidFill>
                          <a:srgbClr val="92D05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V08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Memory leakage in the '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get_a_packet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 function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V09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Extraction of name and face image data used by the face </a:t>
                      </a:r>
                      <a:r>
                        <a:rPr lang="en-US" sz="2000" kern="100" dirty="0" err="1">
                          <a:solidFill>
                            <a:srgbClr val="92D05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recog</a:t>
                      </a:r>
                      <a:r>
                        <a:rPr lang="en-US" sz="2000" kern="1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 AI engine</a:t>
                      </a:r>
                      <a:endParaRPr lang="ko-KR" sz="2000" kern="100">
                        <a:solidFill>
                          <a:srgbClr val="92D05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V10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 cannot be operated on the big endian architectures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V11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Possible MITM attack using certificate change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V12</a:t>
                      </a:r>
                      <a:endParaRPr lang="ko-KR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Crash by </a:t>
                      </a:r>
                      <a:r>
                        <a:rPr lang="en-US" sz="2000" kern="1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en-US" sz="2000" kern="100" baseline="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00" dirty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integer wraparound </a:t>
                      </a:r>
                      <a:r>
                        <a:rPr lang="en-US" sz="2000" kern="1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related in the packet size</a:t>
                      </a:r>
                      <a:endParaRPr lang="ko-KR" sz="2000" kern="100">
                        <a:solidFill>
                          <a:srgbClr val="92D05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1304924" y="948906"/>
            <a:ext cx="10048875" cy="5228058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ko-KR" sz="4000" kern="100" dirty="0" smtClean="0">
                <a:cs typeface="Arial" panose="020B0604020202020204" pitchFamily="34" charset="0"/>
              </a:rPr>
              <a:t>V01 - Insert </a:t>
            </a:r>
            <a:r>
              <a:rPr lang="en-US" altLang="ko-KR" sz="4000" kern="100" dirty="0">
                <a:cs typeface="Arial" panose="020B0604020202020204" pitchFamily="34" charset="0"/>
              </a:rPr>
              <a:t>an arbitrary id/password to </a:t>
            </a:r>
            <a:r>
              <a:rPr lang="en-US" altLang="ko-KR" sz="4000" kern="100" dirty="0" smtClean="0">
                <a:cs typeface="Arial" panose="020B0604020202020204" pitchFamily="34" charset="0"/>
              </a:rPr>
              <a:t>DB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altLang="ko-KR" sz="1200" kern="100" dirty="0" smtClean="0"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sz="3600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Resource</a:t>
            </a:r>
            <a:r>
              <a:rPr lang="en-US" altLang="ko-KR" sz="3600" kern="100" dirty="0" smtClean="0">
                <a:cs typeface="Times New Roman" panose="02020603050405020304" pitchFamily="18" charset="0"/>
              </a:rPr>
              <a:t>	</a:t>
            </a:r>
            <a:r>
              <a:rPr lang="en-US" altLang="ko-KR" sz="3600" kern="1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[</a:t>
            </a:r>
            <a:r>
              <a:rPr lang="en-US" altLang="ko-KR" sz="3600" kern="100" dirty="0">
                <a:solidFill>
                  <a:srgbClr val="92D050"/>
                </a:solidFill>
                <a:cs typeface="Times New Roman" panose="02020603050405020304" pitchFamily="18" charset="0"/>
              </a:rPr>
              <a:t>SERVER/ACCESS]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sz="3600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Approach</a:t>
            </a:r>
            <a:r>
              <a:rPr lang="en-US" altLang="ko-KR" sz="3600" kern="100" dirty="0" smtClean="0">
                <a:cs typeface="Times New Roman" panose="02020603050405020304" pitchFamily="18" charset="0"/>
              </a:rPr>
              <a:t> </a:t>
            </a:r>
            <a:r>
              <a:rPr lang="en-US" altLang="ko-KR" sz="3600" kern="100" dirty="0">
                <a:cs typeface="Times New Roman" panose="02020603050405020304" pitchFamily="18" charset="0"/>
              </a:rPr>
              <a:t>	</a:t>
            </a:r>
            <a:r>
              <a:rPr lang="en-US" altLang="ko-KR" sz="3600" kern="1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[</a:t>
            </a:r>
            <a:r>
              <a:rPr lang="en-US" altLang="ko-KR" sz="3600" kern="100" dirty="0">
                <a:solidFill>
                  <a:srgbClr val="92D050"/>
                </a:solidFill>
                <a:cs typeface="Times New Roman" panose="02020603050405020304" pitchFamily="18" charset="0"/>
              </a:rPr>
              <a:t>REVIEW/DESIGN]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sz="3600" kern="100" dirty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Technique</a:t>
            </a:r>
            <a:r>
              <a:rPr lang="en-US" altLang="ko-KR" sz="3600" kern="100" dirty="0">
                <a:cs typeface="Times New Roman" panose="02020603050405020304" pitchFamily="18" charset="0"/>
              </a:rPr>
              <a:t>	</a:t>
            </a:r>
            <a:r>
              <a:rPr lang="en-US" altLang="ko-KR" sz="3600" kern="1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[</a:t>
            </a:r>
            <a:r>
              <a:rPr lang="en-US" altLang="ko-KR" sz="3600" kern="100" dirty="0">
                <a:solidFill>
                  <a:srgbClr val="92D050"/>
                </a:solidFill>
                <a:cs typeface="Times New Roman" panose="02020603050405020304" pitchFamily="18" charset="0"/>
              </a:rPr>
              <a:t>TAMPERING]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sz="3600" kern="100" dirty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CIA</a:t>
            </a:r>
            <a:r>
              <a:rPr lang="en-US" altLang="ko-KR" sz="3600" kern="100" dirty="0">
                <a:cs typeface="Times New Roman" panose="02020603050405020304" pitchFamily="18" charset="0"/>
              </a:rPr>
              <a:t>		</a:t>
            </a:r>
            <a:r>
              <a:rPr lang="en-US" altLang="ko-KR" sz="3600" kern="1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[</a:t>
            </a:r>
            <a:r>
              <a:rPr lang="en-US" altLang="ko-KR" sz="3600" kern="100" dirty="0">
                <a:solidFill>
                  <a:srgbClr val="92D050"/>
                </a:solidFill>
                <a:cs typeface="Times New Roman" panose="02020603050405020304" pitchFamily="18" charset="0"/>
              </a:rPr>
              <a:t>INTEGRITY</a:t>
            </a:r>
            <a:r>
              <a:rPr lang="en-US" altLang="ko-KR" sz="3600" kern="1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]</a:t>
            </a:r>
            <a:endParaRPr lang="en-US" altLang="ko-KR" sz="3600" kern="100" dirty="0">
              <a:solidFill>
                <a:srgbClr val="92D05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428625" y="472656"/>
            <a:ext cx="5600700" cy="273726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800" kern="100" dirty="0" smtClean="0">
                <a:cs typeface="Arial" panose="020B0604020202020204" pitchFamily="34" charset="0"/>
              </a:rPr>
              <a:t>V01 - Insert </a:t>
            </a:r>
            <a:r>
              <a:rPr lang="en-US" altLang="ko-KR" sz="1800" kern="100" dirty="0">
                <a:cs typeface="Arial" panose="020B0604020202020204" pitchFamily="34" charset="0"/>
              </a:rPr>
              <a:t>an arbitrary id/password to </a:t>
            </a:r>
            <a:r>
              <a:rPr lang="en-US" altLang="ko-KR" sz="1800" kern="100" dirty="0" smtClean="0">
                <a:cs typeface="Arial" panose="020B0604020202020204" pitchFamily="34" charset="0"/>
              </a:rPr>
              <a:t>DB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altLang="ko-KR" sz="700" kern="100" dirty="0" smtClean="0"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sz="1600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Resource</a:t>
            </a:r>
            <a:r>
              <a:rPr lang="en-US" altLang="ko-KR" sz="1600" kern="100" dirty="0" smtClean="0">
                <a:cs typeface="Times New Roman" panose="02020603050405020304" pitchFamily="18" charset="0"/>
              </a:rPr>
              <a:t>	</a:t>
            </a:r>
            <a:r>
              <a:rPr lang="en-US" altLang="ko-KR" sz="1600" kern="1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[</a:t>
            </a:r>
            <a:r>
              <a:rPr lang="en-US" altLang="ko-KR" sz="1600" kern="100" dirty="0">
                <a:solidFill>
                  <a:srgbClr val="92D050"/>
                </a:solidFill>
                <a:cs typeface="Times New Roman" panose="02020603050405020304" pitchFamily="18" charset="0"/>
              </a:rPr>
              <a:t>SERVER/ACCESS]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sz="1600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Approach</a:t>
            </a:r>
            <a:r>
              <a:rPr lang="en-US" altLang="ko-KR" sz="1600" kern="100" dirty="0" smtClean="0"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cs typeface="Times New Roman" panose="02020603050405020304" pitchFamily="18" charset="0"/>
              </a:rPr>
              <a:t>	</a:t>
            </a:r>
            <a:r>
              <a:rPr lang="en-US" altLang="ko-KR" sz="1600" kern="1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[</a:t>
            </a:r>
            <a:r>
              <a:rPr lang="en-US" altLang="ko-KR" sz="1600" kern="100" dirty="0">
                <a:solidFill>
                  <a:srgbClr val="92D050"/>
                </a:solidFill>
                <a:cs typeface="Times New Roman" panose="02020603050405020304" pitchFamily="18" charset="0"/>
              </a:rPr>
              <a:t>REVIEW/DESIGN]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sz="1600" kern="100" dirty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Technique</a:t>
            </a:r>
            <a:r>
              <a:rPr lang="en-US" altLang="ko-KR" sz="1600" kern="100" dirty="0">
                <a:cs typeface="Times New Roman" panose="02020603050405020304" pitchFamily="18" charset="0"/>
              </a:rPr>
              <a:t>	</a:t>
            </a:r>
            <a:r>
              <a:rPr lang="en-US" altLang="ko-KR" sz="1600" kern="1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[</a:t>
            </a:r>
            <a:r>
              <a:rPr lang="en-US" altLang="ko-KR" sz="1600" kern="100" dirty="0">
                <a:solidFill>
                  <a:srgbClr val="92D050"/>
                </a:solidFill>
                <a:cs typeface="Times New Roman" panose="02020603050405020304" pitchFamily="18" charset="0"/>
              </a:rPr>
              <a:t>TAMPERING]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sz="1600" kern="100" dirty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CIA</a:t>
            </a:r>
            <a:r>
              <a:rPr lang="en-US" altLang="ko-KR" sz="1600" kern="100" dirty="0">
                <a:cs typeface="Times New Roman" panose="02020603050405020304" pitchFamily="18" charset="0"/>
              </a:rPr>
              <a:t>		</a:t>
            </a:r>
            <a:r>
              <a:rPr lang="en-US" altLang="ko-KR" sz="1600" kern="1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[</a:t>
            </a:r>
            <a:r>
              <a:rPr lang="en-US" altLang="ko-KR" sz="1600" kern="100" dirty="0">
                <a:solidFill>
                  <a:srgbClr val="92D050"/>
                </a:solidFill>
                <a:cs typeface="Times New Roman" panose="02020603050405020304" pitchFamily="18" charset="0"/>
              </a:rPr>
              <a:t>INTEGRITY</a:t>
            </a:r>
            <a:r>
              <a:rPr lang="en-US" altLang="ko-KR" sz="1600" kern="1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]</a:t>
            </a:r>
            <a:endParaRPr lang="en-US" altLang="ko-KR" sz="1600" kern="100" dirty="0">
              <a:solidFill>
                <a:srgbClr val="92D05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28875" y="2400299"/>
            <a:ext cx="7720012" cy="3729037"/>
            <a:chOff x="157162" y="261937"/>
            <a:chExt cx="11877675" cy="59436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162" y="652462"/>
              <a:ext cx="11877675" cy="55530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" name="직사각형 3"/>
            <p:cNvSpPr/>
            <p:nvPr/>
          </p:nvSpPr>
          <p:spPr>
            <a:xfrm>
              <a:off x="7809706" y="1085849"/>
              <a:ext cx="3838575" cy="46863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6" descr="Free Vector | Colored hacker code realistic composition with person creates  codes for hacking and stealing information vector illustra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7825" y="261937"/>
              <a:ext cx="2241550" cy="183334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내용 개체 틀 2"/>
          <p:cNvSpPr txBox="1">
            <a:spLocks/>
          </p:cNvSpPr>
          <p:nvPr/>
        </p:nvSpPr>
        <p:spPr>
          <a:xfrm>
            <a:off x="5591175" y="472656"/>
            <a:ext cx="5600700" cy="273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kern="100" dirty="0" smtClean="0">
                <a:cs typeface="Arial" panose="020B0604020202020204" pitchFamily="34" charset="0"/>
              </a:rPr>
              <a:t>Compromise sequence</a:t>
            </a:r>
          </a:p>
          <a:p>
            <a:pPr marL="457200" lvl="1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700" kern="1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Insert </a:t>
            </a:r>
            <a:r>
              <a:rPr lang="en-US" altLang="ko-KR" sz="1600" kern="100" dirty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new user </a:t>
            </a:r>
            <a:r>
              <a:rPr lang="en-US" altLang="ko-KR" sz="1600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using SHA256 into </a:t>
            </a:r>
            <a:r>
              <a:rPr lang="en-US" altLang="ko-KR" sz="1600" kern="100" dirty="0" err="1" smtClean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tartan_user.db</a:t>
            </a:r>
            <a:endParaRPr lang="en-US" altLang="ko-KR" sz="1600" kern="100" dirty="0">
              <a:solidFill>
                <a:schemeClr val="bg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login </a:t>
            </a:r>
            <a:r>
              <a:rPr lang="en-US" altLang="ko-KR" sz="1600" kern="100" dirty="0">
                <a:solidFill>
                  <a:schemeClr val="bg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success using new or modified user</a:t>
            </a:r>
            <a:endParaRPr lang="en-US" altLang="ko-KR" sz="1600" kern="100" dirty="0">
              <a:solidFill>
                <a:srgbClr val="92D05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Phase 1 wrap-up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Attack goal setting : CIA</a:t>
            </a:r>
            <a:endParaRPr lang="en-US" altLang="ko-KR" dirty="0" smtClean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Target system understanding :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Target system understanding : Crypto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Vulnerability analysis : </a:t>
            </a:r>
            <a:r>
              <a:rPr lang="en-US" altLang="ko-KR" dirty="0">
                <a:cs typeface="Arial" panose="020B0604020202020204" pitchFamily="34" charset="0"/>
              </a:rPr>
              <a:t>Resource restriction</a:t>
            </a:r>
            <a:endParaRPr lang="en-US" altLang="ko-KR" dirty="0" smtClean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Vulnerability analysis : Approaches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Penetration test : Techniques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Penetration test : Cases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Lessons learned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66750" y="1552575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66750" y="5124450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Phase 1 wrap-up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Attack goal setting : CIA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Crypto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Resource restriction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: Approaches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Techniques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Cases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Lessons learned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6750" y="1552575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6750" y="5124450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Threats were well defended against the parts we knew, but not other parts we don't know. So, it is </a:t>
            </a:r>
            <a:r>
              <a:rPr lang="en-US" altLang="ko-KR" dirty="0">
                <a:solidFill>
                  <a:srgbClr val="00B050"/>
                </a:solidFill>
              </a:rPr>
              <a:t>necessary </a:t>
            </a:r>
            <a:r>
              <a:rPr lang="en-US" altLang="ko-KR" dirty="0"/>
              <a:t>to get </a:t>
            </a:r>
            <a:r>
              <a:rPr lang="en-US" altLang="ko-KR" dirty="0">
                <a:solidFill>
                  <a:srgbClr val="00B050"/>
                </a:solidFill>
              </a:rPr>
              <a:t>advice from many experts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Since </a:t>
            </a:r>
            <a:r>
              <a:rPr lang="en-US" altLang="ko-KR" dirty="0"/>
              <a:t>the attack was mainly based on the low-hanging fruit, we felt that the </a:t>
            </a:r>
            <a:r>
              <a:rPr lang="en-US" altLang="ko-KR" dirty="0">
                <a:solidFill>
                  <a:srgbClr val="00B050"/>
                </a:solidFill>
              </a:rPr>
              <a:t>easily accessible attack surface</a:t>
            </a:r>
            <a:r>
              <a:rPr lang="en-US" altLang="ko-KR" dirty="0"/>
              <a:t> should be thoroughly </a:t>
            </a:r>
            <a:r>
              <a:rPr lang="en-US" altLang="ko-KR" dirty="0">
                <a:solidFill>
                  <a:srgbClr val="00B050"/>
                </a:solidFill>
              </a:rPr>
              <a:t>secured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When </a:t>
            </a:r>
            <a:r>
              <a:rPr lang="en-US" altLang="ko-KR" dirty="0"/>
              <a:t>deriving threats </a:t>
            </a:r>
            <a:r>
              <a:rPr lang="en-US" altLang="ko-KR" dirty="0" smtClean="0"/>
              <a:t>through </a:t>
            </a:r>
            <a:r>
              <a:rPr lang="en-US" altLang="ko-KR" dirty="0">
                <a:solidFill>
                  <a:srgbClr val="00B050"/>
                </a:solidFill>
              </a:rPr>
              <a:t>tools</a:t>
            </a:r>
            <a:r>
              <a:rPr lang="en-US" altLang="ko-KR" dirty="0"/>
              <a:t> to identify it, there were </a:t>
            </a:r>
            <a:r>
              <a:rPr lang="en-US" altLang="ko-KR" dirty="0">
                <a:solidFill>
                  <a:srgbClr val="00B050"/>
                </a:solidFill>
              </a:rPr>
              <a:t>too many false positive</a:t>
            </a:r>
            <a:r>
              <a:rPr lang="en-US" altLang="ko-KR" dirty="0"/>
              <a:t> threats. And it took a lot of effort to sort them out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We </a:t>
            </a:r>
            <a:r>
              <a:rPr lang="en-US" altLang="ko-KR" dirty="0"/>
              <a:t>understood the </a:t>
            </a:r>
            <a:r>
              <a:rPr lang="en-US" altLang="ko-KR" dirty="0">
                <a:solidFill>
                  <a:srgbClr val="00B050"/>
                </a:solidFill>
              </a:rPr>
              <a:t>Fuzz</a:t>
            </a:r>
            <a:r>
              <a:rPr lang="en-US" altLang="ko-KR" dirty="0"/>
              <a:t>, and when applied, surprised that vulnerabilities </a:t>
            </a:r>
            <a:r>
              <a:rPr lang="en-US" altLang="ko-KR" dirty="0">
                <a:solidFill>
                  <a:srgbClr val="00B050"/>
                </a:solidFill>
              </a:rPr>
              <a:t>could be found in unexpected places</a:t>
            </a:r>
            <a:r>
              <a:rPr lang="en-US" altLang="ko-KR" dirty="0"/>
              <a:t>. </a:t>
            </a:r>
            <a:r>
              <a:rPr lang="en-US" altLang="ko-KR" dirty="0" smtClean="0"/>
              <a:t>Plus, </a:t>
            </a:r>
            <a:r>
              <a:rPr lang="en-US" altLang="ko-KR" dirty="0"/>
              <a:t>applying fuzzing felt more difficult than expected.</a:t>
            </a:r>
            <a:endParaRPr lang="ko-K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Phase 1 wrap-up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Attack goal setting : CIA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Crypto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Resource restriction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: Approaches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Techniques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Cases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Lessons learned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6750" y="1552575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6750" y="5124450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0"/>
            <a:ext cx="12209241" cy="68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59657" y="812802"/>
            <a:ext cx="11843657" cy="58710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Encrypt the hashed credential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Separate meta data from image on </a:t>
            </a:r>
            <a:r>
              <a:rPr lang="en-US" altLang="ko-KR" dirty="0" smtClean="0"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Embed the root key into code obfuscated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TLS in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57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59657" y="812802"/>
            <a:ext cx="11843657" cy="58710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Encrypt the hashed credential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Separate meta data from image on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Embed the root key into code obfuscated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Use TLS in network 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9447" y="1136652"/>
            <a:ext cx="5880577" cy="95410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Against vulnerability that allows anonymous users to access the system</a:t>
            </a:r>
            <a:endParaRPr lang="ko-KR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7382314" y="2282901"/>
            <a:ext cx="3927953" cy="138499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Against vulnerability that leaks user data inside the target machine</a:t>
            </a:r>
            <a:endParaRPr lang="ko-KR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6557734" y="3860038"/>
            <a:ext cx="5272315" cy="95410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Against vulnerability that leaks user data over network</a:t>
            </a:r>
            <a:endParaRPr lang="ko-KR" alt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6976835" y="5006287"/>
            <a:ext cx="4100740" cy="138499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Against vulnerability that leaks secret key inside the target machine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2606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Phase 1 wrap-up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Attack goal setting : CIA</a:t>
            </a:r>
            <a:endParaRPr lang="en-US" altLang="ko-KR" dirty="0" smtClean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Target system understanding : Crypto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Resource restriction</a:t>
            </a: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Vulnerability analysis : Approaches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Techniques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Penetration test : Cases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Lessons learned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6750" y="1552575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6750" y="5124450"/>
            <a:ext cx="10906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</TotalTime>
  <Words>1790</Words>
  <Application>Microsoft Office PowerPoint</Application>
  <PresentationFormat>와이드스크린</PresentationFormat>
  <Paragraphs>589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Bahnschrift</vt:lpstr>
      <vt:lpstr>Calibri</vt:lpstr>
      <vt:lpstr>Calibri Light</vt:lpstr>
      <vt:lpstr>Courier New</vt:lpstr>
      <vt:lpstr>Times New Roman</vt:lpstr>
      <vt:lpstr>Office Theme</vt:lpstr>
      <vt:lpstr>CMU Security Specialist Course  Team Project Phase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Security Specialist Course  Team Project : Phase 1</dc:title>
  <dc:creator>박병철/책임연구원/SW Platform(연)Advanced OS TP(byungchul.park@lge.com)</dc:creator>
  <cp:lastModifiedBy>박병철/책임연구원/SW Platform(연)Advanced OS TP(byungchul.park@lge.com)</cp:lastModifiedBy>
  <cp:revision>85</cp:revision>
  <dcterms:created xsi:type="dcterms:W3CDTF">2021-06-16T06:07:03Z</dcterms:created>
  <dcterms:modified xsi:type="dcterms:W3CDTF">2021-06-30T09:27:55Z</dcterms:modified>
</cp:coreProperties>
</file>