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60" r:id="rId4"/>
    <p:sldId id="258" r:id="rId5"/>
  </p:sldIdLst>
  <p:sldSz cx="12192000" cy="6858000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BCF51-30CB-47BA-9D66-72CD0B8BB35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A68C0-C4C6-4FCE-A3C9-CF977B6B6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6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The protocol of the Tartan system has the form above.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The HEADER part is composed as follows.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“preamble” to find the starting position of the stream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“size” field, which is the length of the entire packet,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“timestamp” for temporal validation of packet,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 And, the “</a:t>
            </a:r>
            <a:r>
              <a:rPr lang="en-US" altLang="ko-KR" sz="1200" dirty="0" err="1"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 type” represents to the type of </a:t>
            </a:r>
            <a:r>
              <a:rPr lang="en-US" altLang="ko-KR" sz="1200" dirty="0" err="1"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 in the body.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latin typeface="Arial"/>
                <a:ea typeface="Arial"/>
                <a:cs typeface="Arial"/>
                <a:sym typeface="Arial"/>
              </a:rPr>
              <a:t>Msg's</a:t>
            </a: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 body implemented various types of protocols using Google protocol buffer, which is easy to develop/debug and has good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To prevent from tampering attacks on packets...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We strengthen the reliability by checking the size valid range of the packet, drop processing in case of timestamp rollback.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However, because it is difficult to fully defend in this way, we reviewed the application of packet encryption and TLS.</a:t>
            </a:r>
          </a:p>
        </p:txBody>
      </p:sp>
      <p:sp>
        <p:nvSpPr>
          <p:cNvPr id="447" name="Google Shape;44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492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33C6-D80C-44BA-933F-8E49159C867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E6E6-9B15-4199-A3C1-2A8D8932A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3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33C6-D80C-44BA-933F-8E49159C867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E6E6-9B15-4199-A3C1-2A8D8932A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4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33C6-D80C-44BA-933F-8E49159C867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E6E6-9B15-4199-A3C1-2A8D8932A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7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sldNum" idx="12"/>
          </p:nvPr>
        </p:nvSpPr>
        <p:spPr>
          <a:xfrm>
            <a:off x="4724400" y="64135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33C6-D80C-44BA-933F-8E49159C867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E6E6-9B15-4199-A3C1-2A8D8932A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3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33C6-D80C-44BA-933F-8E49159C867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E6E6-9B15-4199-A3C1-2A8D8932A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33C6-D80C-44BA-933F-8E49159C867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E6E6-9B15-4199-A3C1-2A8D8932A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2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33C6-D80C-44BA-933F-8E49159C867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E6E6-9B15-4199-A3C1-2A8D8932A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33C6-D80C-44BA-933F-8E49159C867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E6E6-9B15-4199-A3C1-2A8D8932A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6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33C6-D80C-44BA-933F-8E49159C867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E6E6-9B15-4199-A3C1-2A8D8932A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4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33C6-D80C-44BA-933F-8E49159C867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E6E6-9B15-4199-A3C1-2A8D8932A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9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33C6-D80C-44BA-933F-8E49159C867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E6E6-9B15-4199-A3C1-2A8D8932A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3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C33C6-D80C-44BA-933F-8E49159C867A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E6E6-9B15-4199-A3C1-2A8D8932A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19926" y="627054"/>
            <a:ext cx="914400" cy="7190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Jetson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94957" y="627054"/>
            <a:ext cx="914400" cy="7190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Fuzzer</a:t>
            </a:r>
            <a:endParaRPr lang="en-US" altLang="ko-KR" dirty="0" smtClean="0"/>
          </a:p>
          <a:p>
            <a:pPr algn="ctr"/>
            <a:r>
              <a:rPr lang="en-US" altLang="ko-KR" sz="900" dirty="0" smtClean="0"/>
              <a:t>fuzz_tartan.py</a:t>
            </a:r>
          </a:p>
        </p:txBody>
      </p:sp>
      <p:sp>
        <p:nvSpPr>
          <p:cNvPr id="3" name="순서도: 직접 액세스 저장소 2"/>
          <p:cNvSpPr/>
          <p:nvPr/>
        </p:nvSpPr>
        <p:spPr>
          <a:xfrm>
            <a:off x="6727795" y="692657"/>
            <a:ext cx="1473693" cy="572423"/>
          </a:xfrm>
          <a:prstGeom prst="flowChartMagneticDru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727795" y="1136284"/>
            <a:ext cx="13671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687844" y="786317"/>
            <a:ext cx="1513644" cy="3267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connection request</a:t>
            </a:r>
          </a:p>
          <a:p>
            <a:pPr algn="ctr"/>
            <a:r>
              <a:rPr lang="en-US" altLang="ko-KR" sz="1050" dirty="0" smtClean="0"/>
              <a:t>fuzzed input</a:t>
            </a:r>
            <a:endParaRPr lang="ko-KR" alt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19926" y="1620418"/>
            <a:ext cx="914400" cy="7190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Jetson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094957" y="1620418"/>
            <a:ext cx="914400" cy="7190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Fuzzer</a:t>
            </a:r>
            <a:endParaRPr lang="en-US" altLang="ko-KR" dirty="0" smtClean="0"/>
          </a:p>
          <a:p>
            <a:pPr lvl="0" algn="ctr"/>
            <a:r>
              <a:rPr lang="en-US" altLang="ko-KR" sz="900" dirty="0" smtClean="0">
                <a:solidFill>
                  <a:prstClr val="black"/>
                </a:solidFill>
              </a:rPr>
              <a:t>fuzz_tartan.py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sp>
        <p:nvSpPr>
          <p:cNvPr id="26" name="순서도: 직접 액세스 저장소 25"/>
          <p:cNvSpPr/>
          <p:nvPr/>
        </p:nvSpPr>
        <p:spPr>
          <a:xfrm>
            <a:off x="6727795" y="1686021"/>
            <a:ext cx="1473693" cy="572423"/>
          </a:xfrm>
          <a:prstGeom prst="flowChartMagneticDru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6727795" y="2129649"/>
            <a:ext cx="13671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54554" y="1743116"/>
            <a:ext cx="1513644" cy="3267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connection fail</a:t>
            </a:r>
          </a:p>
          <a:p>
            <a:pPr algn="ctr"/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errno</a:t>
            </a:r>
            <a:r>
              <a:rPr lang="en-US" altLang="ko-KR" sz="1050" dirty="0" smtClean="0"/>
              <a:t> 111)</a:t>
            </a:r>
            <a:endParaRPr lang="ko-KR" alt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15" name="폭발 1 14"/>
          <p:cNvSpPr/>
          <p:nvPr/>
        </p:nvSpPr>
        <p:spPr>
          <a:xfrm>
            <a:off x="6319423" y="2063186"/>
            <a:ext cx="914400" cy="719019"/>
          </a:xfrm>
          <a:prstGeom prst="irregularSeal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crash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1142" y="596771"/>
            <a:ext cx="5162078" cy="26776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u="sng" dirty="0" smtClean="0">
                <a:latin typeface="Consolas" panose="020B0609020204030204" pitchFamily="49" charset="0"/>
              </a:rPr>
              <a:t>Pseudo code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while (True):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try: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connect to the server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  while (True):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200" b="1" u="sng" dirty="0" smtClean="0">
                <a:latin typeface="Consolas" panose="020B0609020204030204" pitchFamily="49" charset="0"/>
              </a:rPr>
              <a:t>get a fuzzed packet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    send the fuzzed packet to the server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catch: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if err == Connection refused: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  exit // = crash = server doesn’t work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save the fuzzed packets into ./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fuzz_packet</a:t>
            </a:r>
            <a:r>
              <a:rPr lang="en-US" altLang="ko-KR" sz="1200" dirty="0" smtClean="0">
                <a:latin typeface="Consolas" panose="020B0609020204030204" pitchFamily="49" charset="0"/>
              </a:rPr>
              <a:t> path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// the packets will be used when reproducing </a:t>
            </a:r>
            <a:r>
              <a:rPr lang="en-US" altLang="ko-KR" sz="1200" dirty="0" smtClean="0">
                <a:latin typeface="Consolas" panose="020B0609020204030204" pitchFamily="49" charset="0"/>
              </a:rPr>
              <a:t>the </a:t>
            </a:r>
            <a:r>
              <a:rPr lang="en-US" altLang="ko-KR" sz="1200" dirty="0" smtClean="0">
                <a:latin typeface="Consolas" panose="020B0609020204030204" pitchFamily="49" charset="0"/>
              </a:rPr>
              <a:t>crash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1126" y="182452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ko-KR" sz="2000" dirty="0" err="1" smtClean="0"/>
              <a:t>Fuzzer</a:t>
            </a:r>
            <a:r>
              <a:rPr lang="en-US" altLang="ko-KR" sz="2000" dirty="0" smtClean="0"/>
              <a:t> behavior</a:t>
            </a:r>
            <a:endParaRPr lang="ko-KR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1141" y="3519017"/>
            <a:ext cx="6622743" cy="26776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u="sng" dirty="0" smtClean="0">
                <a:latin typeface="Consolas" panose="020B0609020204030204" pitchFamily="49" charset="0"/>
              </a:rPr>
              <a:t>making rule of a fuzzed packet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from </a:t>
            </a:r>
            <a:r>
              <a:rPr lang="en-US" altLang="ko-KR" sz="1200" b="1" i="1" dirty="0" err="1">
                <a:latin typeface="Consolas" panose="020B0609020204030204" pitchFamily="49" charset="0"/>
              </a:rPr>
              <a:t>scapy</a:t>
            </a:r>
            <a:r>
              <a:rPr lang="en-US" altLang="ko-KR" sz="1200" dirty="0" err="1">
                <a:latin typeface="Consolas" panose="020B0609020204030204" pitchFamily="49" charset="0"/>
              </a:rPr>
              <a:t>.all</a:t>
            </a:r>
            <a:r>
              <a:rPr lang="en-US" altLang="ko-KR" sz="1200" dirty="0">
                <a:latin typeface="Consolas" panose="020B0609020204030204" pitchFamily="49" charset="0"/>
              </a:rPr>
              <a:t> import </a:t>
            </a:r>
            <a:r>
              <a:rPr lang="en-US" altLang="ko-KR" sz="1200" dirty="0" smtClean="0">
                <a:latin typeface="Consolas" panose="020B0609020204030204" pitchFamily="49" charset="0"/>
              </a:rPr>
              <a:t>*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import </a:t>
            </a:r>
            <a:r>
              <a:rPr lang="en-US" altLang="ko-KR" sz="1200" b="1" i="1" dirty="0">
                <a:latin typeface="Consolas" panose="020B0609020204030204" pitchFamily="49" charset="0"/>
              </a:rPr>
              <a:t>random</a:t>
            </a:r>
            <a:endParaRPr lang="en-US" altLang="ko-KR" sz="1200" b="1" i="1" dirty="0" smtClean="0">
              <a:latin typeface="Consolas" panose="020B0609020204030204" pitchFamily="49" charset="0"/>
            </a:endParaRP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err="1" smtClean="0">
                <a:latin typeface="Consolas" panose="020B0609020204030204" pitchFamily="49" charset="0"/>
              </a:rPr>
              <a:t>header_len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= 0 or 16</a:t>
            </a:r>
          </a:p>
          <a:p>
            <a:r>
              <a:rPr lang="en-US" altLang="ko-KR" sz="1200" dirty="0" err="1" smtClean="0">
                <a:latin typeface="Consolas" panose="020B0609020204030204" pitchFamily="49" charset="0"/>
              </a:rPr>
              <a:t>payload_len</a:t>
            </a:r>
            <a:r>
              <a:rPr lang="en-US" altLang="ko-KR" sz="1200" dirty="0" smtClean="0">
                <a:latin typeface="Consolas" panose="020B0609020204030204" pitchFamily="49" charset="0"/>
              </a:rPr>
              <a:t> =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random.randrange</a:t>
            </a:r>
            <a:r>
              <a:rPr lang="en-US" altLang="ko-KR" sz="1200" dirty="0" smtClean="0">
                <a:latin typeface="Consolas" panose="020B0609020204030204" pitchFamily="49" charset="0"/>
              </a:rPr>
              <a:t>(1, 100) # 1 to 100</a:t>
            </a:r>
          </a:p>
          <a:p>
            <a:r>
              <a:rPr lang="en-US" altLang="ko-KR" sz="1200" dirty="0" err="1" smtClean="0">
                <a:latin typeface="Consolas" panose="020B0609020204030204" pitchFamily="49" charset="0"/>
              </a:rPr>
              <a:t>msgtype</a:t>
            </a:r>
            <a:r>
              <a:rPr lang="en-US" altLang="ko-KR" sz="1200" dirty="0" smtClean="0">
                <a:latin typeface="Consolas" panose="020B0609020204030204" pitchFamily="49" charset="0"/>
              </a:rPr>
              <a:t> =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random.randrange</a:t>
            </a:r>
            <a:r>
              <a:rPr lang="en-US" altLang="ko-KR" sz="1200" dirty="0" smtClean="0">
                <a:latin typeface="Consolas" panose="020B0609020204030204" pitchFamily="49" charset="0"/>
              </a:rPr>
              <a:t>(998, 1010).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to_bytes</a:t>
            </a:r>
            <a:r>
              <a:rPr lang="en-US" altLang="ko-KR" sz="1200" dirty="0" smtClean="0">
                <a:latin typeface="Consolas" panose="020B0609020204030204" pitchFamily="49" charset="0"/>
              </a:rPr>
              <a:t>(4, 'little') # 998 to 1010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p = fuzz(Raw(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RandBin</a:t>
            </a:r>
            <a:r>
              <a:rPr lang="en-US" altLang="ko-KR" sz="1200" dirty="0" smtClean="0">
                <a:latin typeface="Consolas" panose="020B0609020204030204" pitchFamily="49" charset="0"/>
              </a:rPr>
              <a:t>(size = 4)))/ \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Raw(load=(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payload_len</a:t>
            </a:r>
            <a:r>
              <a:rPr lang="en-US" altLang="ko-KR" sz="1200" dirty="0" smtClean="0">
                <a:latin typeface="Consolas" panose="020B0609020204030204" pitchFamily="49" charset="0"/>
              </a:rPr>
              <a:t> +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head_len</a:t>
            </a:r>
            <a:r>
              <a:rPr lang="en-US" altLang="ko-KR" sz="1200" dirty="0" smtClean="0">
                <a:latin typeface="Consolas" panose="020B0609020204030204" pitchFamily="49" charset="0"/>
              </a:rPr>
              <a:t>).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to_bytes</a:t>
            </a:r>
            <a:r>
              <a:rPr lang="en-US" altLang="ko-KR" sz="1200" dirty="0" smtClean="0">
                <a:latin typeface="Consolas" panose="020B0609020204030204" pitchFamily="49" charset="0"/>
              </a:rPr>
              <a:t>(4, 'little'))/ \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fuzz(Raw(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RandBin</a:t>
            </a:r>
            <a:r>
              <a:rPr lang="en-US" altLang="ko-KR" sz="1200" dirty="0" smtClean="0">
                <a:latin typeface="Consolas" panose="020B0609020204030204" pitchFamily="49" charset="0"/>
              </a:rPr>
              <a:t>(size = 4)))/ \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Raw(load=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msgtype</a:t>
            </a:r>
            <a:r>
              <a:rPr lang="en-US" altLang="ko-KR" sz="1200" dirty="0" smtClean="0">
                <a:latin typeface="Consolas" panose="020B0609020204030204" pitchFamily="49" charset="0"/>
              </a:rPr>
              <a:t>)/ \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fuzz(Raw(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RandBin</a:t>
            </a:r>
            <a:r>
              <a:rPr lang="en-US" altLang="ko-KR" sz="1200" dirty="0" smtClean="0">
                <a:latin typeface="Consolas" panose="020B0609020204030204" pitchFamily="49" charset="0"/>
              </a:rPr>
              <a:t>(size=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payload_len</a:t>
            </a:r>
            <a:r>
              <a:rPr lang="en-US" altLang="ko-KR" sz="1200" dirty="0" smtClean="0">
                <a:latin typeface="Consolas" panose="020B0609020204030204" pitchFamily="49" charset="0"/>
              </a:rPr>
              <a:t>)))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110416" y="3519017"/>
            <a:ext cx="4943039" cy="26776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u="sng" dirty="0" smtClean="0">
                <a:latin typeface="Consolas" panose="020B0609020204030204" pitchFamily="49" charset="0"/>
              </a:rPr>
              <a:t>Expected Packet Structure</a:t>
            </a:r>
          </a:p>
          <a:p>
            <a:endParaRPr lang="en-US" altLang="ko-KR" sz="1050" dirty="0" smtClean="0">
              <a:latin typeface="Consolas" panose="020B0609020204030204" pitchFamily="49" charset="0"/>
            </a:endParaRP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 0                   1                   2                   3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 0 1 2 3 4 5 6 7 8 9 0 1 2 3 4 5 6 7 8 9 0 1 2 3 4 5 6 7 8 9 0 1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|                        preamble (="SB1T")                     |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|                        size (whole packet) (little endian)    |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|                           timestamp                           |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|      message type (1000, 1002~1007, 9999) (little endian)     |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|                        protocol message                       |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|                             ....                              |</a:t>
            </a:r>
          </a:p>
          <a:p>
            <a:r>
              <a:rPr lang="en-US" altLang="ko-KR" sz="1050" dirty="0" smtClean="0">
                <a:latin typeface="Consolas" panose="020B0609020204030204" pitchFamily="49" charset="0"/>
              </a:rPr>
              <a:t>+-+-+-+-+-+-+-+-+-+-+-+-+-+-+-+-+-+-+-+-+-+-+-+-+-+-+-+-+-+-+-+-+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4153" y="5239289"/>
            <a:ext cx="6120000" cy="144000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accent1">
                    <a:lumMod val="50000"/>
                  </a:schemeClr>
                </a:solidFill>
              </a:rPr>
              <a:t>preamble fuzzing</a:t>
            </a:r>
            <a:endParaRPr lang="ko-KR" altLang="en-US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4153" y="5427315"/>
            <a:ext cx="6120000" cy="144000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accent1">
                    <a:lumMod val="50000"/>
                  </a:schemeClr>
                </a:solidFill>
              </a:rPr>
              <a:t>size fuzzing</a:t>
            </a:r>
            <a:endParaRPr lang="ko-KR" altLang="en-US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4153" y="5603466"/>
            <a:ext cx="6120000" cy="144000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accent1">
                    <a:lumMod val="50000"/>
                  </a:schemeClr>
                </a:solidFill>
              </a:rPr>
              <a:t>timestamp fuzzing</a:t>
            </a:r>
            <a:endParaRPr lang="ko-KR" altLang="en-US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4153" y="5791492"/>
            <a:ext cx="6120000" cy="144000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accent1">
                    <a:lumMod val="50000"/>
                  </a:schemeClr>
                </a:solidFill>
              </a:rPr>
              <a:t>message type fuzzing</a:t>
            </a:r>
            <a:endParaRPr lang="ko-KR" altLang="en-US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4153" y="5967643"/>
            <a:ext cx="6120000" cy="144000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accent1">
                    <a:lumMod val="50000"/>
                  </a:schemeClr>
                </a:solidFill>
              </a:rPr>
              <a:t>protocol message fuzzing</a:t>
            </a:r>
            <a:endParaRPr lang="ko-KR" altLang="en-US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4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81126" y="182452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ko-KR" sz="2000" dirty="0" smtClean="0"/>
              <a:t>Fuzzed Packet Type and Examples</a:t>
            </a:r>
            <a:endParaRPr lang="ko-KR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1126" y="3986963"/>
            <a:ext cx="5634681" cy="2462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atin typeface="Consolas" panose="020B0609020204030204" pitchFamily="49" charset="0"/>
              </a:rPr>
              <a:t>Type1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[Preamble – Random, 4 bytes]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[Length – Random in range 1~100, 4 bytes, indicating protocol message]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[timestamp - Random, 4 bytes]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[message type - Random in range 998~1010, 4 bytes, little endian]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[protocol message - Random, 'Length' bytes]</a:t>
            </a:r>
          </a:p>
          <a:p>
            <a:endParaRPr lang="en-US" altLang="ko-KR" sz="1100" dirty="0" smtClean="0"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0000 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76 AF 03 95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52 00 00 00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04 E6 99 AE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EA 03 00 00  </a:t>
            </a:r>
            <a:r>
              <a:rPr lang="en-US" altLang="ko-KR" sz="1100" dirty="0" smtClean="0">
                <a:latin typeface="Consolas" panose="020B0609020204030204" pitchFamily="49" charset="0"/>
              </a:rPr>
              <a:t>v...R...........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0010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FB 91 21 7E F4 A5 F4 96 F5 40 11 75 DA 81 77 E4  </a:t>
            </a:r>
            <a:r>
              <a:rPr lang="en-US" altLang="ko-KR" sz="1100" dirty="0" smtClean="0">
                <a:latin typeface="Consolas" panose="020B0609020204030204" pitchFamily="49" charset="0"/>
              </a:rPr>
              <a:t>..!~.....@.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u..w</a:t>
            </a:r>
            <a:r>
              <a:rPr lang="en-US" altLang="ko-KR" sz="11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0020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62 8A 71 72 EA 9B 45 FC 19 5A 52 23 DA 3E D3 5C  </a:t>
            </a:r>
            <a:r>
              <a:rPr lang="en-US" altLang="ko-KR" sz="1100" dirty="0" smtClean="0">
                <a:latin typeface="Consolas" panose="020B0609020204030204" pitchFamily="49" charset="0"/>
              </a:rPr>
              <a:t>b.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qr</a:t>
            </a:r>
            <a:r>
              <a:rPr lang="en-US" altLang="ko-KR" sz="1100" dirty="0" smtClean="0">
                <a:latin typeface="Consolas" panose="020B0609020204030204" pitchFamily="49" charset="0"/>
              </a:rPr>
              <a:t>..E..ZR#.&gt;.\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0030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66 C9 0B DA 1D 50 CC 41 C0 99 5F D2 92 A8 06 49  </a:t>
            </a:r>
            <a:r>
              <a:rPr lang="en-US" altLang="ko-KR" sz="1100" dirty="0" smtClean="0">
                <a:latin typeface="Consolas" panose="020B0609020204030204" pitchFamily="49" charset="0"/>
              </a:rPr>
              <a:t>f....P.A.._....I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0040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24 10 22 77 5B 50 41 13 45 BA 3F 15 1C 66 BC EF  </a:t>
            </a:r>
            <a:r>
              <a:rPr lang="en-US" altLang="ko-KR" sz="1100" dirty="0" smtClean="0">
                <a:latin typeface="Consolas" panose="020B0609020204030204" pitchFamily="49" charset="0"/>
              </a:rPr>
              <a:t>$."w[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PA.E.?..f</a:t>
            </a:r>
            <a:r>
              <a:rPr lang="en-US" altLang="ko-KR" sz="1100" dirty="0" smtClean="0">
                <a:latin typeface="Consolas" panose="020B0609020204030204" pitchFamily="49" charset="0"/>
              </a:rPr>
              <a:t>..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0050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89 61 7E 20 AF F4 2B 38 E3 DA C5 64 89 AB 68 3A  </a:t>
            </a:r>
            <a:r>
              <a:rPr lang="en-US" altLang="ko-KR" sz="1100" dirty="0" smtClean="0">
                <a:latin typeface="Consolas" panose="020B0609020204030204" pitchFamily="49" charset="0"/>
              </a:rPr>
              <a:t>.a~ ..+8...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d..h</a:t>
            </a:r>
            <a:r>
              <a:rPr lang="en-US" altLang="ko-KR" sz="11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0060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97 88</a:t>
            </a:r>
            <a:r>
              <a:rPr lang="en-US" altLang="ko-KR" sz="1100" dirty="0" smtClean="0">
                <a:latin typeface="Consolas" panose="020B0609020204030204" pitchFamily="49" charset="0"/>
              </a:rPr>
              <a:t>                                            ..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47148" y="2687134"/>
            <a:ext cx="5634000" cy="16158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atin typeface="Consolas" panose="020B0609020204030204" pitchFamily="49" charset="0"/>
              </a:rPr>
              <a:t>Type3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[Preamble – 'SB1T', 4 bytes]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[Length – Random in range 1~100, 4 bytes, indicating protocol message]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[timestamp - Random, 4 bytes]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[message type - Random in range 998~1010, 4 bytes, little endian]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[protocol message - Random, 'Length' bytes]</a:t>
            </a:r>
          </a:p>
          <a:p>
            <a:endParaRPr lang="en-US" altLang="ko-KR" sz="1100" dirty="0" smtClean="0"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0000 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53 42 31 54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07 00 00 00 </a:t>
            </a:r>
            <a:r>
              <a:rPr lang="en-US" altLang="ko-KR" sz="1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A1 E4 CE 08 </a:t>
            </a:r>
            <a:r>
              <a:rPr lang="en-US" altLang="ko-KR" sz="1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EE 03 00 00  </a:t>
            </a:r>
            <a:r>
              <a:rPr lang="en-US" altLang="ko-KR" sz="1100" dirty="0" smtClean="0">
                <a:latin typeface="Consolas" panose="020B0609020204030204" pitchFamily="49" charset="0"/>
              </a:rPr>
              <a:t>SB1T............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0010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D1 8F 15 F2 FB ED 43                             </a:t>
            </a:r>
            <a:r>
              <a:rPr lang="en-US" altLang="ko-KR" sz="1100" dirty="0" smtClean="0">
                <a:latin typeface="Consolas" panose="020B0609020204030204" pitchFamily="49" charset="0"/>
              </a:rPr>
              <a:t>......C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146467" y="777984"/>
            <a:ext cx="5634681" cy="17851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atin typeface="Consolas" panose="020B0609020204030204" pitchFamily="49" charset="0"/>
              </a:rPr>
              <a:t>Type2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[Preamble – Random, 4 bytes]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[Length – Random in range 1~100, 4 bytes, indicating whole fields]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[timestamp - Random, 4 bytes]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[message type - Random in range 998~1010, 4 bytes, little endian]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[protocol message - Random, 'Length' bytes]</a:t>
            </a:r>
          </a:p>
          <a:p>
            <a:endParaRPr lang="en-US" altLang="ko-KR" sz="1100" dirty="0" smtClean="0"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0000 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EF EE 3F 46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2B 00 00 00 </a:t>
            </a:r>
            <a:r>
              <a:rPr lang="en-US" altLang="ko-KR" sz="1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EF 44 45 8B </a:t>
            </a:r>
            <a:r>
              <a:rPr lang="en-US" altLang="ko-KR" sz="1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EB 03 00 00  </a:t>
            </a:r>
            <a:r>
              <a:rPr lang="en-US" altLang="ko-KR" sz="1100" dirty="0" smtClean="0">
                <a:latin typeface="Consolas" panose="020B0609020204030204" pitchFamily="49" charset="0"/>
              </a:rPr>
              <a:t>..?F+....DE.....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0010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06 C5 14 FF 30 28 27 F5 93 B7 61 29 0E 48 55 53  </a:t>
            </a:r>
            <a:r>
              <a:rPr lang="en-US" altLang="ko-KR" sz="1100" dirty="0" smtClean="0">
                <a:latin typeface="Consolas" panose="020B0609020204030204" pitchFamily="49" charset="0"/>
              </a:rPr>
              <a:t>....0('...a).HUS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0020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DF 8A F2 1D CF 81 04 24 85 83 23                 </a:t>
            </a:r>
            <a:r>
              <a:rPr lang="en-US" altLang="ko-KR" sz="1100" dirty="0" smtClean="0">
                <a:latin typeface="Consolas" panose="020B0609020204030204" pitchFamily="49" charset="0"/>
              </a:rPr>
              <a:t>.......$..#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147148" y="4496589"/>
            <a:ext cx="5634681" cy="19543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atin typeface="Consolas" panose="020B0609020204030204" pitchFamily="49" charset="0"/>
              </a:rPr>
              <a:t>Type4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[Preamble – 'SB1T', 4 bytes]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[Length – Random in range 1~100, 4 bytes, indicating whole fields]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[timestamp - Random, 4 bytes]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[message type - Random in range 998~1010, 4 bytes, little endian]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[protocol message - Random, 'Length' bytes]</a:t>
            </a:r>
          </a:p>
          <a:p>
            <a:endParaRPr lang="en-US" altLang="ko-KR" sz="1100" dirty="0" smtClean="0"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0000 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53 42 31 54</a:t>
            </a:r>
            <a:r>
              <a:rPr lang="en-US" altLang="ko-KR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38 00 00 00 </a:t>
            </a:r>
            <a:r>
              <a:rPr lang="en-US" altLang="ko-KR" sz="1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67 17 82 91 </a:t>
            </a:r>
            <a:r>
              <a:rPr lang="en-US" altLang="ko-KR" sz="1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F1 03 00 00  </a:t>
            </a:r>
            <a:r>
              <a:rPr lang="en-US" altLang="ko-KR" sz="1100" dirty="0" smtClean="0">
                <a:latin typeface="Consolas" panose="020B0609020204030204" pitchFamily="49" charset="0"/>
              </a:rPr>
              <a:t>SB1T8...g.......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0010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F3 13 5B A8 F7 33 97 A7 8A 20 31 5A 31 75 7B F2  </a:t>
            </a:r>
            <a:r>
              <a:rPr lang="en-US" altLang="ko-KR" sz="1100" dirty="0" smtClean="0">
                <a:latin typeface="Consolas" panose="020B0609020204030204" pitchFamily="49" charset="0"/>
              </a:rPr>
              <a:t>..[..3... 1Z1u{.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0020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8C 2F C8 90 87 86 C1 0D 84 A4 8F 86 A1 D9 CF F4  </a:t>
            </a:r>
            <a:r>
              <a:rPr lang="en-US" altLang="ko-KR" sz="1100" dirty="0" smtClean="0">
                <a:latin typeface="Consolas" panose="020B0609020204030204" pitchFamily="49" charset="0"/>
              </a:rPr>
              <a:t>./..............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0030  </a:t>
            </a:r>
            <a:r>
              <a:rPr lang="en-US" altLang="ko-KR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73 8B 95 A7 5D F1 BA 60                          </a:t>
            </a:r>
            <a:r>
              <a:rPr lang="en-US" altLang="ko-KR" sz="1100" dirty="0" smtClean="0">
                <a:latin typeface="Consolas" panose="020B0609020204030204" pitchFamily="49" charset="0"/>
              </a:rPr>
              <a:t>s...]..`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26946" y="1045162"/>
            <a:ext cx="4943039" cy="2554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u="sng" dirty="0" smtClean="0">
                <a:latin typeface="Consolas" panose="020B0609020204030204" pitchFamily="49" charset="0"/>
              </a:rPr>
              <a:t>Expected Packet Structure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 0                   1                   2                   3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 0 1 2 3 4 5 6 7 8 9 0 1 2 3 4 5 6 7 8 9 0 1 2 3 4 5 6 7 8 9 0 1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|                        </a:t>
            </a:r>
            <a:r>
              <a:rPr lang="en-US" altLang="ko-KR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preamble (="SB1T")                     </a:t>
            </a:r>
            <a:r>
              <a:rPr lang="en-US" altLang="ko-KR" sz="1000" dirty="0" smtClean="0"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|                </a:t>
            </a:r>
            <a:r>
              <a:rPr lang="en-US" altLang="ko-KR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size (whole packet) (little endian)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     |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|                           </a:t>
            </a:r>
            <a:r>
              <a:rPr lang="en-US" altLang="ko-KR" sz="1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timestamp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                    |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|      </a:t>
            </a:r>
            <a:r>
              <a:rPr lang="en-US" altLang="ko-KR" sz="1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message type (1000, 1002~1007, 9999) (little endian)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|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|                        </a:t>
            </a:r>
            <a:r>
              <a:rPr lang="en-US" altLang="ko-KR" sz="1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protocol message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                |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|                             ....                              |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225653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81126" y="182452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ko-KR" sz="2000" dirty="0" smtClean="0"/>
              <a:t>Crash Issues from </a:t>
            </a:r>
            <a:r>
              <a:rPr lang="en-US" altLang="ko-KR" sz="2000" dirty="0" err="1" smtClean="0"/>
              <a:t>fuzzer</a:t>
            </a:r>
            <a:endParaRPr lang="ko-KR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5971" y="917993"/>
            <a:ext cx="635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u="sng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200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98187" y="914825"/>
            <a:ext cx="2004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i="1" u="sng" dirty="0" smtClean="0">
                <a:solidFill>
                  <a:schemeClr val="accent1">
                    <a:lumMod val="50000"/>
                  </a:schemeClr>
                </a:solidFill>
              </a:rPr>
              <a:t>attacker</a:t>
            </a:r>
          </a:p>
          <a:p>
            <a:pPr algn="r"/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python3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fuzz_tartan.py 16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759" y="914825"/>
            <a:ext cx="5827741" cy="27238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 err="1" smtClean="0">
                <a:latin typeface="Consolas" panose="020B0609020204030204" pitchFamily="49" charset="0"/>
              </a:rPr>
              <a:t>pkt</a:t>
            </a:r>
            <a:r>
              <a:rPr lang="en-US" altLang="ko-KR" sz="900" dirty="0" smtClean="0">
                <a:latin typeface="Consolas" panose="020B0609020204030204" pitchFamily="49" charset="0"/>
              </a:rPr>
              <a:t> header : length=83  head=[SB1T]</a:t>
            </a:r>
          </a:p>
          <a:p>
            <a:r>
              <a:rPr lang="en-US" altLang="ko-KR" sz="900" dirty="0" err="1" smtClean="0">
                <a:latin typeface="Consolas" panose="020B0609020204030204" pitchFamily="49" charset="0"/>
              </a:rPr>
              <a:t>pkt</a:t>
            </a:r>
            <a:r>
              <a:rPr lang="en-US" altLang="ko-KR" sz="900" dirty="0" smtClean="0">
                <a:latin typeface="Consolas" panose="020B0609020204030204" pitchFamily="49" charset="0"/>
              </a:rPr>
              <a:t> header :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msgtype</a:t>
            </a:r>
            <a:r>
              <a:rPr lang="en-US" altLang="ko-KR" sz="900" dirty="0" smtClean="0">
                <a:latin typeface="Consolas" panose="020B0609020204030204" pitchFamily="49" charset="0"/>
              </a:rPr>
              <a:t>=999</a:t>
            </a:r>
          </a:p>
          <a:p>
            <a:r>
              <a:rPr lang="en-US" altLang="ko-KR" sz="900" dirty="0" err="1" smtClean="0">
                <a:latin typeface="Consolas" panose="020B0609020204030204" pitchFamily="49" charset="0"/>
              </a:rPr>
              <a:t>pkt</a:t>
            </a:r>
            <a:r>
              <a:rPr lang="en-US" altLang="ko-KR" sz="900" dirty="0" smtClean="0">
                <a:latin typeface="Consolas" panose="020B0609020204030204" pitchFamily="49" charset="0"/>
              </a:rPr>
              <a:t> header : timestamp=-1514506509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max packet length=1048576 received=93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packet_length</a:t>
            </a:r>
            <a:r>
              <a:rPr lang="en-US" altLang="ko-KR" sz="900" dirty="0" smtClean="0">
                <a:latin typeface="Consolas" panose="020B0609020204030204" pitchFamily="49" charset="0"/>
              </a:rPr>
              <a:t>=93 timestamp=3360389548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msgtype</a:t>
            </a:r>
            <a:r>
              <a:rPr lang="en-US" altLang="ko-KR" sz="900" dirty="0" smtClean="0">
                <a:latin typeface="Consolas" panose="020B0609020204030204" pitchFamily="49" charset="0"/>
              </a:rPr>
              <a:t>=1008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accumulated packets=93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my_packet_size</a:t>
            </a:r>
            <a:r>
              <a:rPr lang="en-US" altLang="ko-KR" sz="900" dirty="0" smtClean="0">
                <a:latin typeface="Consolas" panose="020B0609020204030204" pitchFamily="49" charset="0"/>
              </a:rPr>
              <a:t>=-1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accumulated packets=126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my_packet_size</a:t>
            </a:r>
            <a:r>
              <a:rPr lang="en-US" altLang="ko-KR" sz="900" dirty="0" smtClean="0">
                <a:latin typeface="Consolas" panose="020B0609020204030204" pitchFamily="49" charset="0"/>
              </a:rPr>
              <a:t>=-1</a:t>
            </a:r>
          </a:p>
          <a:p>
            <a:r>
              <a:rPr lang="en-US" altLang="ko-KR" sz="900" dirty="0" err="1" smtClean="0">
                <a:latin typeface="Consolas" panose="020B0609020204030204" pitchFamily="49" charset="0"/>
              </a:rPr>
              <a:t>CComm</a:t>
            </a:r>
            <a:r>
              <a:rPr lang="en-US" altLang="ko-KR" sz="900" dirty="0" smtClean="0">
                <a:latin typeface="Consolas" panose="020B0609020204030204" pitchFamily="49" charset="0"/>
              </a:rPr>
              <a:t>::disconnect()+ TLS=0</a:t>
            </a:r>
          </a:p>
          <a:p>
            <a:r>
              <a:rPr lang="en-US" altLang="ko-KR" sz="900" dirty="0" err="1" smtClean="0">
                <a:latin typeface="Consolas" panose="020B0609020204030204" pitchFamily="49" charset="0"/>
              </a:rPr>
              <a:t>CComm</a:t>
            </a:r>
            <a:r>
              <a:rPr lang="en-US" altLang="ko-KR" sz="900" dirty="0" smtClean="0">
                <a:latin typeface="Consolas" panose="020B0609020204030204" pitchFamily="49" charset="0"/>
              </a:rPr>
              <a:t>::disconnect()- TLS=0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login not ok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Server Setting MODE=0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imgproc</a:t>
            </a:r>
            <a:r>
              <a:rPr lang="en-US" altLang="ko-KR" sz="900" dirty="0" smtClean="0">
                <a:latin typeface="Consolas" panose="020B0609020204030204" pitchFamily="49" charset="0"/>
              </a:rPr>
              <a:t> thread is sleeping....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ACCOUNT= PASSWORD=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 Login fail.</a:t>
            </a:r>
          </a:p>
          <a:p>
            <a:r>
              <a:rPr lang="en-US" altLang="ko-KR" sz="900" dirty="0" err="1" smtClean="0">
                <a:latin typeface="Consolas" panose="020B0609020204030204" pitchFamily="49" charset="0"/>
              </a:rPr>
              <a:t>CBaseProtocol</a:t>
            </a:r>
            <a:r>
              <a:rPr lang="en-US" altLang="ko-KR" sz="900" dirty="0" smtClean="0">
                <a:latin typeface="Consolas" panose="020B0609020204030204" pitchFamily="49" charset="0"/>
              </a:rPr>
              <a:t>::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CBaseProtocol</a:t>
            </a:r>
            <a:r>
              <a:rPr lang="en-US" altLang="ko-KR" sz="900" dirty="0" smtClean="0">
                <a:latin typeface="Consolas" panose="020B0609020204030204" pitchFamily="49" charset="0"/>
              </a:rPr>
              <a:t>()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pmsg</a:t>
            </a:r>
            <a:r>
              <a:rPr lang="en-US" altLang="ko-KR" sz="900" dirty="0" smtClean="0">
                <a:latin typeface="Consolas" panose="020B0609020204030204" pitchFamily="49" charset="0"/>
              </a:rPr>
              <a:t>=0x0x7f63b59b08</a:t>
            </a:r>
          </a:p>
          <a:p>
            <a:r>
              <a:rPr lang="en-US" altLang="ko-KR" sz="900" dirty="0" err="1" smtClean="0">
                <a:latin typeface="Consolas" panose="020B0609020204030204" pitchFamily="49" charset="0"/>
              </a:rPr>
              <a:t>CBaseProtocol</a:t>
            </a:r>
            <a:r>
              <a:rPr lang="en-US" altLang="ko-KR" sz="900" dirty="0" smtClean="0">
                <a:latin typeface="Consolas" panose="020B0609020204030204" pitchFamily="49" charset="0"/>
              </a:rPr>
              <a:t>::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getSize</a:t>
            </a:r>
            <a:r>
              <a:rPr lang="en-US" altLang="ko-KR" sz="900" dirty="0" smtClean="0">
                <a:latin typeface="Consolas" panose="020B0609020204030204" pitchFamily="49" charset="0"/>
              </a:rPr>
              <a:t>()=13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Packetizing... packet type=9999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Packetizing... packet size=29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Packetizing... packet time=1462442552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Segmentation fault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24609" y="914826"/>
            <a:ext cx="4878101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Consolas" panose="020B0609020204030204" pitchFamily="49" charset="0"/>
              </a:rPr>
              <a:t>$ python3 fuzz_tartan.py 16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900" dirty="0" smtClean="0">
              <a:latin typeface="Consolas" panose="020B0609020204030204" pitchFamily="49" charset="0"/>
            </a:endParaRPr>
          </a:p>
          <a:p>
            <a:endParaRPr lang="en-US" altLang="ko-KR" sz="900" dirty="0" smtClean="0">
              <a:latin typeface="Consolas" panose="020B0609020204030204" pitchFamily="49" charset="0"/>
            </a:endParaRP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[pkt_0000001105]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0000  53 42 31 54 1D 00 00 00 EF F6 32 B7 EB 03 00 00  SB1T......2.....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0010  C6 86 56 81 68 04 64 E4 BB 4D 6F 44 1A           ..V.h.d..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MoD</a:t>
            </a:r>
            <a:r>
              <a:rPr lang="en-US" altLang="ko-KR" sz="9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900" dirty="0" smtClean="0">
              <a:latin typeface="Consolas" panose="020B0609020204030204" pitchFamily="49" charset="0"/>
            </a:endParaRP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[</a:t>
            </a:r>
            <a:r>
              <a:rPr lang="en-US" altLang="ko-KR" sz="9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pkt_0000001106</a:t>
            </a:r>
            <a:r>
              <a:rPr lang="en-US" altLang="ko-KR" sz="9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0000  53 42 31 54 25 00 00 00 94 87 31 23 E8 03 00 00  SB1T%.....1#....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0010  5D 07 C3 F3 BE 0E 62 1D 9D 7E 64 B4 CA C5 B1 1C  ].....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b..~d</a:t>
            </a:r>
            <a:r>
              <a:rPr lang="en-US" altLang="ko-KR" sz="900" dirty="0" smtClean="0">
                <a:latin typeface="Consolas" panose="020B0609020204030204" pitchFamily="49" charset="0"/>
              </a:rPr>
              <a:t>.....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0020  97 56 30 CC 6C                                   .V0.l</a:t>
            </a:r>
          </a:p>
          <a:p>
            <a:endParaRPr lang="en-US" altLang="ko-KR" sz="900" dirty="0" smtClean="0">
              <a:latin typeface="Consolas" panose="020B0609020204030204" pitchFamily="49" charset="0"/>
            </a:endParaRP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error:  [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Errno</a:t>
            </a:r>
            <a:r>
              <a:rPr lang="en-US" altLang="ko-KR" sz="900" dirty="0" smtClean="0">
                <a:latin typeface="Consolas" panose="020B0609020204030204" pitchFamily="49" charset="0"/>
              </a:rPr>
              <a:t> 32] Broken pipe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fuzz again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error:  [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Errno</a:t>
            </a:r>
            <a:r>
              <a:rPr lang="en-US" altLang="ko-KR" sz="900" dirty="0" smtClean="0">
                <a:latin typeface="Consolas" panose="020B0609020204030204" pitchFamily="49" charset="0"/>
              </a:rPr>
              <a:t> 111] Connection refused</a:t>
            </a:r>
            <a:endParaRPr lang="ko-KR" altLang="en-US" sz="9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8759" y="644348"/>
            <a:ext cx="1134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Crash Type 1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645971" y="4016985"/>
            <a:ext cx="635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u="sng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200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22607" y="4013817"/>
            <a:ext cx="178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i="1" u="sng" dirty="0" smtClean="0">
                <a:solidFill>
                  <a:schemeClr val="accent1">
                    <a:lumMod val="50000"/>
                  </a:schemeClr>
                </a:solidFill>
              </a:rPr>
              <a:t>attacker</a:t>
            </a:r>
          </a:p>
          <a:p>
            <a:pPr algn="r"/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python3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fuzz_tartan.py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8759" y="4013817"/>
            <a:ext cx="5827741" cy="2585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Consolas" panose="020B0609020204030204" pitchFamily="49" charset="0"/>
              </a:rPr>
              <a:t>Accepted connection Request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Connection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sent..TLS</a:t>
            </a:r>
            <a:r>
              <a:rPr lang="en-US" altLang="ko-KR" sz="900" dirty="0" smtClean="0">
                <a:latin typeface="Consolas" panose="020B0609020204030204" pitchFamily="49" charset="0"/>
              </a:rPr>
              <a:t>=0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Connected.........................TLS=0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MYMSG_NET_CONNECTED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wait for login....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max packet length=1048576 received=1033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packet_length</a:t>
            </a:r>
            <a:r>
              <a:rPr lang="en-US" altLang="ko-KR" sz="900" dirty="0" smtClean="0">
                <a:latin typeface="Consolas" panose="020B0609020204030204" pitchFamily="49" charset="0"/>
              </a:rPr>
              <a:t>=6 timestamp=239280418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msgtype</a:t>
            </a:r>
            <a:r>
              <a:rPr lang="en-US" altLang="ko-KR" sz="900" dirty="0" smtClean="0">
                <a:latin typeface="Consolas" panose="020B0609020204030204" pitchFamily="49" charset="0"/>
              </a:rPr>
              <a:t>=1005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accumulated packets=1033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my_packet_size</a:t>
            </a:r>
            <a:r>
              <a:rPr lang="en-US" altLang="ko-KR" sz="900" dirty="0" smtClean="0">
                <a:latin typeface="Consolas" panose="020B0609020204030204" pitchFamily="49" charset="0"/>
              </a:rPr>
              <a:t>=6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bytes=1033, data=[SB1T]</a:t>
            </a:r>
          </a:p>
          <a:p>
            <a:r>
              <a:rPr lang="en-US" altLang="ko-KR" sz="900" dirty="0" err="1" smtClean="0">
                <a:latin typeface="Consolas" panose="020B0609020204030204" pitchFamily="49" charset="0"/>
              </a:rPr>
              <a:t>pkt</a:t>
            </a:r>
            <a:r>
              <a:rPr lang="en-US" altLang="ko-KR" sz="900" dirty="0" smtClean="0">
                <a:latin typeface="Consolas" panose="020B0609020204030204" pitchFamily="49" charset="0"/>
              </a:rPr>
              <a:t> header : length=6  head=[SB1T]</a:t>
            </a:r>
          </a:p>
          <a:p>
            <a:r>
              <a:rPr lang="en-US" altLang="ko-KR" sz="900" dirty="0" err="1" smtClean="0">
                <a:latin typeface="Consolas" panose="020B0609020204030204" pitchFamily="49" charset="0"/>
              </a:rPr>
              <a:t>pkt</a:t>
            </a:r>
            <a:r>
              <a:rPr lang="en-US" altLang="ko-KR" sz="900" dirty="0" smtClean="0">
                <a:latin typeface="Consolas" panose="020B0609020204030204" pitchFamily="49" charset="0"/>
              </a:rPr>
              <a:t> header :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msgtype</a:t>
            </a:r>
            <a:r>
              <a:rPr lang="en-US" altLang="ko-KR" sz="900" dirty="0" smtClean="0">
                <a:latin typeface="Consolas" panose="020B0609020204030204" pitchFamily="49" charset="0"/>
              </a:rPr>
              <a:t>=1005</a:t>
            </a:r>
          </a:p>
          <a:p>
            <a:r>
              <a:rPr lang="en-US" altLang="ko-KR" sz="900" dirty="0" err="1" smtClean="0">
                <a:latin typeface="Consolas" panose="020B0609020204030204" pitchFamily="49" charset="0"/>
              </a:rPr>
              <a:t>pkt</a:t>
            </a:r>
            <a:r>
              <a:rPr lang="en-US" altLang="ko-KR" sz="900" dirty="0" smtClean="0">
                <a:latin typeface="Consolas" panose="020B0609020204030204" pitchFamily="49" charset="0"/>
              </a:rPr>
              <a:t> header : timestamp=239280418</a:t>
            </a:r>
          </a:p>
          <a:p>
            <a:r>
              <a:rPr lang="en-US" altLang="ko-KR" sz="900" dirty="0" err="1" smtClean="0">
                <a:latin typeface="Consolas" panose="020B0609020204030204" pitchFamily="49" charset="0"/>
              </a:rPr>
              <a:t>CBaseProtocol</a:t>
            </a:r>
            <a:r>
              <a:rPr lang="en-US" altLang="ko-KR" sz="900" dirty="0" smtClean="0">
                <a:latin typeface="Consolas" panose="020B0609020204030204" pitchFamily="49" charset="0"/>
              </a:rPr>
              <a:t>::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CBaseProtocol</a:t>
            </a:r>
            <a:r>
              <a:rPr lang="en-US" altLang="ko-KR" sz="900" dirty="0" smtClean="0">
                <a:latin typeface="Consolas" panose="020B0609020204030204" pitchFamily="49" charset="0"/>
              </a:rPr>
              <a:t>()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pmsg</a:t>
            </a:r>
            <a:r>
              <a:rPr lang="en-US" altLang="ko-KR" sz="900" dirty="0" smtClean="0">
                <a:latin typeface="Consolas" panose="020B0609020204030204" pitchFamily="49" charset="0"/>
              </a:rPr>
              <a:t>=0x0x7f5c1024d8</a:t>
            </a:r>
          </a:p>
          <a:p>
            <a:r>
              <a:rPr lang="en-US" altLang="ko-KR" sz="900" dirty="0" err="1" smtClean="0">
                <a:latin typeface="Consolas" panose="020B0609020204030204" pitchFamily="49" charset="0"/>
              </a:rPr>
              <a:t>CBaseProtocol</a:t>
            </a:r>
            <a:r>
              <a:rPr lang="en-US" altLang="ko-KR" sz="900" dirty="0" smtClean="0">
                <a:latin typeface="Consolas" panose="020B0609020204030204" pitchFamily="49" charset="0"/>
              </a:rPr>
              <a:t>::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deSerialize</a:t>
            </a:r>
            <a:r>
              <a:rPr lang="en-US" altLang="ko-KR" sz="900" dirty="0" smtClean="0">
                <a:latin typeface="Consolas" panose="020B0609020204030204" pitchFamily="49" charset="0"/>
              </a:rPr>
              <a:t>()+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[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libprotobuf</a:t>
            </a:r>
            <a:r>
              <a:rPr lang="en-US" altLang="ko-KR" sz="900" dirty="0" smtClean="0">
                <a:latin typeface="Consolas" panose="020B0609020204030204" pitchFamily="49" charset="0"/>
              </a:rPr>
              <a:t> FATAL google/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protobuf</a:t>
            </a:r>
            <a:r>
              <a:rPr lang="en-US" altLang="ko-KR" sz="900" dirty="0" smtClean="0">
                <a:latin typeface="Consolas" panose="020B0609020204030204" pitchFamily="49" charset="0"/>
              </a:rPr>
              <a:t>/stubs/stringpiece.cc:50] size too big: 18446744073709551606 details: string length exceeds max size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terminate called after throwing an instance of 'google::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protobuf</a:t>
            </a:r>
            <a:r>
              <a:rPr lang="en-US" altLang="ko-KR" sz="900" dirty="0" smtClean="0">
                <a:latin typeface="Consolas" panose="020B0609020204030204" pitchFamily="49" charset="0"/>
              </a:rPr>
              <a:t>::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FatalException</a:t>
            </a:r>
            <a:r>
              <a:rPr lang="en-US" altLang="ko-KR" sz="900" dirty="0" smtClean="0"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  what():  size too big: 18446744073709551606 details: string length exceeds max size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Aborted</a:t>
            </a:r>
            <a:endParaRPr lang="en-US" altLang="ko-KR" sz="900" dirty="0" smtClean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24609" y="4013818"/>
            <a:ext cx="4878101" cy="2585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Consolas" panose="020B0609020204030204" pitchFamily="49" charset="0"/>
              </a:rPr>
              <a:t>$ python3 fuzz_tartan.py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900" dirty="0" smtClean="0">
              <a:latin typeface="Consolas" panose="020B0609020204030204" pitchFamily="49" charset="0"/>
            </a:endParaRPr>
          </a:p>
          <a:p>
            <a:endParaRPr lang="en-US" altLang="ko-KR" sz="900" dirty="0" smtClean="0">
              <a:latin typeface="Consolas" panose="020B0609020204030204" pitchFamily="49" charset="0"/>
            </a:endParaRP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[pkt_0000000020]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0000  53 42 31 54 19 00 00 00 B1 8C 20 62 E9 03 00 00  SB1T...... b....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0010  9F 20 06 42 09 DF D9 B9 0C 5B 14 46 34 73 7E 2D  . .B.....[.F4s~-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0020  4C 6A FB 9C A4 6E 48 7B C5                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Lj</a:t>
            </a:r>
            <a:r>
              <a:rPr lang="en-US" altLang="ko-KR" sz="900" dirty="0" smtClean="0">
                <a:latin typeface="Consolas" panose="020B0609020204030204" pitchFamily="49" charset="0"/>
              </a:rPr>
              <a:t>...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nH</a:t>
            </a:r>
            <a:r>
              <a:rPr lang="en-US" altLang="ko-KR" sz="900" dirty="0" smtClean="0">
                <a:latin typeface="Consolas" panose="020B0609020204030204" pitchFamily="49" charset="0"/>
              </a:rPr>
              <a:t>{.</a:t>
            </a:r>
          </a:p>
          <a:p>
            <a:endParaRPr lang="en-US" altLang="ko-KR" sz="900" dirty="0" smtClean="0">
              <a:latin typeface="Consolas" panose="020B0609020204030204" pitchFamily="49" charset="0"/>
            </a:endParaRP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[</a:t>
            </a:r>
            <a:r>
              <a:rPr lang="en-US" altLang="ko-KR" sz="9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pkt_0000000021</a:t>
            </a:r>
            <a:r>
              <a:rPr lang="en-US" altLang="ko-KR" sz="9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0000  53 42 31 54 2C 00 00 00 5D 2E BB 45 EB 03 00 00  SB1T,...]..E....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0010  07 00 25 98 BC 69 CA 41 3B B3 B9 23 4D 0C DB F6  ..%..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i.A</a:t>
            </a:r>
            <a:r>
              <a:rPr lang="en-US" altLang="ko-KR" sz="900" dirty="0" smtClean="0">
                <a:latin typeface="Consolas" panose="020B0609020204030204" pitchFamily="49" charset="0"/>
              </a:rPr>
              <a:t>;..#M...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0020  DC A0 F7 74 E9 35 8A 93 E5 BE 72 D8 5E 72 35 45  ...t.5....r.^r5E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0030  83 AF C0 99 78 18 A7 33 3F 6F 48 0D              ....x..3?oH.</a:t>
            </a:r>
          </a:p>
          <a:p>
            <a:endParaRPr lang="en-US" altLang="ko-KR" sz="900" dirty="0" smtClean="0">
              <a:latin typeface="Consolas" panose="020B0609020204030204" pitchFamily="49" charset="0"/>
            </a:endParaRP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error:  [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Errno</a:t>
            </a:r>
            <a:r>
              <a:rPr lang="en-US" altLang="ko-KR" sz="900" dirty="0" smtClean="0">
                <a:latin typeface="Consolas" panose="020B0609020204030204" pitchFamily="49" charset="0"/>
              </a:rPr>
              <a:t> 104] Connection reset by peer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fuzz again</a:t>
            </a: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error:  [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Errno</a:t>
            </a:r>
            <a:r>
              <a:rPr lang="en-US" altLang="ko-KR" sz="900" dirty="0" smtClean="0">
                <a:latin typeface="Consolas" panose="020B0609020204030204" pitchFamily="49" charset="0"/>
              </a:rPr>
              <a:t> 111] Connection refused</a:t>
            </a:r>
            <a:endParaRPr lang="ko-KR" altLang="en-US" sz="9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8759" y="3743340"/>
            <a:ext cx="5636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Crash Type </a:t>
            </a:r>
            <a:r>
              <a:rPr lang="en-US" altLang="ko-KR" sz="1200" b="1" dirty="0"/>
              <a:t>2 = V12 Crash by Integer Underflow related in the packet size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7526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" name="Google Shape;452;p61"/>
          <p:cNvGraphicFramePr/>
          <p:nvPr>
            <p:extLst/>
          </p:nvPr>
        </p:nvGraphicFramePr>
        <p:xfrm>
          <a:off x="5829595" y="3398222"/>
          <a:ext cx="4918950" cy="2769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313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92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protocol message : Google Protocol Buffers</a:t>
                      </a:r>
                      <a:endParaRPr sz="1400" b="1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Login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Id, Password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Image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Size, Jpeg data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Mode Selection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Secure / Plain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Server Setting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Initialize User DB / Face DB, Restart Server, Shutdown Server, Cam Start, Cam stop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Video File List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List of Videos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Video Select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Index of Selected Video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Start Learning Mode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Name, Number of Shots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Msg Ack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Ok / Not Ok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53" name="Google Shape;453;p61"/>
          <p:cNvGraphicFramePr/>
          <p:nvPr>
            <p:extLst>
              <p:ext uri="{D42A27DB-BD31-4B8C-83A1-F6EECF244321}">
                <p14:modId xmlns:p14="http://schemas.microsoft.com/office/powerpoint/2010/main" val="1294906789"/>
              </p:ext>
            </p:extLst>
          </p:nvPr>
        </p:nvGraphicFramePr>
        <p:xfrm>
          <a:off x="3115348" y="3398222"/>
          <a:ext cx="2201325" cy="2499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1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/>
                        <a:t>msgtype</a:t>
                      </a:r>
                      <a:endParaRPr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Login = 1000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smtClean="0"/>
                        <a:t>Image = 1002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Mode </a:t>
                      </a:r>
                      <a:r>
                        <a:rPr lang="en-US" sz="1200" u="none" strike="noStrike" cap="none" dirty="0" smtClean="0"/>
                        <a:t>Selection = 1003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Server </a:t>
                      </a:r>
                      <a:r>
                        <a:rPr lang="en-US" sz="1200" u="none" strike="noStrike" cap="none" dirty="0" smtClean="0"/>
                        <a:t>Setting = 1004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Video File </a:t>
                      </a:r>
                      <a:r>
                        <a:rPr lang="en-US" sz="1200" u="none" strike="noStrike" cap="none" dirty="0" smtClean="0"/>
                        <a:t>List = 1005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Video </a:t>
                      </a:r>
                      <a:r>
                        <a:rPr lang="en-US" sz="1200" u="none" strike="noStrike" cap="none" dirty="0" smtClean="0"/>
                        <a:t>Select = 1006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Start Learning </a:t>
                      </a:r>
                      <a:r>
                        <a:rPr lang="en-US" sz="1200" u="none" strike="noStrike" cap="none" dirty="0" smtClean="0"/>
                        <a:t>Mode =</a:t>
                      </a:r>
                      <a:r>
                        <a:rPr lang="en-US" sz="1200" u="none" strike="noStrike" cap="none" baseline="0" dirty="0" smtClean="0"/>
                        <a:t> 1007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err="1"/>
                        <a:t>Msg</a:t>
                      </a:r>
                      <a:r>
                        <a:rPr lang="en-US" sz="1200" u="none" strike="noStrike" cap="none" dirty="0"/>
                        <a:t> </a:t>
                      </a:r>
                      <a:r>
                        <a:rPr lang="en-US" sz="1200" u="none" strike="noStrike" cap="none" dirty="0" err="1" smtClean="0"/>
                        <a:t>Ack</a:t>
                      </a:r>
                      <a:r>
                        <a:rPr lang="en-US" sz="1200" u="none" strike="noStrike" cap="none" dirty="0" smtClean="0"/>
                        <a:t> = 9999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54" name="Google Shape;454;p61"/>
          <p:cNvGraphicFramePr/>
          <p:nvPr>
            <p:extLst/>
          </p:nvPr>
        </p:nvGraphicFramePr>
        <p:xfrm>
          <a:off x="1517397" y="3398222"/>
          <a:ext cx="1012050" cy="579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2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preamble</a:t>
                      </a:r>
                      <a:endParaRPr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“SB1T”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55" name="Google Shape;455;p61"/>
          <p:cNvGrpSpPr/>
          <p:nvPr/>
        </p:nvGrpSpPr>
        <p:grpSpPr>
          <a:xfrm>
            <a:off x="1515054" y="1477668"/>
            <a:ext cx="9233496" cy="1920555"/>
            <a:chOff x="372054" y="1477667"/>
            <a:chExt cx="9233496" cy="1920555"/>
          </a:xfrm>
        </p:grpSpPr>
        <p:sp>
          <p:nvSpPr>
            <p:cNvPr id="456" name="Google Shape;456;p61"/>
            <p:cNvSpPr/>
            <p:nvPr/>
          </p:nvSpPr>
          <p:spPr>
            <a:xfrm>
              <a:off x="667008" y="2060637"/>
              <a:ext cx="1012053" cy="59597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14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preamble</a:t>
              </a:r>
              <a:endParaRPr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57" name="Google Shape;457;p61"/>
            <p:cNvSpPr/>
            <p:nvPr/>
          </p:nvSpPr>
          <p:spPr>
            <a:xfrm>
              <a:off x="1679061" y="2060637"/>
              <a:ext cx="1012053" cy="59597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14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size</a:t>
              </a:r>
              <a:endParaRPr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58" name="Google Shape;458;p61"/>
            <p:cNvSpPr/>
            <p:nvPr/>
          </p:nvSpPr>
          <p:spPr>
            <a:xfrm>
              <a:off x="2691114" y="2060637"/>
              <a:ext cx="1012053" cy="59597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14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Time stamp</a:t>
              </a:r>
              <a:endParaRPr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59" name="Google Shape;459;p61"/>
            <p:cNvSpPr/>
            <p:nvPr/>
          </p:nvSpPr>
          <p:spPr>
            <a:xfrm>
              <a:off x="3703167" y="2060637"/>
              <a:ext cx="1012053" cy="59597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140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Msg type</a:t>
              </a:r>
              <a:endParaRPr sz="1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60" name="Google Shape;460;p61"/>
            <p:cNvSpPr/>
            <p:nvPr/>
          </p:nvSpPr>
          <p:spPr>
            <a:xfrm>
              <a:off x="4715220" y="2060637"/>
              <a:ext cx="3919451" cy="59597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14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protocol message</a:t>
              </a:r>
              <a:endParaRPr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461" name="Google Shape;461;p61"/>
            <p:cNvCxnSpPr/>
            <p:nvPr/>
          </p:nvCxnSpPr>
          <p:spPr>
            <a:xfrm>
              <a:off x="675886" y="1557566"/>
              <a:ext cx="0" cy="452761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2" name="Google Shape;462;p61"/>
            <p:cNvCxnSpPr/>
            <p:nvPr/>
          </p:nvCxnSpPr>
          <p:spPr>
            <a:xfrm>
              <a:off x="4715223" y="1477667"/>
              <a:ext cx="0" cy="53266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3" name="Google Shape;463;p61"/>
            <p:cNvCxnSpPr/>
            <p:nvPr/>
          </p:nvCxnSpPr>
          <p:spPr>
            <a:xfrm>
              <a:off x="8634671" y="1477667"/>
              <a:ext cx="0" cy="53266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4" name="Google Shape;464;p61"/>
            <p:cNvCxnSpPr/>
            <p:nvPr/>
          </p:nvCxnSpPr>
          <p:spPr>
            <a:xfrm>
              <a:off x="675886" y="2010327"/>
              <a:ext cx="4030459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465" name="Google Shape;465;p61"/>
            <p:cNvCxnSpPr/>
            <p:nvPr/>
          </p:nvCxnSpPr>
          <p:spPr>
            <a:xfrm>
              <a:off x="4715220" y="2010327"/>
              <a:ext cx="3919451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466" name="Google Shape;466;p61"/>
            <p:cNvSpPr txBox="1"/>
            <p:nvPr/>
          </p:nvSpPr>
          <p:spPr>
            <a:xfrm>
              <a:off x="2262269" y="1702550"/>
              <a:ext cx="9348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-US" sz="14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HEADER</a:t>
              </a:r>
              <a:endParaRPr sz="14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67" name="Google Shape;467;p61"/>
            <p:cNvSpPr txBox="1"/>
            <p:nvPr/>
          </p:nvSpPr>
          <p:spPr>
            <a:xfrm>
              <a:off x="6455688" y="1702550"/>
              <a:ext cx="6944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-US" sz="14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BODY</a:t>
              </a:r>
              <a:endParaRPr sz="14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68" name="Google Shape;468;p61"/>
            <p:cNvSpPr txBox="1"/>
            <p:nvPr/>
          </p:nvSpPr>
          <p:spPr>
            <a:xfrm>
              <a:off x="781495" y="2674367"/>
              <a:ext cx="7617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-US" sz="14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4 bytes</a:t>
              </a:r>
              <a:endParaRPr sz="14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69" name="Google Shape;469;p61"/>
            <p:cNvSpPr txBox="1"/>
            <p:nvPr/>
          </p:nvSpPr>
          <p:spPr>
            <a:xfrm>
              <a:off x="1804213" y="2674367"/>
              <a:ext cx="7617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-US" sz="14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4 bytes</a:t>
              </a:r>
              <a:endParaRPr sz="14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70" name="Google Shape;470;p61"/>
            <p:cNvSpPr txBox="1"/>
            <p:nvPr/>
          </p:nvSpPr>
          <p:spPr>
            <a:xfrm>
              <a:off x="2815336" y="2674367"/>
              <a:ext cx="7617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-US" sz="14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4 bytes</a:t>
              </a:r>
              <a:endParaRPr sz="14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71" name="Google Shape;471;p61"/>
            <p:cNvSpPr txBox="1"/>
            <p:nvPr/>
          </p:nvSpPr>
          <p:spPr>
            <a:xfrm>
              <a:off x="3828319" y="2674367"/>
              <a:ext cx="7617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-US" sz="14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4 bytes</a:t>
              </a:r>
              <a:endParaRPr sz="14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472" name="Google Shape;472;p61"/>
            <p:cNvSpPr txBox="1"/>
            <p:nvPr/>
          </p:nvSpPr>
          <p:spPr>
            <a:xfrm>
              <a:off x="6113446" y="2674366"/>
              <a:ext cx="13789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-US" sz="14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variable length</a:t>
              </a:r>
              <a:endParaRPr sz="14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473" name="Google Shape;473;p61"/>
            <p:cNvCxnSpPr/>
            <p:nvPr/>
          </p:nvCxnSpPr>
          <p:spPr>
            <a:xfrm flipH="1">
              <a:off x="1998656" y="2656612"/>
              <a:ext cx="1704512" cy="7416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4" name="Google Shape;474;p61"/>
            <p:cNvCxnSpPr/>
            <p:nvPr/>
          </p:nvCxnSpPr>
          <p:spPr>
            <a:xfrm flipH="1">
              <a:off x="4173680" y="2656612"/>
              <a:ext cx="512917" cy="7416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5" name="Google Shape;475;p61"/>
            <p:cNvCxnSpPr/>
            <p:nvPr/>
          </p:nvCxnSpPr>
          <p:spPr>
            <a:xfrm flipH="1">
              <a:off x="4686595" y="2656611"/>
              <a:ext cx="28623" cy="7416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6" name="Google Shape;476;p61"/>
            <p:cNvCxnSpPr/>
            <p:nvPr/>
          </p:nvCxnSpPr>
          <p:spPr>
            <a:xfrm>
              <a:off x="8634671" y="2674366"/>
              <a:ext cx="970879" cy="7238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7" name="Google Shape;477;p61"/>
            <p:cNvCxnSpPr/>
            <p:nvPr/>
          </p:nvCxnSpPr>
          <p:spPr>
            <a:xfrm flipH="1">
              <a:off x="372054" y="2674366"/>
              <a:ext cx="312912" cy="72385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8" name="Google Shape;478;p61"/>
            <p:cNvCxnSpPr/>
            <p:nvPr/>
          </p:nvCxnSpPr>
          <p:spPr>
            <a:xfrm flipH="1">
              <a:off x="1377424" y="2656611"/>
              <a:ext cx="290970" cy="7416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" name="직사각형 32"/>
          <p:cNvSpPr/>
          <p:nvPr/>
        </p:nvSpPr>
        <p:spPr>
          <a:xfrm>
            <a:off x="281126" y="182452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ko-KR" sz="2000" dirty="0" smtClean="0"/>
              <a:t>Appendix. Packet Structure</a:t>
            </a:r>
            <a:endParaRPr lang="ko-KR" alt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8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1693</Words>
  <Application>Microsoft Office PowerPoint</Application>
  <PresentationFormat>와이드스크린</PresentationFormat>
  <Paragraphs>255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Consolas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20</cp:revision>
  <dcterms:created xsi:type="dcterms:W3CDTF">2021-06-29T04:00:24Z</dcterms:created>
  <dcterms:modified xsi:type="dcterms:W3CDTF">2021-06-30T02:55:38Z</dcterms:modified>
</cp:coreProperties>
</file>