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1"/>
  </p:notesMasterIdLst>
  <p:handoutMasterIdLst>
    <p:handoutMasterId r:id="rId32"/>
  </p:handoutMasterIdLst>
  <p:sldIdLst>
    <p:sldId id="292" r:id="rId2"/>
    <p:sldId id="441" r:id="rId3"/>
    <p:sldId id="357" r:id="rId4"/>
    <p:sldId id="413" r:id="rId5"/>
    <p:sldId id="445" r:id="rId6"/>
    <p:sldId id="414" r:id="rId7"/>
    <p:sldId id="473" r:id="rId8"/>
    <p:sldId id="446" r:id="rId9"/>
    <p:sldId id="447" r:id="rId10"/>
    <p:sldId id="451" r:id="rId11"/>
    <p:sldId id="474" r:id="rId12"/>
    <p:sldId id="452" r:id="rId13"/>
    <p:sldId id="416" r:id="rId14"/>
    <p:sldId id="417" r:id="rId15"/>
    <p:sldId id="418" r:id="rId16"/>
    <p:sldId id="419" r:id="rId17"/>
    <p:sldId id="475" r:id="rId18"/>
    <p:sldId id="458" r:id="rId19"/>
    <p:sldId id="459" r:id="rId20"/>
    <p:sldId id="476" r:id="rId21"/>
    <p:sldId id="477" r:id="rId22"/>
    <p:sldId id="422" r:id="rId23"/>
    <p:sldId id="423" r:id="rId24"/>
    <p:sldId id="424" r:id="rId25"/>
    <p:sldId id="462" r:id="rId26"/>
    <p:sldId id="461" r:id="rId27"/>
    <p:sldId id="478" r:id="rId28"/>
    <p:sldId id="431" r:id="rId29"/>
    <p:sldId id="469" r:id="rId3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66"/>
    <a:srgbClr val="E1C48F"/>
    <a:srgbClr val="3399FF"/>
    <a:srgbClr val="FF3300"/>
    <a:srgbClr val="FF66CC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8" d="100"/>
          <a:sy n="108" d="100"/>
        </p:scale>
        <p:origin x="1602" y="96"/>
      </p:cViewPr>
      <p:guideLst>
        <p:guide orient="horz" pos="193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5784" y="10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402A8A-3A2E-4464-9546-B7CA0DC49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F4AC02-D58F-47B8-B21C-1899EEF14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E547-0BD6-420E-BE84-F5178138FF2B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84F06-77C0-4817-AA45-73F65BD937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216ED-9CAC-417B-923A-9018597E93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6F368-8191-47DB-AE03-29EFE043D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4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2841-2D85-4D2B-8CAF-E492695FCDF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040A-62D5-452A-AC79-B9F02FC33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1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63F3B1-4CB1-443F-9E29-00D38CC928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1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5934-E43B-4621-B7F5-FBBF63BBB7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2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>
              <a:defRPr/>
            </a:pPr>
            <a:fld id="{16D4F1BB-F77C-496A-B925-8C4510F0775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188913"/>
            <a:ext cx="10972800" cy="593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E75E-23BF-4AF9-8708-9112B47E46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9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4118"/>
            <a:ext cx="10871200" cy="990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EDDE05-317C-4BCD-9EEB-27739D9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162" y="30162"/>
            <a:ext cx="7112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36F80-B0B3-47E4-99EE-4DB0B1E915F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66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EE3E8C-E888-4232-B047-343CEBBE17C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FF5EAC3-0857-4DEE-89E8-377E2B8A121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6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FDB4761-1931-4162-BAAC-CE6132C62C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3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D13BF-EA40-4F50-81E8-685BFBA913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D2D74F-4871-4252-B8A6-F3CF472C05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68A870-1C94-4251-B3C0-56CA867466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66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07EFCA0-A3EE-402D-9A9B-3595D0C159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672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B64B6A-E0FC-4483-84B7-C275003C90D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14918" y="6538914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787900" y="6535739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17" y="5954714"/>
            <a:ext cx="1244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14918" y="6538914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787900" y="6535739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17" y="5954714"/>
            <a:ext cx="1244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17" y="5954714"/>
            <a:ext cx="1244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17" y="5954714"/>
            <a:ext cx="1244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6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장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0CB8F3-6CBD-43F9-88D8-4300E4F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3F3B1-4CB1-443F-9E29-00D38CC9289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선형 큐의 응용</a:t>
            </a:r>
            <a:r>
              <a:rPr lang="en-US" altLang="ko-KR" dirty="0"/>
              <a:t>: </a:t>
            </a:r>
            <a:r>
              <a:rPr lang="ko-KR" altLang="en-US" dirty="0"/>
              <a:t>작업 스케줄링 </a:t>
            </a:r>
            <a:r>
              <a:rPr lang="en-US" altLang="ko-KR" dirty="0"/>
              <a:t>(153p)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30924" y="1538790"/>
            <a:ext cx="64293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06" y="3674923"/>
            <a:ext cx="7673381" cy="24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1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37036AD-26C6-42A4-B087-7E3DF4F1390F}"/>
              </a:ext>
            </a:extLst>
          </p:cNvPr>
          <p:cNvSpPr txBox="1">
            <a:spLocks/>
          </p:cNvSpPr>
          <p:nvPr/>
        </p:nvSpPr>
        <p:spPr>
          <a:xfrm>
            <a:off x="2180566" y="3248980"/>
            <a:ext cx="7515834" cy="9906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5.3 </a:t>
            </a:r>
            <a:r>
              <a:rPr lang="ko-KR" altLang="en-US" sz="3600" dirty="0" err="1"/>
              <a:t>원형큐</a:t>
            </a:r>
            <a:endParaRPr lang="en-US" altLang="ko-KR" sz="3600" dirty="0"/>
          </a:p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(153p. ~ 160p.)</a:t>
            </a:r>
            <a:endParaRPr lang="ko-KR" altLang="en-US" sz="3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9E40F-A0B6-4062-80BA-0F8B798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82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원형큐</a:t>
            </a:r>
            <a:r>
              <a:rPr lang="en-US" altLang="ko-KR" dirty="0"/>
              <a:t>(154p)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51338" y="2324100"/>
            <a:ext cx="3724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2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원형큐의</a:t>
            </a:r>
            <a:r>
              <a:rPr lang="ko-KR" altLang="en-US" dirty="0"/>
              <a:t> 구조</a:t>
            </a:r>
            <a:r>
              <a:rPr lang="en-US" altLang="ko-KR" dirty="0"/>
              <a:t>(155p)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Trebuchet MS" panose="020B0603020202020204" pitchFamily="34" charset="0"/>
              </a:rPr>
              <a:t>큐의 전단과 후단을 관리하기 위한 </a:t>
            </a:r>
            <a:r>
              <a:rPr lang="en-US" altLang="ko-KR" dirty="0">
                <a:latin typeface="Trebuchet MS" panose="020B0603020202020204" pitchFamily="34" charset="0"/>
              </a:rPr>
              <a:t>2</a:t>
            </a:r>
            <a:r>
              <a:rPr lang="ko-KR" altLang="en-US" dirty="0">
                <a:latin typeface="Trebuchet MS" panose="020B0603020202020204" pitchFamily="34" charset="0"/>
              </a:rPr>
              <a:t>개의 변수 필요</a:t>
            </a:r>
          </a:p>
          <a:p>
            <a:pPr lvl="1" eaLnBrk="1" hangingPunct="1"/>
            <a:r>
              <a:rPr lang="en-US" altLang="ko-KR" dirty="0">
                <a:latin typeface="Trebuchet MS" panose="020B0603020202020204" pitchFamily="34" charset="0"/>
              </a:rPr>
              <a:t>front: </a:t>
            </a:r>
            <a:r>
              <a:rPr lang="ko-KR" altLang="en-US" dirty="0">
                <a:latin typeface="Trebuchet MS" panose="020B0603020202020204" pitchFamily="34" charset="0"/>
              </a:rPr>
              <a:t>첫번째 요소 하나 앞의 인덱스</a:t>
            </a:r>
          </a:p>
          <a:p>
            <a:pPr lvl="1" eaLnBrk="1" hangingPunct="1"/>
            <a:r>
              <a:rPr lang="en-US" altLang="ko-KR" dirty="0">
                <a:latin typeface="Trebuchet MS" panose="020B0603020202020204" pitchFamily="34" charset="0"/>
              </a:rPr>
              <a:t>rear: </a:t>
            </a:r>
            <a:r>
              <a:rPr lang="ko-KR" altLang="en-US" dirty="0">
                <a:latin typeface="Trebuchet MS" panose="020B0603020202020204" pitchFamily="34" charset="0"/>
              </a:rPr>
              <a:t>마지막 요소의 인덱스</a:t>
            </a:r>
          </a:p>
          <a:p>
            <a:pPr eaLnBrk="1" hangingPunct="1"/>
            <a:endParaRPr lang="en-US" altLang="ko-KR" dirty="0">
              <a:latin typeface="Trebuchet MS" panose="020B0603020202020204" pitchFamily="34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700589" y="3473450"/>
            <a:ext cx="1944687" cy="1944688"/>
            <a:chOff x="1519" y="799"/>
            <a:chExt cx="2722" cy="2722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5059363" y="53451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0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4411663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1</a:t>
            </a:r>
          </a:p>
        </p:txBody>
      </p:sp>
      <p:sp>
        <p:nvSpPr>
          <p:cNvPr id="8199" name="Text Box 17"/>
          <p:cNvSpPr txBox="1">
            <a:spLocks noChangeArrowheads="1"/>
          </p:cNvSpPr>
          <p:nvPr/>
        </p:nvSpPr>
        <p:spPr bwMode="auto">
          <a:xfrm>
            <a:off x="4411663" y="3760788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2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4987925" y="31845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3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5924550" y="3257550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4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6572250" y="38322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5</a:t>
            </a:r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>
            <a:off x="6572250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6</a:t>
            </a:r>
          </a:p>
        </p:txBody>
      </p:sp>
      <p:sp>
        <p:nvSpPr>
          <p:cNvPr id="8204" name="Text Box 22"/>
          <p:cNvSpPr txBox="1">
            <a:spLocks noChangeArrowheads="1"/>
          </p:cNvSpPr>
          <p:nvPr/>
        </p:nvSpPr>
        <p:spPr bwMode="auto">
          <a:xfrm>
            <a:off x="5924550" y="527367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7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5492750" y="53387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5419726" y="5627688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HY엽서L" pitchFamily="18" charset="-127"/>
              </a:rPr>
              <a:t>front</a:t>
            </a: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4052888" y="3184525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rear</a:t>
            </a: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4881563" y="4552950"/>
            <a:ext cx="320922" cy="36933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A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4845051" y="3976688"/>
            <a:ext cx="327025" cy="366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B</a:t>
            </a:r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>
            <a:off x="4413251" y="3473451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11" y="1673805"/>
            <a:ext cx="6644919" cy="468052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원형큐의</a:t>
            </a:r>
            <a:r>
              <a:rPr lang="ko-KR" altLang="en-US" dirty="0"/>
              <a:t> 동작</a:t>
            </a:r>
            <a:r>
              <a:rPr lang="en-US" altLang="ko-KR" dirty="0"/>
              <a:t>(155p)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공백상태</a:t>
            </a:r>
            <a:r>
              <a:rPr lang="en-US" altLang="ko-KR"/>
              <a:t>, </a:t>
            </a:r>
            <a:r>
              <a:rPr lang="ko-KR" altLang="en-US"/>
              <a:t>포화상태</a:t>
            </a:r>
          </a:p>
        </p:txBody>
      </p:sp>
      <p:sp>
        <p:nvSpPr>
          <p:cNvPr id="10300" name="Rectangle 9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/>
              <a:t>공백상태</a:t>
            </a:r>
            <a:r>
              <a:rPr lang="en-US" altLang="ko-KR" sz="1800"/>
              <a:t>: front == rear</a:t>
            </a:r>
          </a:p>
          <a:p>
            <a:pPr eaLnBrk="1" hangingPunct="1"/>
            <a:r>
              <a:rPr lang="ko-KR" altLang="en-US" sz="1800"/>
              <a:t>포화상태</a:t>
            </a:r>
            <a:r>
              <a:rPr lang="en-US" altLang="ko-KR" sz="1800"/>
              <a:t>: front % M==(rear+1) % M</a:t>
            </a:r>
          </a:p>
          <a:p>
            <a:pPr eaLnBrk="1" hangingPunct="1"/>
            <a:r>
              <a:rPr lang="ko-KR" altLang="en-US" sz="1800"/>
              <a:t>공백상태와 포화상태를 구별하기 위하여 하나의 공간은 항상 비워둔다</a:t>
            </a:r>
            <a:r>
              <a:rPr lang="en-US" altLang="ko-KR" sz="18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1" y="3023955"/>
            <a:ext cx="6679657" cy="25743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A22083D-0819-4231-A90A-4A9F73E772D4}"/>
              </a:ext>
            </a:extLst>
          </p:cNvPr>
          <p:cNvSpPr txBox="1">
            <a:spLocks noChangeArrowheads="1"/>
          </p:cNvSpPr>
          <p:nvPr/>
        </p:nvSpPr>
        <p:spPr>
          <a:xfrm>
            <a:off x="155340" y="112016"/>
            <a:ext cx="1188132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3200" dirty="0">
                <a:solidFill>
                  <a:srgbClr val="FF0000"/>
                </a:solidFill>
              </a:rPr>
              <a:t>프로그램</a:t>
            </a:r>
            <a:r>
              <a:rPr lang="en-US" altLang="ko-KR" sz="3200" dirty="0">
                <a:solidFill>
                  <a:srgbClr val="FF0000"/>
                </a:solidFill>
              </a:rPr>
              <a:t>5.2 </a:t>
            </a:r>
            <a:r>
              <a:rPr lang="ko-KR" altLang="en-US" dirty="0" err="1"/>
              <a:t>원형큐</a:t>
            </a:r>
            <a:r>
              <a:rPr lang="ko-KR" altLang="en-US" dirty="0"/>
              <a:t> 프로그램 </a:t>
            </a:r>
            <a:r>
              <a:rPr lang="en-US" altLang="ko-KR" sz="3200" dirty="0" err="1">
                <a:solidFill>
                  <a:srgbClr val="FF0000"/>
                </a:solidFill>
              </a:rPr>
              <a:t>circle_queue.c</a:t>
            </a:r>
            <a:r>
              <a:rPr lang="en-US" altLang="ko-KR" sz="3200" dirty="0">
                <a:solidFill>
                  <a:srgbClr val="FF0000"/>
                </a:solidFill>
              </a:rPr>
              <a:t> (157p)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083C9-3B49-4C00-93C3-38DDDE32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633"/>
            <a:ext cx="4391025" cy="576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3D66B-98CA-44B6-86C1-EF6F234E5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65" y="1083633"/>
            <a:ext cx="4631744" cy="5793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64495D-BA42-4BE8-820E-9D0158C1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705" y="1807532"/>
            <a:ext cx="38100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EF6155-0BAA-414F-8739-0C48BCE5284F}"/>
              </a:ext>
            </a:extLst>
          </p:cNvPr>
          <p:cNvSpPr/>
          <p:nvPr/>
        </p:nvSpPr>
        <p:spPr>
          <a:xfrm>
            <a:off x="830415" y="6122357"/>
            <a:ext cx="540060" cy="23196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D1B364-8528-4D4A-A325-228FED84C220}"/>
              </a:ext>
            </a:extLst>
          </p:cNvPr>
          <p:cNvSpPr/>
          <p:nvPr/>
        </p:nvSpPr>
        <p:spPr>
          <a:xfrm>
            <a:off x="5465930" y="3429000"/>
            <a:ext cx="540060" cy="13501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3F6C7D-C104-42A8-9EEB-C0B6D25F444C}"/>
              </a:ext>
            </a:extLst>
          </p:cNvPr>
          <p:cNvSpPr/>
          <p:nvPr/>
        </p:nvSpPr>
        <p:spPr>
          <a:xfrm>
            <a:off x="5645950" y="4689140"/>
            <a:ext cx="540060" cy="13501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C124ED-0921-4B38-AE06-5C0D2AE2CDF5}"/>
              </a:ext>
            </a:extLst>
          </p:cNvPr>
          <p:cNvSpPr/>
          <p:nvPr/>
        </p:nvSpPr>
        <p:spPr>
          <a:xfrm>
            <a:off x="2315580" y="6489340"/>
            <a:ext cx="1125125" cy="135015"/>
          </a:xfrm>
          <a:prstGeom prst="rect">
            <a:avLst/>
          </a:prstGeom>
          <a:solidFill>
            <a:srgbClr val="3366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F2C443-21F1-4ACA-838A-4DA77CE8B938}"/>
              </a:ext>
            </a:extLst>
          </p:cNvPr>
          <p:cNvSpPr/>
          <p:nvPr/>
        </p:nvSpPr>
        <p:spPr>
          <a:xfrm>
            <a:off x="6996100" y="3969060"/>
            <a:ext cx="1080120" cy="135015"/>
          </a:xfrm>
          <a:prstGeom prst="rect">
            <a:avLst/>
          </a:prstGeom>
          <a:solidFill>
            <a:srgbClr val="3366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8D11F4-EECE-470D-BC58-C417558551FC}"/>
              </a:ext>
            </a:extLst>
          </p:cNvPr>
          <p:cNvSpPr/>
          <p:nvPr/>
        </p:nvSpPr>
        <p:spPr>
          <a:xfrm>
            <a:off x="7131115" y="5229200"/>
            <a:ext cx="1110250" cy="135015"/>
          </a:xfrm>
          <a:prstGeom prst="rect">
            <a:avLst/>
          </a:prstGeom>
          <a:solidFill>
            <a:srgbClr val="3366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6ADFAA-D122-4F6A-9050-259EDD30273C}"/>
              </a:ext>
            </a:extLst>
          </p:cNvPr>
          <p:cNvSpPr/>
          <p:nvPr/>
        </p:nvSpPr>
        <p:spPr>
          <a:xfrm>
            <a:off x="9246350" y="2933945"/>
            <a:ext cx="1710190" cy="1800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CC555B-546F-4609-9824-DD6515D8BA0D}"/>
              </a:ext>
            </a:extLst>
          </p:cNvPr>
          <p:cNvSpPr/>
          <p:nvPr/>
        </p:nvSpPr>
        <p:spPr>
          <a:xfrm>
            <a:off x="9246350" y="4599130"/>
            <a:ext cx="1800200" cy="1800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DC7978-A934-4269-9DF9-E273C50C6C8F}"/>
              </a:ext>
            </a:extLst>
          </p:cNvPr>
          <p:cNvSpPr/>
          <p:nvPr/>
        </p:nvSpPr>
        <p:spPr>
          <a:xfrm>
            <a:off x="9561385" y="3609020"/>
            <a:ext cx="491284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A0D156-DFE6-4C06-8BA0-0D5AF4CD4278}"/>
              </a:ext>
            </a:extLst>
          </p:cNvPr>
          <p:cNvSpPr/>
          <p:nvPr/>
        </p:nvSpPr>
        <p:spPr>
          <a:xfrm>
            <a:off x="10236635" y="4904410"/>
            <a:ext cx="491284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E788F9-5A68-43FB-BA69-7404EC89EC35}"/>
              </a:ext>
            </a:extLst>
          </p:cNvPr>
          <p:cNvSpPr/>
          <p:nvPr/>
        </p:nvSpPr>
        <p:spPr>
          <a:xfrm>
            <a:off x="865927" y="5150003"/>
            <a:ext cx="540060" cy="23196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C9414-4836-4F60-9E6E-03B9B07048D5}"/>
              </a:ext>
            </a:extLst>
          </p:cNvPr>
          <p:cNvSpPr/>
          <p:nvPr/>
        </p:nvSpPr>
        <p:spPr>
          <a:xfrm>
            <a:off x="5645950" y="3699030"/>
            <a:ext cx="540060" cy="13501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E50B12-EE7C-49C8-919F-301C76D50E4E}"/>
              </a:ext>
            </a:extLst>
          </p:cNvPr>
          <p:cNvSpPr/>
          <p:nvPr/>
        </p:nvSpPr>
        <p:spPr>
          <a:xfrm>
            <a:off x="5681462" y="4904410"/>
            <a:ext cx="540060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37036AD-26C6-42A4-B087-7E3DF4F1390F}"/>
              </a:ext>
            </a:extLst>
          </p:cNvPr>
          <p:cNvSpPr txBox="1">
            <a:spLocks/>
          </p:cNvSpPr>
          <p:nvPr/>
        </p:nvSpPr>
        <p:spPr>
          <a:xfrm>
            <a:off x="2180566" y="3248980"/>
            <a:ext cx="7515834" cy="9906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5.4 </a:t>
            </a:r>
            <a:r>
              <a:rPr lang="ko-KR" altLang="en-US" sz="3600" dirty="0"/>
              <a:t>큐의 응용</a:t>
            </a:r>
            <a:r>
              <a:rPr lang="en-US" altLang="ko-KR" sz="3600" dirty="0"/>
              <a:t>: </a:t>
            </a:r>
            <a:r>
              <a:rPr lang="ko-KR" altLang="en-US" sz="3600" dirty="0"/>
              <a:t>버퍼</a:t>
            </a:r>
            <a:endParaRPr lang="en-US" altLang="ko-KR" sz="3600" dirty="0"/>
          </a:p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(160p. ~ 162p.)</a:t>
            </a:r>
            <a:endParaRPr lang="ko-KR" altLang="en-US" sz="3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9E40F-A0B6-4062-80BA-0F8B798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50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응용</a:t>
            </a:r>
            <a:r>
              <a:rPr lang="en-US" altLang="ko-KR" dirty="0"/>
              <a:t>: </a:t>
            </a:r>
            <a:r>
              <a:rPr lang="ko-KR" altLang="en-US" dirty="0"/>
              <a:t>버퍼</a:t>
            </a:r>
            <a:r>
              <a:rPr lang="en-US" altLang="ko-KR" dirty="0"/>
              <a:t>(161p)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5631" y="1898831"/>
            <a:ext cx="5247695" cy="3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76C58E2-C376-4CFC-90D6-D5582F493799}"/>
              </a:ext>
            </a:extLst>
          </p:cNvPr>
          <p:cNvSpPr txBox="1">
            <a:spLocks noChangeArrowheads="1"/>
          </p:cNvSpPr>
          <p:nvPr/>
        </p:nvSpPr>
        <p:spPr>
          <a:xfrm>
            <a:off x="155340" y="112016"/>
            <a:ext cx="1188132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3200" dirty="0">
                <a:solidFill>
                  <a:srgbClr val="FF0000"/>
                </a:solidFill>
              </a:rPr>
              <a:t>프로그램</a:t>
            </a:r>
            <a:r>
              <a:rPr lang="en-US" altLang="ko-KR" sz="3200" dirty="0">
                <a:solidFill>
                  <a:srgbClr val="FF0000"/>
                </a:solidFill>
              </a:rPr>
              <a:t>5.3 </a:t>
            </a:r>
            <a:r>
              <a:rPr lang="ko-KR" altLang="en-US" dirty="0" err="1"/>
              <a:t>큐응용</a:t>
            </a:r>
            <a:r>
              <a:rPr lang="ko-KR" altLang="en-US" dirty="0"/>
              <a:t> 프로그램 </a:t>
            </a:r>
            <a:r>
              <a:rPr lang="en-US" altLang="ko-KR" sz="3200" dirty="0" err="1">
                <a:solidFill>
                  <a:srgbClr val="FF0000"/>
                </a:solidFill>
              </a:rPr>
              <a:t>queue_buffer.c</a:t>
            </a:r>
            <a:r>
              <a:rPr lang="en-US" altLang="ko-KR" sz="3200" dirty="0">
                <a:solidFill>
                  <a:srgbClr val="FF0000"/>
                </a:solidFill>
              </a:rPr>
              <a:t> (161p)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5349B-4CF8-4C56-B8F9-18BE180E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8" y="1323975"/>
            <a:ext cx="4000500" cy="553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51454D-8958-46B5-8E81-AABD04B3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1738312"/>
            <a:ext cx="4352925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A8014E1-59D1-47FA-B40D-CEA60E04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265" y="2305614"/>
            <a:ext cx="31503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53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rear=1) =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031BA5-9486-48B1-B11A-C3DDF5FF2191}"/>
              </a:ext>
            </a:extLst>
          </p:cNvPr>
          <p:cNvSpPr/>
          <p:nvPr/>
        </p:nvSpPr>
        <p:spPr>
          <a:xfrm>
            <a:off x="4523788" y="5364215"/>
            <a:ext cx="5533910" cy="91440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/>
              <a:t>100</a:t>
            </a:r>
            <a:r>
              <a:rPr lang="ko-KR" altLang="en-US" dirty="0"/>
              <a:t>개의 사과 중 </a:t>
            </a:r>
            <a:r>
              <a:rPr lang="en-US" altLang="ko-KR" dirty="0"/>
              <a:t>20%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상점에 판매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상점에서 사과 </a:t>
            </a:r>
            <a:r>
              <a:rPr lang="en-US" altLang="ko-KR" dirty="0"/>
              <a:t>20</a:t>
            </a:r>
            <a:r>
              <a:rPr lang="ko-KR" altLang="en-US" dirty="0"/>
              <a:t>개를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상점에서 사과 </a:t>
            </a:r>
            <a:r>
              <a:rPr lang="en-US" altLang="ko-KR" dirty="0"/>
              <a:t>10%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판매 </a:t>
            </a:r>
          </a:p>
        </p:txBody>
      </p:sp>
    </p:spTree>
    <p:extLst>
      <p:ext uri="{BB962C8B-B14F-4D97-AF65-F5344CB8AC3E}">
        <p14:creationId xmlns:p14="http://schemas.microsoft.com/office/powerpoint/2010/main" val="2310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37036AD-26C6-42A4-B087-7E3DF4F1390F}"/>
              </a:ext>
            </a:extLst>
          </p:cNvPr>
          <p:cNvSpPr txBox="1">
            <a:spLocks/>
          </p:cNvSpPr>
          <p:nvPr/>
        </p:nvSpPr>
        <p:spPr>
          <a:xfrm>
            <a:off x="2180566" y="3248980"/>
            <a:ext cx="7515834" cy="9906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5.1 </a:t>
            </a:r>
            <a:r>
              <a:rPr lang="ko-KR" altLang="en-US" sz="3600" dirty="0"/>
              <a:t>큐 추상 데이터타입</a:t>
            </a:r>
            <a:endParaRPr lang="en-US" altLang="ko-KR" sz="3600" dirty="0"/>
          </a:p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(146p. ~ 149p.)</a:t>
            </a:r>
            <a:endParaRPr lang="ko-KR" altLang="en-US" sz="3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9E40F-A0B6-4062-80BA-0F8B798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5903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275D8-4045-4E45-A181-B526B34F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시험예상문제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과제게시판 </a:t>
            </a:r>
            <a:r>
              <a:rPr lang="en-US" altLang="ko-KR" dirty="0" err="1">
                <a:solidFill>
                  <a:srgbClr val="FF0000"/>
                </a:solidFill>
              </a:rPr>
              <a:t>smart_factory.c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60809-9617-4A24-9564-D8C28DDD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5869272" cy="5589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843974-3444-48F7-B05D-02F5833E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90" y="1268760"/>
            <a:ext cx="387667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7E7C51-D275-4DCC-A100-D580D7B9A643}"/>
              </a:ext>
            </a:extLst>
          </p:cNvPr>
          <p:cNvSpPr/>
          <p:nvPr/>
        </p:nvSpPr>
        <p:spPr>
          <a:xfrm>
            <a:off x="6005990" y="4674840"/>
            <a:ext cx="5533910" cy="91440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프로그램 </a:t>
            </a:r>
            <a:r>
              <a:rPr lang="en-US" altLang="ko-KR" dirty="0"/>
              <a:t>5.2</a:t>
            </a:r>
            <a:r>
              <a:rPr lang="ko-KR" altLang="en-US" dirty="0"/>
              <a:t>의 </a:t>
            </a:r>
            <a:r>
              <a:rPr lang="ko-KR" altLang="en-US" dirty="0" err="1"/>
              <a:t>원형큐</a:t>
            </a:r>
            <a:r>
              <a:rPr lang="ko-KR" altLang="en-US" dirty="0"/>
              <a:t> 코드를 재사용하여 개선해 볼 것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MAX </a:t>
            </a:r>
            <a:r>
              <a:rPr lang="ko-KR" altLang="en-US" dirty="0"/>
              <a:t>사이즈를 증가</a:t>
            </a:r>
            <a:r>
              <a:rPr lang="en-US" altLang="ko-KR" dirty="0"/>
              <a:t>/</a:t>
            </a:r>
            <a:r>
              <a:rPr lang="ko-KR" altLang="en-US" dirty="0"/>
              <a:t>감소 시켜 실험해 볼 것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불량률 </a:t>
            </a:r>
            <a:r>
              <a:rPr lang="en-US" altLang="ko-KR" dirty="0"/>
              <a:t>%5</a:t>
            </a:r>
            <a:r>
              <a:rPr lang="ko-KR" altLang="en-US" dirty="0"/>
              <a:t>가 발생했다면</a:t>
            </a:r>
            <a:r>
              <a:rPr lang="en-US" altLang="ko-KR" dirty="0"/>
              <a:t>, </a:t>
            </a:r>
            <a:r>
              <a:rPr lang="ko-KR" altLang="en-US" dirty="0"/>
              <a:t>색깔과 볼펜번호를 출력해 </a:t>
            </a:r>
            <a:r>
              <a:rPr lang="ko-KR" altLang="en-US" dirty="0" err="1"/>
              <a:t>볼것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3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37036AD-26C6-42A4-B087-7E3DF4F1390F}"/>
              </a:ext>
            </a:extLst>
          </p:cNvPr>
          <p:cNvSpPr txBox="1">
            <a:spLocks/>
          </p:cNvSpPr>
          <p:nvPr/>
        </p:nvSpPr>
        <p:spPr>
          <a:xfrm>
            <a:off x="2180566" y="3248980"/>
            <a:ext cx="7515834" cy="9906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5.5 </a:t>
            </a:r>
            <a:r>
              <a:rPr lang="ko-KR" altLang="en-US" sz="3600" dirty="0" err="1"/>
              <a:t>덱이란</a:t>
            </a:r>
            <a:r>
              <a:rPr lang="en-US" altLang="ko-KR" sz="3600" dirty="0"/>
              <a:t>?</a:t>
            </a:r>
          </a:p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(162p. ~ 167p.)</a:t>
            </a:r>
            <a:endParaRPr lang="ko-KR" altLang="en-US" sz="3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9E40F-A0B6-4062-80BA-0F8B798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174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덱</a:t>
            </a:r>
            <a:r>
              <a:rPr lang="en-US" altLang="ko-KR" dirty="0"/>
              <a:t>(deque), 162p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0"/>
            <a:ext cx="8229600" cy="1289050"/>
          </a:xfrm>
        </p:spPr>
        <p:txBody>
          <a:bodyPr/>
          <a:lstStyle/>
          <a:p>
            <a:pPr eaLnBrk="1" hangingPunct="1"/>
            <a:r>
              <a:rPr lang="ko-KR" altLang="en-US" b="1"/>
              <a:t>덱</a:t>
            </a:r>
            <a:r>
              <a:rPr lang="en-US" altLang="ko-KR" b="1"/>
              <a:t>(deque)</a:t>
            </a:r>
            <a:r>
              <a:rPr lang="ko-KR" altLang="en-US"/>
              <a:t>은 </a:t>
            </a:r>
            <a:r>
              <a:rPr lang="en-US" altLang="ko-KR" b="1"/>
              <a:t>double-ended queue</a:t>
            </a:r>
            <a:r>
              <a:rPr lang="ko-KR" altLang="en-US" b="1"/>
              <a:t>의 줄임말</a:t>
            </a:r>
            <a:r>
              <a:rPr lang="ko-KR" altLang="en-US"/>
              <a:t>로서 큐의 전단</a:t>
            </a:r>
            <a:r>
              <a:rPr lang="en-US" altLang="ko-KR"/>
              <a:t>(front)</a:t>
            </a:r>
            <a:r>
              <a:rPr lang="ko-KR" altLang="en-US"/>
              <a:t>와 후단</a:t>
            </a:r>
            <a:r>
              <a:rPr lang="en-US" altLang="ko-KR"/>
              <a:t>(rear)</a:t>
            </a:r>
            <a:r>
              <a:rPr lang="ko-KR" altLang="en-US"/>
              <a:t>에서 모두 삽입과 삭제가 가능한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6" y="3158970"/>
            <a:ext cx="7524471" cy="19459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ADT(163p)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180566" y="1718811"/>
            <a:ext cx="7877175" cy="31416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∙</a:t>
            </a: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n</a:t>
            </a:r>
            <a:r>
              <a:rPr lang="ko-KR" altLang="en-US" sz="1400" dirty="0">
                <a:latin typeface="Trebuchet MS" panose="020B0603020202020204" pitchFamily="34" charset="0"/>
              </a:rPr>
              <a:t>개의 </a:t>
            </a:r>
            <a:r>
              <a:rPr lang="en-US" altLang="ko-KR" sz="1400" dirty="0">
                <a:latin typeface="Trebuchet MS" panose="020B0603020202020204" pitchFamily="34" charset="0"/>
              </a:rPr>
              <a:t>element</a:t>
            </a:r>
            <a:r>
              <a:rPr lang="ko-KR" altLang="en-US" sz="1400" dirty="0">
                <a:latin typeface="Trebuchet MS" panose="020B0603020202020204" pitchFamily="34" charset="0"/>
              </a:rPr>
              <a:t>형으로 구성된 요소들의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순서있는</a:t>
            </a:r>
            <a:r>
              <a:rPr lang="ko-KR" altLang="en-US" sz="1400" dirty="0">
                <a:latin typeface="Trebuchet MS" panose="020B0603020202020204" pitchFamily="34" charset="0"/>
              </a:rPr>
              <a:t>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create() ::=	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덱을</a:t>
            </a:r>
            <a:r>
              <a:rPr lang="ko-KR" altLang="en-US" sz="1400" dirty="0">
                <a:latin typeface="Trebuchet MS" panose="020B0603020202020204" pitchFamily="34" charset="0"/>
              </a:rPr>
              <a:t>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	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덱을</a:t>
            </a:r>
            <a:r>
              <a:rPr lang="ko-KR" altLang="en-US" sz="1400" dirty="0">
                <a:latin typeface="Trebuchet MS" panose="020B0603020202020204" pitchFamily="34" charset="0"/>
              </a:rPr>
              <a:t> 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is_empty(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 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공백상태인지를 검사한다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포화상태인지를 검사한다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, e) ::=   </a:t>
            </a:r>
            <a:r>
              <a:rPr lang="ko-KR" altLang="en-US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앞에 요소를 추가한다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add_rear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, e) ::= 	</a:t>
            </a:r>
            <a:r>
              <a:rPr lang="ko-KR" altLang="en-US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뒤에 요소를 추가한다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delete_front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앞에 있는 요소를 반환한 다음 삭제한다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뒤에 있는 요소를 반환한 다음 삭제한다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get_front</a:t>
            </a:r>
            <a:r>
              <a:rPr lang="en-US" altLang="ko-KR" sz="1400" dirty="0">
                <a:latin typeface="Trebuchet MS" panose="020B0603020202020204" pitchFamily="34" charset="0"/>
              </a:rPr>
              <a:t>(q) ::=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앞에서 삭제하지 않고 앞에 있는 요소를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get_rear</a:t>
            </a:r>
            <a:r>
              <a:rPr lang="en-US" altLang="ko-KR" sz="1400" dirty="0">
                <a:latin typeface="Trebuchet MS" panose="020B0603020202020204" pitchFamily="34" charset="0"/>
              </a:rPr>
              <a:t>(q) ::=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뒤에서 삭제하지 않고 뒤에 있는 요소를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519B8B-4B9C-4389-9D78-1E2F47B97696}"/>
              </a:ext>
            </a:extLst>
          </p:cNvPr>
          <p:cNvSpPr/>
          <p:nvPr/>
        </p:nvSpPr>
        <p:spPr>
          <a:xfrm>
            <a:off x="2405590" y="4104075"/>
            <a:ext cx="990110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18EBCF-D66C-4647-860A-235D2EF80C38}"/>
              </a:ext>
            </a:extLst>
          </p:cNvPr>
          <p:cNvSpPr/>
          <p:nvPr/>
        </p:nvSpPr>
        <p:spPr>
          <a:xfrm>
            <a:off x="2405590" y="3338990"/>
            <a:ext cx="810090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덱의</a:t>
            </a:r>
            <a:r>
              <a:rPr lang="ko-KR" altLang="en-US" dirty="0"/>
              <a:t> 연산</a:t>
            </a:r>
            <a:r>
              <a:rPr lang="en-US" altLang="ko-KR" dirty="0"/>
              <a:t>(163p)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71" y="1673805"/>
            <a:ext cx="5445605" cy="44721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</a:t>
            </a:r>
            <a:r>
              <a:rPr lang="ko-KR" altLang="en-US" dirty="0" err="1"/>
              <a:t>덱의</a:t>
            </a:r>
            <a:r>
              <a:rPr lang="ko-KR" altLang="en-US" dirty="0"/>
              <a:t> 구현</a:t>
            </a:r>
            <a:r>
              <a:rPr lang="en-US" altLang="ko-KR" dirty="0"/>
              <a:t>(164p)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775" y="1992651"/>
            <a:ext cx="8153400" cy="37108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820524-DD03-4AEC-9361-4CECD9AC1D85}"/>
              </a:ext>
            </a:extLst>
          </p:cNvPr>
          <p:cNvSpPr/>
          <p:nvPr/>
        </p:nvSpPr>
        <p:spPr>
          <a:xfrm>
            <a:off x="5420925" y="5364215"/>
            <a:ext cx="1305145" cy="22502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D81F8-220B-4EE0-AD1A-0F177AC1AABF}"/>
              </a:ext>
            </a:extLst>
          </p:cNvPr>
          <p:cNvSpPr/>
          <p:nvPr/>
        </p:nvSpPr>
        <p:spPr>
          <a:xfrm>
            <a:off x="8256240" y="5364215"/>
            <a:ext cx="1125125" cy="22502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ECD4E-E47A-4344-95EB-2D648AC600EE}"/>
              </a:ext>
            </a:extLst>
          </p:cNvPr>
          <p:cNvSpPr/>
          <p:nvPr/>
        </p:nvSpPr>
        <p:spPr>
          <a:xfrm>
            <a:off x="2360585" y="2258870"/>
            <a:ext cx="540060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00557-63E9-428F-B0AD-0B9B17725050}"/>
              </a:ext>
            </a:extLst>
          </p:cNvPr>
          <p:cNvSpPr/>
          <p:nvPr/>
        </p:nvSpPr>
        <p:spPr>
          <a:xfrm>
            <a:off x="2360585" y="2528900"/>
            <a:ext cx="540060" cy="176209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FCDD0F7-A4FB-4F2B-83AF-7C205892FA0F}"/>
              </a:ext>
            </a:extLst>
          </p:cNvPr>
          <p:cNvCxnSpPr>
            <a:stCxn id="3" idx="2"/>
            <a:endCxn id="7" idx="1"/>
          </p:cNvCxnSpPr>
          <p:nvPr/>
        </p:nvCxnSpPr>
        <p:spPr>
          <a:xfrm rot="5400000" flipH="1">
            <a:off x="2730924" y="2246667"/>
            <a:ext cx="2972235" cy="3712913"/>
          </a:xfrm>
          <a:prstGeom prst="bentConnector4">
            <a:avLst>
              <a:gd name="adj1" fmla="val -7691"/>
              <a:gd name="adj2" fmla="val 106157"/>
            </a:avLst>
          </a:prstGeom>
          <a:ln w="22225">
            <a:solidFill>
              <a:srgbClr val="3366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DFE6B9-A383-4E96-9503-78B78D7EFB2B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5400000" flipH="1">
            <a:off x="3969514" y="739951"/>
            <a:ext cx="3240360" cy="6458218"/>
          </a:xfrm>
          <a:prstGeom prst="bentConnector4">
            <a:avLst>
              <a:gd name="adj1" fmla="val -16644"/>
              <a:gd name="adj2" fmla="val 112063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8A9708-57A3-410F-88C8-73D6FEE4E578}"/>
              </a:ext>
            </a:extLst>
          </p:cNvPr>
          <p:cNvSpPr/>
          <p:nvPr/>
        </p:nvSpPr>
        <p:spPr>
          <a:xfrm>
            <a:off x="245350" y="4104075"/>
            <a:ext cx="914400" cy="91440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1058891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FC553DF-13FB-4755-BA1C-73109F397E9F}"/>
              </a:ext>
            </a:extLst>
          </p:cNvPr>
          <p:cNvSpPr txBox="1">
            <a:spLocks noChangeArrowheads="1"/>
          </p:cNvSpPr>
          <p:nvPr/>
        </p:nvSpPr>
        <p:spPr>
          <a:xfrm>
            <a:off x="5060884" y="112016"/>
            <a:ext cx="6975775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3200" dirty="0">
                <a:solidFill>
                  <a:srgbClr val="FF0000"/>
                </a:solidFill>
              </a:rPr>
              <a:t>프로그램</a:t>
            </a:r>
            <a:r>
              <a:rPr lang="en-US" altLang="ko-KR" sz="3200" dirty="0">
                <a:solidFill>
                  <a:srgbClr val="FF0000"/>
                </a:solidFill>
              </a:rPr>
              <a:t>5.4 </a:t>
            </a:r>
            <a:r>
              <a:rPr lang="ko-KR" altLang="en-US" dirty="0" err="1"/>
              <a:t>원형덱</a:t>
            </a:r>
            <a:r>
              <a:rPr lang="ko-KR" altLang="en-US" dirty="0"/>
              <a:t> 프로그램 </a:t>
            </a:r>
            <a:r>
              <a:rPr lang="en-US" altLang="ko-KR" sz="3200" dirty="0" err="1">
                <a:solidFill>
                  <a:srgbClr val="FF0000"/>
                </a:solidFill>
              </a:rPr>
              <a:t>deque.c</a:t>
            </a:r>
            <a:r>
              <a:rPr lang="en-US" altLang="ko-KR" sz="3200" dirty="0">
                <a:solidFill>
                  <a:srgbClr val="FF0000"/>
                </a:solidFill>
              </a:rPr>
              <a:t>(165p)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193CB2-E2AA-4617-BFC3-EBFD5EF8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98" y="0"/>
            <a:ext cx="39840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04EC5D-9B3E-43B0-A921-18896D32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93" y="953724"/>
            <a:ext cx="4524375" cy="5904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D5FADA-3EC9-48BF-BC33-ABA649EBC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285" y="953724"/>
            <a:ext cx="2876550" cy="332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95F6DF-A92F-4E1B-B306-32F2908E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285" y="4869160"/>
            <a:ext cx="2970330" cy="17145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D7B6C4-E5F0-417B-BACB-C3F6BC2C8F24}"/>
              </a:ext>
            </a:extLst>
          </p:cNvPr>
          <p:cNvSpPr/>
          <p:nvPr/>
        </p:nvSpPr>
        <p:spPr>
          <a:xfrm>
            <a:off x="5060884" y="2393885"/>
            <a:ext cx="720081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688E3-0917-4EAA-A5DF-1C9FABAF822A}"/>
              </a:ext>
            </a:extLst>
          </p:cNvPr>
          <p:cNvSpPr/>
          <p:nvPr/>
        </p:nvSpPr>
        <p:spPr>
          <a:xfrm>
            <a:off x="4843502" y="1191266"/>
            <a:ext cx="487414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4FA777-0FD8-4BBB-800F-12DFF65897B7}"/>
              </a:ext>
            </a:extLst>
          </p:cNvPr>
          <p:cNvSpPr/>
          <p:nvPr/>
        </p:nvSpPr>
        <p:spPr>
          <a:xfrm>
            <a:off x="4855459" y="4535932"/>
            <a:ext cx="565466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F3714-76F8-479E-B036-830BA33ED11F}"/>
              </a:ext>
            </a:extLst>
          </p:cNvPr>
          <p:cNvSpPr/>
          <p:nvPr/>
        </p:nvSpPr>
        <p:spPr>
          <a:xfrm>
            <a:off x="5048183" y="5576724"/>
            <a:ext cx="642772" cy="1800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2DFFA5-40EB-47BF-B1B6-A73ED6F3885A}"/>
              </a:ext>
            </a:extLst>
          </p:cNvPr>
          <p:cNvSpPr/>
          <p:nvPr/>
        </p:nvSpPr>
        <p:spPr>
          <a:xfrm>
            <a:off x="7401145" y="4656409"/>
            <a:ext cx="914400" cy="245482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역방향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B9776D-A4CD-41FA-BA86-143BE60619A1}"/>
              </a:ext>
            </a:extLst>
          </p:cNvPr>
          <p:cNvSpPr/>
          <p:nvPr/>
        </p:nvSpPr>
        <p:spPr>
          <a:xfrm>
            <a:off x="7401145" y="5658794"/>
            <a:ext cx="914400" cy="245482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역방향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C13C17D-50EC-48C0-A6AF-147AC1272969}"/>
              </a:ext>
            </a:extLst>
          </p:cNvPr>
          <p:cNvCxnSpPr>
            <a:endCxn id="12" idx="0"/>
          </p:cNvCxnSpPr>
          <p:nvPr/>
        </p:nvCxnSpPr>
        <p:spPr>
          <a:xfrm flipV="1">
            <a:off x="5138192" y="4656409"/>
            <a:ext cx="2720153" cy="59543"/>
          </a:xfrm>
          <a:prstGeom prst="bentConnector4">
            <a:avLst>
              <a:gd name="adj1" fmla="val 77496"/>
              <a:gd name="adj2" fmla="val 483924"/>
            </a:avLst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A66390-22B9-4579-8EBA-BF62D7FFDE1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 flipH="1" flipV="1">
            <a:off x="6564982" y="4463381"/>
            <a:ext cx="97950" cy="2488776"/>
          </a:xfrm>
          <a:prstGeom prst="bentConnector5">
            <a:avLst>
              <a:gd name="adj1" fmla="val -79306"/>
              <a:gd name="adj2" fmla="val 74381"/>
              <a:gd name="adj3" fmla="val 333384"/>
            </a:avLst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591563-E5AE-47B8-8AE8-BB13F691AC0D}"/>
              </a:ext>
            </a:extLst>
          </p:cNvPr>
          <p:cNvSpPr/>
          <p:nvPr/>
        </p:nvSpPr>
        <p:spPr>
          <a:xfrm>
            <a:off x="6186010" y="6309320"/>
            <a:ext cx="990110" cy="97950"/>
          </a:xfrm>
          <a:prstGeom prst="rect">
            <a:avLst/>
          </a:prstGeom>
          <a:solidFill>
            <a:srgbClr val="3366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D5387B-C60E-4FE6-AFAE-867EB2DBFD81}"/>
              </a:ext>
            </a:extLst>
          </p:cNvPr>
          <p:cNvSpPr/>
          <p:nvPr/>
        </p:nvSpPr>
        <p:spPr>
          <a:xfrm>
            <a:off x="6321025" y="5229200"/>
            <a:ext cx="945105" cy="97950"/>
          </a:xfrm>
          <a:prstGeom prst="rect">
            <a:avLst/>
          </a:prstGeom>
          <a:solidFill>
            <a:srgbClr val="3366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54EAE1-235F-4495-8375-728AB34F35F4}"/>
              </a:ext>
            </a:extLst>
          </p:cNvPr>
          <p:cNvSpPr/>
          <p:nvPr/>
        </p:nvSpPr>
        <p:spPr>
          <a:xfrm>
            <a:off x="9651395" y="2933945"/>
            <a:ext cx="540060" cy="9001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F4E317-82CB-4BFF-97F8-296BA2442B4D}"/>
              </a:ext>
            </a:extLst>
          </p:cNvPr>
          <p:cNvSpPr/>
          <p:nvPr/>
        </p:nvSpPr>
        <p:spPr>
          <a:xfrm>
            <a:off x="9651395" y="3519010"/>
            <a:ext cx="720080" cy="9001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9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37036AD-26C6-42A4-B087-7E3DF4F1390F}"/>
              </a:ext>
            </a:extLst>
          </p:cNvPr>
          <p:cNvSpPr txBox="1">
            <a:spLocks/>
          </p:cNvSpPr>
          <p:nvPr/>
        </p:nvSpPr>
        <p:spPr>
          <a:xfrm>
            <a:off x="2180566" y="3248980"/>
            <a:ext cx="7515834" cy="9906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5.6 </a:t>
            </a:r>
            <a:r>
              <a:rPr lang="ko-KR" altLang="en-US" sz="3600" dirty="0"/>
              <a:t>큐의 응용 시뮬레이션</a:t>
            </a:r>
            <a:endParaRPr lang="en-US" altLang="ko-KR" sz="3600" dirty="0"/>
          </a:p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(168p. ~ 170p.)</a:t>
            </a:r>
            <a:endParaRPr lang="ko-KR" altLang="en-US" sz="3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9E40F-A0B6-4062-80BA-0F8B798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13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큐의 응용</a:t>
            </a:r>
            <a:r>
              <a:rPr lang="en-US" altLang="ko-KR" dirty="0"/>
              <a:t>: </a:t>
            </a:r>
            <a:r>
              <a:rPr lang="ko-KR" altLang="en-US" dirty="0"/>
              <a:t>시뮬레이션</a:t>
            </a:r>
            <a:r>
              <a:rPr lang="en-US" altLang="ko-KR" dirty="0"/>
              <a:t>(168p~169p)</a:t>
            </a:r>
            <a:endParaRPr lang="ko-KR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64" y="1600200"/>
            <a:ext cx="10871200" cy="344898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err="1"/>
              <a:t>큐잉모델</a:t>
            </a:r>
            <a:r>
              <a:rPr lang="en-US" altLang="ko-KR" dirty="0"/>
              <a:t>(</a:t>
            </a:r>
            <a:r>
              <a:rPr lang="ko-KR" altLang="en-US" dirty="0"/>
              <a:t>대학원 중점 연구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고객의 요청</a:t>
            </a:r>
            <a:r>
              <a:rPr lang="ko-KR" altLang="en-US" dirty="0"/>
              <a:t>에 대한 서비스를 </a:t>
            </a:r>
            <a:r>
              <a:rPr lang="ko-KR" altLang="en-US" dirty="0">
                <a:solidFill>
                  <a:srgbClr val="FF0000"/>
                </a:solidFill>
              </a:rPr>
              <a:t>응답하는 서버</a:t>
            </a:r>
            <a:r>
              <a:rPr lang="ko-KR" altLang="en-US" dirty="0"/>
              <a:t>로 이루어짐  </a:t>
            </a:r>
            <a:r>
              <a:rPr lang="en-US" altLang="ko-KR" dirty="0"/>
              <a:t>(</a:t>
            </a:r>
            <a:r>
              <a:rPr lang="ko-KR" altLang="en-US" dirty="0" err="1"/>
              <a:t>실세계</a:t>
            </a:r>
            <a:r>
              <a:rPr lang="ko-KR" altLang="en-US" dirty="0"/>
              <a:t> 예</a:t>
            </a:r>
            <a:r>
              <a:rPr lang="en-US" altLang="ko-KR" dirty="0"/>
              <a:t>, </a:t>
            </a:r>
            <a:r>
              <a:rPr lang="ko-KR" altLang="en-US" dirty="0"/>
              <a:t>짜장면집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sz="1600" dirty="0">
                <a:solidFill>
                  <a:srgbClr val="3366FF"/>
                </a:solidFill>
              </a:rPr>
              <a:t>고객의 일</a:t>
            </a:r>
            <a:r>
              <a:rPr lang="en-US" altLang="ko-KR" sz="1600" dirty="0">
                <a:solidFill>
                  <a:srgbClr val="3366FF"/>
                </a:solidFill>
              </a:rPr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요청하는 것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서비스를 요청</a:t>
            </a:r>
            <a:r>
              <a:rPr lang="en-US" altLang="ko-KR" sz="1600" dirty="0"/>
              <a:t>)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짜장면 집에 들어온 고객은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짜장면 요청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2"/>
            <a:r>
              <a:rPr lang="ko-KR" altLang="en-US" sz="1600" dirty="0">
                <a:solidFill>
                  <a:srgbClr val="3366FF"/>
                </a:solidFill>
              </a:rPr>
              <a:t>서버의 일</a:t>
            </a:r>
            <a:r>
              <a:rPr lang="en-US" altLang="ko-KR" sz="1600" dirty="0">
                <a:solidFill>
                  <a:srgbClr val="3366FF"/>
                </a:solidFill>
              </a:rPr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응답하는 것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 요청에 대한 응답 서비스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짜장면 집은 고객에게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짜장면 전달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endParaRPr lang="ko-KR" altLang="en-US" dirty="0"/>
          </a:p>
          <a:p>
            <a:pPr eaLnBrk="1" hangingPunct="1"/>
            <a:r>
              <a:rPr lang="ko-KR" altLang="en-US" dirty="0"/>
              <a:t>은행에서 고객이 들어와서 서비스를 받고 나가는 과정을 시뮬레이션</a:t>
            </a:r>
          </a:p>
          <a:p>
            <a:pPr lvl="1" eaLnBrk="1" hangingPunct="1"/>
            <a:r>
              <a:rPr lang="ko-KR" altLang="en-US" dirty="0"/>
              <a:t>고객들이 기다리는 평균시간 계산 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고객의 일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?? </a:t>
            </a:r>
            <a:r>
              <a:rPr lang="ko-KR" altLang="en-US" dirty="0"/>
              <a:t>무엇인지 생각해 볼 것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서버의 일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?? </a:t>
            </a:r>
            <a:r>
              <a:rPr lang="ko-KR" altLang="en-US" dirty="0"/>
              <a:t>무엇인지 생각해 볼 것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168</a:t>
            </a:r>
            <a:r>
              <a:rPr lang="ko-KR" altLang="en-US" dirty="0">
                <a:solidFill>
                  <a:srgbClr val="FF0000"/>
                </a:solidFill>
              </a:rPr>
              <a:t>페이지</a:t>
            </a:r>
            <a:r>
              <a:rPr lang="en-US" altLang="ko-KR" dirty="0">
                <a:solidFill>
                  <a:srgbClr val="FF0000"/>
                </a:solidFill>
              </a:rPr>
              <a:t>~169</a:t>
            </a:r>
            <a:r>
              <a:rPr lang="ko-KR" altLang="en-US" dirty="0">
                <a:solidFill>
                  <a:srgbClr val="FF0000"/>
                </a:solidFill>
              </a:rPr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그림 </a:t>
            </a:r>
            <a:r>
              <a:rPr lang="en-US" altLang="ko-KR" dirty="0"/>
              <a:t>5-14 </a:t>
            </a:r>
            <a:r>
              <a:rPr lang="ko-KR" altLang="en-US" dirty="0"/>
              <a:t>아래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알고리즘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(1), (2), (3), (4)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분석</a:t>
            </a:r>
            <a:r>
              <a:rPr lang="ko-KR" altLang="en-US" dirty="0">
                <a:sym typeface="Wingdings" panose="05000000000000000000" pitchFamily="2" charset="2"/>
              </a:rPr>
              <a:t>할 것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20" y="5063243"/>
            <a:ext cx="2177258" cy="131237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6BF99D-9A0A-40B6-8E51-30C077F5546F}"/>
              </a:ext>
            </a:extLst>
          </p:cNvPr>
          <p:cNvSpPr txBox="1">
            <a:spLocks noChangeArrowheads="1"/>
          </p:cNvSpPr>
          <p:nvPr/>
        </p:nvSpPr>
        <p:spPr>
          <a:xfrm>
            <a:off x="155340" y="98630"/>
            <a:ext cx="1179131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3200" dirty="0">
                <a:solidFill>
                  <a:srgbClr val="FF0000"/>
                </a:solidFill>
              </a:rPr>
              <a:t>프로그램</a:t>
            </a:r>
            <a:r>
              <a:rPr lang="en-US" altLang="ko-KR" sz="3200" dirty="0">
                <a:solidFill>
                  <a:srgbClr val="FF0000"/>
                </a:solidFill>
              </a:rPr>
              <a:t>5.5 </a:t>
            </a:r>
            <a:r>
              <a:rPr lang="ko-KR" altLang="en-US" sz="3200" dirty="0">
                <a:solidFill>
                  <a:srgbClr val="FF0000"/>
                </a:solidFill>
              </a:rPr>
              <a:t>은행 서비스 시뮬레이션 프로그램 </a:t>
            </a:r>
            <a:r>
              <a:rPr lang="en-US" altLang="ko-KR" sz="3200" dirty="0">
                <a:solidFill>
                  <a:srgbClr val="FF0000"/>
                </a:solidFill>
              </a:rPr>
              <a:t>(</a:t>
            </a:r>
            <a:r>
              <a:rPr lang="ko-KR" altLang="en-US" sz="3200" dirty="0">
                <a:solidFill>
                  <a:srgbClr val="FF0000"/>
                </a:solidFill>
              </a:rPr>
              <a:t>과제</a:t>
            </a:r>
            <a:r>
              <a:rPr lang="en-US" altLang="ko-KR" sz="3200" dirty="0">
                <a:solidFill>
                  <a:srgbClr val="FF0000"/>
                </a:solidFill>
              </a:rPr>
              <a:t>)169p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B1AAC-FBD8-4B12-B873-6C157D2D0BA5}"/>
              </a:ext>
            </a:extLst>
          </p:cNvPr>
          <p:cNvSpPr/>
          <p:nvPr/>
        </p:nvSpPr>
        <p:spPr>
          <a:xfrm>
            <a:off x="920425" y="1673805"/>
            <a:ext cx="10083229" cy="234026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[5</a:t>
            </a:r>
            <a:r>
              <a:rPr lang="ko-KR" altLang="en-US" dirty="0"/>
              <a:t>장 큐의 과제</a:t>
            </a:r>
            <a:r>
              <a:rPr lang="en-US" altLang="ko-KR" dirty="0"/>
              <a:t>: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보완 사항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온라인 강의 완벽하게 듣기</a:t>
            </a:r>
            <a:r>
              <a:rPr lang="en-US" altLang="ko-KR" dirty="0"/>
              <a:t>, </a:t>
            </a:r>
            <a:r>
              <a:rPr lang="ko-KR" altLang="en-US" dirty="0"/>
              <a:t>추가정리 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간단하게 코드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5.1~5.4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 실행시켜서</a:t>
            </a:r>
            <a:r>
              <a:rPr lang="en-US" altLang="ko-KR" dirty="0"/>
              <a:t>, </a:t>
            </a:r>
            <a:r>
              <a:rPr lang="ko-KR" altLang="en-US" dirty="0"/>
              <a:t>디버깅 해보기 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추가로 올려준 코드 개선</a:t>
            </a:r>
            <a:r>
              <a:rPr lang="en-US" altLang="ko-KR" dirty="0"/>
              <a:t>: </a:t>
            </a:r>
            <a:r>
              <a:rPr lang="en-US" altLang="ko-KR" dirty="0" err="1"/>
              <a:t>smart_factory.c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중점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 </a:t>
            </a:r>
            <a:r>
              <a:rPr lang="en-US" altLang="ko-KR" dirty="0"/>
              <a:t>5.5 </a:t>
            </a:r>
            <a:r>
              <a:rPr lang="ko-KR" altLang="en-US" dirty="0"/>
              <a:t>은행서비스 시뮬레이션 프로그램 완벽 디버깅 </a:t>
            </a:r>
            <a:r>
              <a:rPr lang="en-US" altLang="ko-KR" dirty="0"/>
              <a:t>(</a:t>
            </a:r>
            <a:r>
              <a:rPr lang="ko-KR" altLang="en-US" dirty="0"/>
              <a:t>중점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E3130-03AB-4DC7-89CD-F4D4175B5062}"/>
              </a:ext>
            </a:extLst>
          </p:cNvPr>
          <p:cNvSpPr/>
          <p:nvPr/>
        </p:nvSpPr>
        <p:spPr>
          <a:xfrm>
            <a:off x="920425" y="4446240"/>
            <a:ext cx="1008322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en-US" altLang="ko-KR" dirty="0">
                <a:solidFill>
                  <a:srgbClr val="FF0000"/>
                </a:solidFill>
              </a:rPr>
              <a:t>5.1 </a:t>
            </a:r>
            <a:r>
              <a:rPr lang="ko-KR" altLang="en-US" dirty="0" err="1"/>
              <a:t>선형큐</a:t>
            </a:r>
            <a:r>
              <a:rPr lang="ko-KR" altLang="en-US" dirty="0"/>
              <a:t> 프로그램 </a:t>
            </a:r>
            <a:r>
              <a:rPr lang="en-US" altLang="ko-KR" dirty="0" err="1">
                <a:solidFill>
                  <a:srgbClr val="FF0000"/>
                </a:solidFill>
              </a:rPr>
              <a:t>linear_queue.c</a:t>
            </a:r>
            <a:r>
              <a:rPr lang="en-US" altLang="ko-KR" dirty="0">
                <a:solidFill>
                  <a:srgbClr val="FF0000"/>
                </a:solidFill>
              </a:rPr>
              <a:t> (150p)   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간단히  디버깅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en-US" altLang="ko-KR" dirty="0">
                <a:solidFill>
                  <a:srgbClr val="FF0000"/>
                </a:solidFill>
              </a:rPr>
              <a:t>5.2 </a:t>
            </a:r>
            <a:r>
              <a:rPr lang="ko-KR" altLang="en-US" dirty="0" err="1"/>
              <a:t>원형큐</a:t>
            </a:r>
            <a:r>
              <a:rPr lang="ko-KR" altLang="en-US" dirty="0"/>
              <a:t> 프로그램 </a:t>
            </a:r>
            <a:r>
              <a:rPr lang="en-US" altLang="ko-KR" dirty="0" err="1">
                <a:solidFill>
                  <a:srgbClr val="FF0000"/>
                </a:solidFill>
              </a:rPr>
              <a:t>circle_queue.c</a:t>
            </a:r>
            <a:r>
              <a:rPr lang="en-US" altLang="ko-KR" dirty="0">
                <a:solidFill>
                  <a:srgbClr val="FF0000"/>
                </a:solidFill>
              </a:rPr>
              <a:t> (157p)   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간단히  디버깅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en-US" altLang="ko-KR" dirty="0">
                <a:solidFill>
                  <a:srgbClr val="FF0000"/>
                </a:solidFill>
              </a:rPr>
              <a:t>5.3 </a:t>
            </a:r>
            <a:r>
              <a:rPr lang="ko-KR" altLang="en-US" dirty="0" err="1"/>
              <a:t>큐응용</a:t>
            </a:r>
            <a:r>
              <a:rPr lang="ko-KR" altLang="en-US" dirty="0"/>
              <a:t> 프로그램 </a:t>
            </a:r>
            <a:r>
              <a:rPr lang="en-US" altLang="ko-KR" dirty="0" err="1">
                <a:solidFill>
                  <a:srgbClr val="FF0000"/>
                </a:solidFill>
              </a:rPr>
              <a:t>queue_buffer.c</a:t>
            </a:r>
            <a:r>
              <a:rPr lang="en-US" altLang="ko-KR" dirty="0">
                <a:solidFill>
                  <a:srgbClr val="FF0000"/>
                </a:solidFill>
              </a:rPr>
              <a:t> (161p)   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간단히  디버깅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과제게시판 </a:t>
            </a:r>
            <a:r>
              <a:rPr lang="en-US" altLang="ko-KR" dirty="0" err="1">
                <a:solidFill>
                  <a:srgbClr val="FF0000"/>
                </a:solidFill>
              </a:rPr>
              <a:t>smart_factory.c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참고                              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중점개선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en-US" altLang="ko-KR" dirty="0">
                <a:solidFill>
                  <a:srgbClr val="FF0000"/>
                </a:solidFill>
              </a:rPr>
              <a:t>5.4 </a:t>
            </a:r>
            <a:r>
              <a:rPr lang="ko-KR" altLang="en-US" dirty="0" err="1"/>
              <a:t>원형덱</a:t>
            </a:r>
            <a:r>
              <a:rPr lang="ko-KR" altLang="en-US" dirty="0"/>
              <a:t> 프로그램 </a:t>
            </a:r>
            <a:r>
              <a:rPr lang="en-US" altLang="ko-KR" dirty="0" err="1">
                <a:solidFill>
                  <a:srgbClr val="FF0000"/>
                </a:solidFill>
              </a:rPr>
              <a:t>deque.c</a:t>
            </a:r>
            <a:r>
              <a:rPr lang="en-US" altLang="ko-KR" dirty="0">
                <a:solidFill>
                  <a:srgbClr val="FF0000"/>
                </a:solidFill>
              </a:rPr>
              <a:t>(165p)              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간단히 디버깅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en-US" altLang="ko-KR" dirty="0">
                <a:solidFill>
                  <a:srgbClr val="FF0000"/>
                </a:solidFill>
              </a:rPr>
              <a:t>5.5 </a:t>
            </a:r>
            <a:r>
              <a:rPr lang="ko-KR" altLang="en-US" dirty="0">
                <a:solidFill>
                  <a:srgbClr val="FF0000"/>
                </a:solidFill>
              </a:rPr>
              <a:t>은행 서비스 시뮬레이션 프로그램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)169p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중점 디버깅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82B3BB6-BBAD-476E-8A6F-063463ABB85C}"/>
              </a:ext>
            </a:extLst>
          </p:cNvPr>
          <p:cNvSpPr/>
          <p:nvPr/>
        </p:nvSpPr>
        <p:spPr>
          <a:xfrm>
            <a:off x="5719723" y="4080187"/>
            <a:ext cx="484632" cy="312512"/>
          </a:xfrm>
          <a:prstGeom prst="downArrow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큐</a:t>
            </a:r>
            <a:r>
              <a:rPr lang="en-US" altLang="ko-KR" dirty="0"/>
              <a:t>(QUEUE), 146p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/>
              <a:t>큐</a:t>
            </a:r>
            <a:r>
              <a:rPr kumimoji="0" lang="en-US" altLang="ko-KR"/>
              <a:t>: </a:t>
            </a:r>
            <a:r>
              <a:rPr kumimoji="0" lang="ko-KR" altLang="en-US"/>
              <a:t>먼저 들어온 데이터가 먼저 나가는 자료구조</a:t>
            </a:r>
          </a:p>
          <a:p>
            <a:pPr eaLnBrk="1" hangingPunct="1"/>
            <a:r>
              <a:rPr kumimoji="0" lang="ko-KR" altLang="en-US" b="1"/>
              <a:t>선입선출</a:t>
            </a:r>
            <a:r>
              <a:rPr kumimoji="0" lang="en-US" altLang="ko-KR" b="1"/>
              <a:t>(FIFO: First-In First-Out)</a:t>
            </a:r>
          </a:p>
          <a:p>
            <a:pPr eaLnBrk="1" hangingPunct="1"/>
            <a:r>
              <a:rPr kumimoji="0" lang="en-US" altLang="ko-KR" b="1"/>
              <a:t>(</a:t>
            </a:r>
            <a:r>
              <a:rPr kumimoji="0" lang="ko-KR" altLang="en-US" b="1"/>
              <a:t>예</a:t>
            </a:r>
            <a:r>
              <a:rPr kumimoji="0" lang="en-US" altLang="ko-KR" b="1"/>
              <a:t>)</a:t>
            </a:r>
            <a:r>
              <a:rPr kumimoji="0" lang="ko-KR" altLang="en-US"/>
              <a:t>매표소의 대기열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1" y="3248980"/>
            <a:ext cx="4120273" cy="2593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큐 </a:t>
            </a:r>
            <a:r>
              <a:rPr lang="en-US" altLang="ko-KR" dirty="0"/>
              <a:t>ADT(147p)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65431" y="1538790"/>
            <a:ext cx="10216134" cy="531921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rmAutofit lnSpcReduction="1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0</a:t>
            </a:r>
            <a:r>
              <a:rPr lang="ko-KR" altLang="en-US" sz="1400" dirty="0">
                <a:latin typeface="Trebuchet MS" panose="020B0603020202020204" pitchFamily="34" charset="0"/>
              </a:rPr>
              <a:t>개 이상의 요소들로 구성된 선형 리스트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ko-KR" altLang="en-US" sz="1400" dirty="0">
                <a:latin typeface="Trebuchet MS" panose="020B0603020202020204" pitchFamily="34" charset="0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공백큐를</a:t>
            </a:r>
            <a:r>
              <a:rPr lang="ko-KR" altLang="en-US" sz="1400" dirty="0">
                <a:latin typeface="Trebuchet MS" panose="020B0603020202020204" pitchFamily="34" charset="0"/>
              </a:rPr>
              <a:t>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(q) ::=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큐를 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::=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0)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(q, e)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queue_full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끝에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제거하여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peek(q)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읽어서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삽입</a:t>
            </a:r>
            <a:r>
              <a:rPr lang="en-US" altLang="ko-KR" dirty="0"/>
              <a:t>, </a:t>
            </a:r>
            <a:r>
              <a:rPr lang="ko-KR" altLang="en-US" dirty="0"/>
              <a:t>삭제 연산</a:t>
            </a:r>
            <a:r>
              <a:rPr lang="en-US" altLang="ko-KR" dirty="0"/>
              <a:t>(148p)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40505" y="1599891"/>
            <a:ext cx="8415935" cy="50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큐의 응용</a:t>
            </a:r>
            <a:r>
              <a:rPr lang="en-US" altLang="ko-KR" dirty="0"/>
              <a:t>(149p)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직접적인 응용</a:t>
            </a:r>
          </a:p>
          <a:p>
            <a:pPr lvl="1" eaLnBrk="1" hangingPunct="1"/>
            <a:r>
              <a:rPr lang="ko-KR" altLang="en-US"/>
              <a:t>시뮬레이션의 대기열</a:t>
            </a:r>
            <a:r>
              <a:rPr lang="en-US" altLang="ko-KR"/>
              <a:t>(</a:t>
            </a:r>
            <a:r>
              <a:rPr lang="ko-KR" altLang="en-US"/>
              <a:t>공항에서의 비행기들</a:t>
            </a:r>
            <a:r>
              <a:rPr lang="en-US" altLang="ko-KR"/>
              <a:t>, </a:t>
            </a:r>
            <a:r>
              <a:rPr lang="ko-KR" altLang="en-US"/>
              <a:t>은행에서의 대기열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/>
              <a:t>통신에서의 데이터 패킷들의 모델링에 이용</a:t>
            </a:r>
          </a:p>
          <a:p>
            <a:pPr lvl="1" eaLnBrk="1" hangingPunct="1"/>
            <a:r>
              <a:rPr lang="ko-KR" altLang="en-US"/>
              <a:t>프린터와 컴퓨터 사이의 버퍼링</a:t>
            </a:r>
          </a:p>
          <a:p>
            <a:pPr eaLnBrk="1" hangingPunct="1"/>
            <a:r>
              <a:rPr lang="ko-KR" altLang="en-US"/>
              <a:t>간접적인 응용</a:t>
            </a:r>
          </a:p>
          <a:p>
            <a:pPr lvl="1" eaLnBrk="1" hangingPunct="1"/>
            <a:r>
              <a:rPr lang="ko-KR" altLang="en-US"/>
              <a:t>스택과 마찬가지로 프로그래머의 도구</a:t>
            </a:r>
          </a:p>
          <a:p>
            <a:pPr lvl="1" eaLnBrk="1" hangingPunct="1"/>
            <a:r>
              <a:rPr lang="ko-KR" altLang="en-US"/>
              <a:t>많은 알고리즘에서 사용됨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4644136"/>
            <a:ext cx="6292322" cy="1575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37036AD-26C6-42A4-B087-7E3DF4F1390F}"/>
              </a:ext>
            </a:extLst>
          </p:cNvPr>
          <p:cNvSpPr txBox="1">
            <a:spLocks/>
          </p:cNvSpPr>
          <p:nvPr/>
        </p:nvSpPr>
        <p:spPr>
          <a:xfrm>
            <a:off x="2180566" y="3248980"/>
            <a:ext cx="7515834" cy="9906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5.2 </a:t>
            </a:r>
            <a:r>
              <a:rPr lang="ko-KR" altLang="en-US" sz="3600" dirty="0" err="1"/>
              <a:t>선형큐</a:t>
            </a:r>
            <a:endParaRPr lang="en-US" altLang="ko-KR" sz="3600" dirty="0"/>
          </a:p>
          <a:p>
            <a:pPr algn="ctr" fontAlgn="auto">
              <a:spcAft>
                <a:spcPts val="0"/>
              </a:spcAft>
            </a:pPr>
            <a:r>
              <a:rPr lang="en-US" altLang="ko-KR" sz="3600" dirty="0"/>
              <a:t>(149p. ~ 153p.)</a:t>
            </a:r>
            <a:endParaRPr lang="ko-KR" altLang="en-US" sz="36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9E40F-A0B6-4062-80BA-0F8B798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4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선형큐</a:t>
            </a:r>
            <a:r>
              <a:rPr lang="en-US" altLang="ko-KR" dirty="0"/>
              <a:t>(149p)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Lucida Console" pitchFamily="49" charset="0"/>
              </a:rPr>
              <a:t>배열을 선형으로 사용하여 큐를 구현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삽입을 계속하기 위해서는 요소들을 이동시켜야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91" y="2843936"/>
            <a:ext cx="7261653" cy="27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340" y="112016"/>
            <a:ext cx="11881320" cy="11430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선형큐의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(150p) – </a:t>
            </a:r>
            <a:r>
              <a:rPr lang="ko-KR" altLang="en-US" sz="3200" dirty="0">
                <a:solidFill>
                  <a:srgbClr val="FF0000"/>
                </a:solidFill>
              </a:rPr>
              <a:t>프로그램</a:t>
            </a:r>
            <a:r>
              <a:rPr lang="en-US" altLang="ko-KR" sz="3200" dirty="0">
                <a:solidFill>
                  <a:srgbClr val="FF0000"/>
                </a:solidFill>
              </a:rPr>
              <a:t>5.1 </a:t>
            </a:r>
            <a:r>
              <a:rPr lang="ko-KR" altLang="en-US" dirty="0" err="1"/>
              <a:t>선형큐</a:t>
            </a:r>
            <a:r>
              <a:rPr lang="ko-KR" altLang="en-US" dirty="0"/>
              <a:t> 프로그램 </a:t>
            </a:r>
            <a:r>
              <a:rPr lang="en-US" altLang="ko-KR" sz="3200" dirty="0" err="1">
                <a:solidFill>
                  <a:srgbClr val="FF0000"/>
                </a:solidFill>
              </a:rPr>
              <a:t>linear_queue.c</a:t>
            </a:r>
            <a:r>
              <a:rPr lang="en-US" altLang="ko-KR" sz="3200" dirty="0">
                <a:solidFill>
                  <a:srgbClr val="FF0000"/>
                </a:solidFill>
              </a:rPr>
              <a:t> (150p)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C4A684-7C25-4956-99EE-22FE9EFB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" y="1555777"/>
            <a:ext cx="4438650" cy="5252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66D8D4-7C0B-45BF-94F4-7DA271BD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23" y="1555777"/>
            <a:ext cx="3886200" cy="5254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875AAE-469E-48FA-9110-23B7C6C4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633" y="1555777"/>
            <a:ext cx="3519027" cy="2782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7919C0-4B7F-4D4E-8A8F-9DCF8A01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712" y="5160877"/>
            <a:ext cx="3667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3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FF0000">
            <a:alpha val="3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17572</TotalTime>
  <Words>1155</Words>
  <Application>Microsoft Office PowerPoint</Application>
  <PresentationFormat>와이드스크린</PresentationFormat>
  <Paragraphs>146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굴림</vt:lpstr>
      <vt:lpstr>맑은 고딕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6장 큐</vt:lpstr>
      <vt:lpstr>PowerPoint 프레젠테이션</vt:lpstr>
      <vt:lpstr>큐(QUEUE), 146p</vt:lpstr>
      <vt:lpstr>큐 ADT(147p)</vt:lpstr>
      <vt:lpstr>큐의 삽입, 삭제 연산(148p)</vt:lpstr>
      <vt:lpstr>큐의 응용(149p)</vt:lpstr>
      <vt:lpstr>PowerPoint 프레젠테이션</vt:lpstr>
      <vt:lpstr>선형큐(149p)</vt:lpstr>
      <vt:lpstr>선형큐의 구현(150p) – 프로그램5.1 선형큐 프로그램 linear_queue.c (150p)</vt:lpstr>
      <vt:lpstr> 선형 큐의 응용: 작업 스케줄링 (153p)</vt:lpstr>
      <vt:lpstr>PowerPoint 프레젠테이션</vt:lpstr>
      <vt:lpstr>원형큐(154p)</vt:lpstr>
      <vt:lpstr>원형큐의 구조(155p)</vt:lpstr>
      <vt:lpstr>원형큐의 동작(155p)</vt:lpstr>
      <vt:lpstr>공백상태, 포화상태</vt:lpstr>
      <vt:lpstr>PowerPoint 프레젠테이션</vt:lpstr>
      <vt:lpstr>PowerPoint 프레젠테이션</vt:lpstr>
      <vt:lpstr>큐의 응용: 버퍼(161p)</vt:lpstr>
      <vt:lpstr>PowerPoint 프레젠테이션</vt:lpstr>
      <vt:lpstr>시험예상문제: 과제게시판 smart_factory.c 참고</vt:lpstr>
      <vt:lpstr>PowerPoint 프레젠테이션</vt:lpstr>
      <vt:lpstr>덱(deque), 162p</vt:lpstr>
      <vt:lpstr>덱 ADT(163p) </vt:lpstr>
      <vt:lpstr>덱의 연산(163p)</vt:lpstr>
      <vt:lpstr>배열을 이용한 덱의 구현(164p)</vt:lpstr>
      <vt:lpstr>PowerPoint 프레젠테이션</vt:lpstr>
      <vt:lpstr>PowerPoint 프레젠테이션</vt:lpstr>
      <vt:lpstr>큐의 응용: 시뮬레이션(168p~169p)</vt:lpstr>
      <vt:lpstr>PowerPoint 프레젠테이션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박정민</cp:lastModifiedBy>
  <cp:revision>241</cp:revision>
  <dcterms:created xsi:type="dcterms:W3CDTF">2004-02-19T02:52:38Z</dcterms:created>
  <dcterms:modified xsi:type="dcterms:W3CDTF">2020-05-01T01:54:13Z</dcterms:modified>
</cp:coreProperties>
</file>