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11430000" cx="20318400"/>
  <p:notesSz cx="11430000" cy="20318400"/>
  <p:embeddedFontLst>
    <p:embeddedFont>
      <p:font typeface="Do Hyeon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jfkrJ1J0SbHW+0p0edup5Fk2RE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1240F9-8EF3-4DC9-B567-DBD7E5FAA76B}">
  <a:tblStyle styleId="{D41240F9-8EF3-4DC9-B567-DBD7E5FAA76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DoHyeon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49971b80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0c49971b80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30c49971b80_1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2582eb528_9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12582eb528_9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12582eb528_9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2582eb528_9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12582eb528_9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312582eb528_9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2582eb528_9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312582eb528_9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312582eb528_9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0c49971b80_1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0c49971b80_1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스크립터블 오브젝트를 사용하여 아이템 정보를 저장하고, 이 정보를 ItemDatabase 에 배열 형태로 등록하여 관리, 아이템에는 이러한 필드를 사용하여 정보를 저장중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ItemDatabase 에 아이템을 등록할때, 이 SO 의 메서드인 OnValidata 를 사용하여 아이템에 아이디를 부여하여 관리함, GetItemdataById 메서드를 사용하여 아이템의 id를 통해 아이템 데이터 전체를 넘겨받을 수 있음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나머지 두 메서드는 전략 패턴에 관련된 내용을 다음 페이지에서 설명</a:t>
            </a:r>
            <a:endParaRPr/>
          </a:p>
        </p:txBody>
      </p:sp>
      <p:sp>
        <p:nvSpPr>
          <p:cNvPr id="272" name="Google Shape;272;g30c49971b80_1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2582eb52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12582eb52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아이템 사용, 인벤토리에서의 아이템 정보 출력을 전략패턴을 사용하여 구현하였음 OnVaildata 시점에 아이템의 타입을 기반으로 어떤 전략을 사용할지 결정함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IUseItemStrategy 의 경우, UseItem 메서드와 ActiveButton 메서드로 구성되어있음, UseItem의 경우, 아이템 사용 요청이 들어오면 장착아이템은 아이템 장착, 소모아이템은 아이템을 사용하는 방식으로 작동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ActiveButton 메서드는 사용 버튼이 활성화 할지의 여부를 반환해줌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IItemInfoStrategy는 장비의 경우 장비아이템의 스텟 정보를 반환, 소모품의 경우 소모를 통해 얻는 회복량을 string 값으로 반환함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312582eb528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2582eb528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12582eb528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제작시스템의 구성도, 제작 시스템은 ItemDatabase로부터 모든 아이템을 받아온 뒤, Awake 에서 Craftable변수가 true인 데이터만 리스트에 저장하여 제작 도감을 만듬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UpdateCraftMenu 메서드는 아이템이 추가될때, UI가 활성화 될때 호출되어 아이템이 제작 가능한지 여부를 판단하고, 제작 가능한 아이템의 슬롯을 활성화 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이때, 각 제작 가능 여부는 CheckCraftable 메서드를 통에 확인,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제작 아이템의 제작 재료 정보에는 필요 아이템 아이디와, 필요 갯수를 저장하고 있음, 이 내용을 인벤토리 아이디를 키로, 보유갯수를 값으로 가진 딕셔너리를 사용하여 제작 가능 여부를 확인함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312582eb528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2582eb528_1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312582eb528_1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UI가 활성화 되면, 해당 UI는 버튼 컴포넌트를 가지고 있어 선택이 가능함, 아이템을 선택하면 제작UI 하단에 필요 아이템 정보를 출력하게됨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이 내용을 SelectSlot 과, SetCraftInfoUI 로 구현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OnCraftButtonClick 은 제작 버튼에 연결되어있는 메서드로, 인벤토리에서 아이템 소모, 인벤토리로 선택한 아이템을 추가하는 기능을 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312582eb528_1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지역온도에 따라서 플레이어의 온도가 오르고 그 온도에 따라 데미지를 주게 되는데, 그 지역을 벗어나도 데미지를 지속적으로 주는 버그가 있었다.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그래서 새로운 메서드에 CancelInvoke를 추가하여 그 메서드를 event offOverHit에 구독시켜주었고 그 offOverHit으로 지역을 벗어나면 멈추고 온도를 정상화 시켜주도록 하였다.</a:t>
            </a:r>
            <a:endParaRPr/>
          </a:p>
        </p:txBody>
      </p:sp>
      <p:sp>
        <p:nvSpPr>
          <p:cNvPr id="375" name="Google Shape;37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2582eb528_5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312582eb528_5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전략 패턴 사용시, ItemData에 인터페이스 변수를 넣고, 인스펙터창에서 추가하는 방식을 생각하였으나 인터페이스는 인스펙터창에 보이지 않았음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이후, 인벤토리 클래스에서 전략패턴을 등록하여 사용하는 방식을 생각하여 적용하였지만, 이 방법으로는 전략패턴을 사용하는 의미가 없었음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그러던중, ItemDatabase 에서 OnValidata 메서드를 통해 아이디를 부여하고있던것이 생각남, 이 위치에서 전략패턴을 적용하도록 결정하였음</a:t>
            </a:r>
            <a:endParaRPr/>
          </a:p>
        </p:txBody>
      </p:sp>
      <p:sp>
        <p:nvSpPr>
          <p:cNvPr id="390" name="Google Shape;390;g312582eb528_5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eb7276ad9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2feb7276ad9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g2feb7276ad9_2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0c4335039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30c4335039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게임 유형 : 3D 서바이벌 게임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선택 이유 : </a:t>
            </a:r>
            <a:endParaRPr/>
          </a:p>
        </p:txBody>
      </p:sp>
      <p:sp>
        <p:nvSpPr>
          <p:cNvPr id="52" name="Google Shape;52;g30c43350398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2582eb528_5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12582eb528_5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지역에 온도에 따라 플레이어의 온도가 조절되고 그 온도가 지정해놓은 온도보다 높거나 낮게되면 플레이어에게 직접적인 데미지를 주게된다.</a:t>
            </a:r>
            <a:endParaRPr/>
          </a:p>
        </p:txBody>
      </p:sp>
      <p:sp>
        <p:nvSpPr>
          <p:cNvPr id="142" name="Google Shape;142;g312582eb528_5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플레이어가 가진 수분량에 따라 플레이어의 속도가 달라지고 다시 수분량이 차오르게된다면, 다시 플레이어의 속도로 돌아온다.</a:t>
            </a:r>
            <a:endParaRPr/>
          </a:p>
        </p:txBody>
      </p:sp>
      <p:sp>
        <p:nvSpPr>
          <p:cNvPr id="158" name="Google Shape;15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43350398_5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0c43350398_5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endParaRPr/>
          </a:p>
        </p:txBody>
      </p:sp>
      <p:sp>
        <p:nvSpPr>
          <p:cNvPr id="176" name="Google Shape;176;g30c43350398_5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2582eb528_9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12582eb528_9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312582eb528_9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5.jpg"/><Relationship Id="rId6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9.jpg"/><Relationship Id="rId6" Type="http://schemas.openxmlformats.org/officeDocument/2006/relationships/image" Target="../media/image32.jpg"/><Relationship Id="rId7" Type="http://schemas.openxmlformats.org/officeDocument/2006/relationships/image" Target="../media/image6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48.jpg"/><Relationship Id="rId6" Type="http://schemas.openxmlformats.org/officeDocument/2006/relationships/image" Target="../media/image30.jpg"/><Relationship Id="rId7" Type="http://schemas.openxmlformats.org/officeDocument/2006/relationships/image" Target="../media/image4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39.png"/><Relationship Id="rId6" Type="http://schemas.openxmlformats.org/officeDocument/2006/relationships/image" Target="../media/image35.png"/><Relationship Id="rId7" Type="http://schemas.openxmlformats.org/officeDocument/2006/relationships/image" Target="../media/image33.png"/><Relationship Id="rId8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46.png"/><Relationship Id="rId6" Type="http://schemas.openxmlformats.org/officeDocument/2006/relationships/image" Target="../media/image34.png"/><Relationship Id="rId7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40.png"/><Relationship Id="rId6" Type="http://schemas.openxmlformats.org/officeDocument/2006/relationships/image" Target="../media/image47.png"/><Relationship Id="rId7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hyperlink" Target="http://drive.google.com/file/d/1bRhf1dtJDfPNp6Bp1XSj71hefJPXJXsw/view" TargetMode="External"/><Relationship Id="rId6" Type="http://schemas.openxmlformats.org/officeDocument/2006/relationships/image" Target="../media/image3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37.png"/><Relationship Id="rId6" Type="http://schemas.openxmlformats.org/officeDocument/2006/relationships/image" Target="../media/image45.png"/><Relationship Id="rId7" Type="http://schemas.openxmlformats.org/officeDocument/2006/relationships/image" Target="../media/image51.png"/><Relationship Id="rId8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50.png"/><Relationship Id="rId6" Type="http://schemas.openxmlformats.org/officeDocument/2006/relationships/image" Target="../media/image57.png"/><Relationship Id="rId7" Type="http://schemas.openxmlformats.org/officeDocument/2006/relationships/image" Target="../media/image61.png"/><Relationship Id="rId8" Type="http://schemas.openxmlformats.org/officeDocument/2006/relationships/image" Target="../media/image5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59.png"/><Relationship Id="rId6" Type="http://schemas.openxmlformats.org/officeDocument/2006/relationships/image" Target="../media/image58.png"/><Relationship Id="rId7" Type="http://schemas.openxmlformats.org/officeDocument/2006/relationships/image" Target="../media/image5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2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344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317968" cy="1143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" name="Google Shape;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444449" y="520700"/>
            <a:ext cx="45972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팀스파르타주식회사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내일배움캠프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66700" y="4038600"/>
            <a:ext cx="10060800" cy="26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12800">
                <a:solidFill>
                  <a:srgbClr val="27262E"/>
                </a:solidFill>
                <a:latin typeface="Do Hyeon"/>
                <a:ea typeface="Do Hyeon"/>
                <a:cs typeface="Do Hyeon"/>
                <a:sym typeface="Do Hyeon"/>
              </a:rPr>
              <a:t>SpartaSurvival</a:t>
            </a:r>
            <a:endParaRPr i="0" sz="12800" u="none" cap="none" strike="noStrike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066693" y="5499100"/>
            <a:ext cx="5473153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3092391" y="5715000"/>
            <a:ext cx="309849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2990801" y="5715000"/>
            <a:ext cx="33018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18조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0830675" y="7589300"/>
            <a:ext cx="8094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916293" y="3481888"/>
            <a:ext cx="15792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6292600" y="3350762"/>
            <a:ext cx="44445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highlight>
                <a:srgbClr val="CC4125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1963100" y="6710950"/>
            <a:ext cx="58023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이승희, 서보훈, 박기도, 안성찬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11" name="Google Shape;211;g30c49971b80_1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0c49971b80_1_82"/>
          <p:cNvSpPr/>
          <p:nvPr/>
        </p:nvSpPr>
        <p:spPr>
          <a:xfrm>
            <a:off x="1092091" y="1016000"/>
            <a:ext cx="104130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0c49971b80_1_82"/>
          <p:cNvSpPr/>
          <p:nvPr/>
        </p:nvSpPr>
        <p:spPr>
          <a:xfrm>
            <a:off x="990501" y="1016000"/>
            <a:ext cx="1244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30c49971b80_1_82"/>
          <p:cNvSpPr/>
          <p:nvPr/>
        </p:nvSpPr>
        <p:spPr>
          <a:xfrm>
            <a:off x="2412759" y="914400"/>
            <a:ext cx="1686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프로젝트 구현</a:t>
            </a:r>
            <a:r>
              <a:rPr lang="en-US" sz="4800">
                <a:solidFill>
                  <a:schemeClr val="dk1"/>
                </a:solidFill>
              </a:rPr>
              <a:t> (Creature(적) AI)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15" name="Google Shape;215;g30c49971b80_1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0c49971b80_1_82"/>
          <p:cNvSpPr/>
          <p:nvPr/>
        </p:nvSpPr>
        <p:spPr>
          <a:xfrm>
            <a:off x="1930207" y="225636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StateContext - 현재 상태(ConcreteState)를 저장하고 있는 클래스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g30c49971b80_1_82"/>
          <p:cNvGraphicFramePr/>
          <p:nvPr/>
        </p:nvGraphicFramePr>
        <p:xfrm>
          <a:off x="1266875" y="32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{D41240F9-8EF3-4DC9-B567-DBD7E5FAA76B}</a:tableStyleId>
              </a:tblPr>
              <a:tblGrid>
                <a:gridCol w="4344175"/>
              </a:tblGrid>
              <a:tr h="12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</a:rPr>
                        <a:t>StateContext</a:t>
                      </a:r>
                      <a:endParaRPr b="1"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Fields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    public IState currentState;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    </a:t>
                      </a:r>
                      <a:r>
                        <a:rPr lang="en-US" sz="1800"/>
                        <a:t>public IdleState idle;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    public WanderState wander;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    public AlertedState alerted;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    public ChaseState chase;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    public AttackState attack;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    public EscapeState escape;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    public DeadState dead;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Methods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public void Transition(IState newState)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218" name="Google Shape;218;g30c49971b80_1_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3450" y="3153974"/>
            <a:ext cx="9008875" cy="689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g30c49971b80_1_82"/>
          <p:cNvCxnSpPr/>
          <p:nvPr/>
        </p:nvCxnSpPr>
        <p:spPr>
          <a:xfrm>
            <a:off x="12301900" y="7739875"/>
            <a:ext cx="28143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g30c49971b80_1_82"/>
          <p:cNvSpPr txBox="1"/>
          <p:nvPr/>
        </p:nvSpPr>
        <p:spPr>
          <a:xfrm>
            <a:off x="15116200" y="7464025"/>
            <a:ext cx="50244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상태 전환 메서드 : 현재 상태를 매개변수로 들어온 상태로 전환</a:t>
            </a:r>
            <a:endParaRPr sz="2800"/>
          </a:p>
        </p:txBody>
      </p:sp>
      <p:cxnSp>
        <p:nvCxnSpPr>
          <p:cNvPr id="221" name="Google Shape;221;g30c49971b80_1_82"/>
          <p:cNvCxnSpPr/>
          <p:nvPr/>
        </p:nvCxnSpPr>
        <p:spPr>
          <a:xfrm>
            <a:off x="12196375" y="3692400"/>
            <a:ext cx="28143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g30c49971b80_1_82"/>
          <p:cNvSpPr txBox="1"/>
          <p:nvPr/>
        </p:nvSpPr>
        <p:spPr>
          <a:xfrm>
            <a:off x="15010675" y="3416550"/>
            <a:ext cx="50244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생성자 : 각 상태 인스턴스 생성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28" name="Google Shape;228;g312582eb528_9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312582eb528_9_17"/>
          <p:cNvSpPr/>
          <p:nvPr/>
        </p:nvSpPr>
        <p:spPr>
          <a:xfrm>
            <a:off x="1092091" y="1016000"/>
            <a:ext cx="104130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12582eb528_9_17"/>
          <p:cNvSpPr/>
          <p:nvPr/>
        </p:nvSpPr>
        <p:spPr>
          <a:xfrm>
            <a:off x="990501" y="1016000"/>
            <a:ext cx="1244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312582eb528_9_17"/>
          <p:cNvSpPr/>
          <p:nvPr/>
        </p:nvSpPr>
        <p:spPr>
          <a:xfrm>
            <a:off x="2412759" y="914400"/>
            <a:ext cx="1686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프로젝트 구현</a:t>
            </a:r>
            <a:r>
              <a:rPr lang="en-US" sz="4800">
                <a:solidFill>
                  <a:schemeClr val="dk1"/>
                </a:solidFill>
              </a:rPr>
              <a:t> (Creature(적) AI)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32" name="Google Shape;232;g312582eb528_9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12582eb528_9_17"/>
          <p:cNvSpPr/>
          <p:nvPr/>
        </p:nvSpPr>
        <p:spPr>
          <a:xfrm>
            <a:off x="1893532" y="221186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Creature : CreatureData, NavMeshAgent </a:t>
            </a:r>
            <a:r>
              <a:rPr lang="en-US" sz="3200"/>
              <a:t>등 공통 필드 관리 / Damage, Dead 상태 처리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4" name="Google Shape;234;g312582eb528_9_17"/>
          <p:cNvGraphicFramePr/>
          <p:nvPr/>
        </p:nvGraphicFramePr>
        <p:xfrm>
          <a:off x="1266875" y="32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{D41240F9-8EF3-4DC9-B567-DBD7E5FAA76B}</a:tableStyleId>
              </a:tblPr>
              <a:tblGrid>
                <a:gridCol w="4344175"/>
              </a:tblGrid>
              <a:tr h="49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Creature</a:t>
                      </a: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: MonoBehaviour, IDamagable</a:t>
                      </a:r>
                      <a:endParaRPr b="1" sz="2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Fields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/>
                        <a:t>StateContext stateContext;</a:t>
                      </a:r>
                      <a:endParaRPr sz="2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/>
                        <a:t>CreatureState creatureState;</a:t>
                      </a:r>
                      <a:endParaRPr sz="2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Methods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100"/>
                        <a:t>void ChangeState(CreatureState _creatureState)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235" name="Google Shape;235;g312582eb528_9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213" y="3233292"/>
            <a:ext cx="6700075" cy="706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g312582eb528_9_17"/>
          <p:cNvCxnSpPr>
            <a:endCxn id="235" idx="1"/>
          </p:cNvCxnSpPr>
          <p:nvPr/>
        </p:nvCxnSpPr>
        <p:spPr>
          <a:xfrm flipH="1" rot="10800000">
            <a:off x="5214213" y="6766992"/>
            <a:ext cx="858000" cy="398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g312582eb528_9_17"/>
          <p:cNvSpPr txBox="1"/>
          <p:nvPr/>
        </p:nvSpPr>
        <p:spPr>
          <a:xfrm>
            <a:off x="5487800" y="10386300"/>
            <a:ext cx="8497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상태 전환 메서드 : StateContext의 Transition 메서드 호출</a:t>
            </a:r>
            <a:endParaRPr sz="2600"/>
          </a:p>
        </p:txBody>
      </p:sp>
      <p:sp>
        <p:nvSpPr>
          <p:cNvPr id="238" name="Google Shape;238;g312582eb528_9_17"/>
          <p:cNvSpPr/>
          <p:nvPr/>
        </p:nvSpPr>
        <p:spPr>
          <a:xfrm>
            <a:off x="13066125" y="3225950"/>
            <a:ext cx="6131400" cy="59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구현한 Creature 행동 패턴 종류</a:t>
            </a:r>
            <a:endParaRPr sz="2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AggressiveAnimal - </a:t>
            </a:r>
            <a:r>
              <a:rPr lang="en-US" sz="2700"/>
              <a:t>선공</a:t>
            </a:r>
            <a:br>
              <a:rPr lang="en-US" sz="2700"/>
            </a:br>
            <a:r>
              <a:rPr lang="en-US" sz="2700"/>
              <a:t>Idle/Wander/Chase/Attack </a:t>
            </a:r>
            <a:r>
              <a:rPr lang="en-US" sz="2700"/>
              <a:t>상태만 갖는 동물</a:t>
            </a:r>
            <a:br>
              <a:rPr lang="en-US" sz="2700"/>
            </a:b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PassiveAnimal - 비선공</a:t>
            </a:r>
            <a:br>
              <a:rPr lang="en-US" sz="2700"/>
            </a:br>
            <a:r>
              <a:rPr lang="en-US" sz="2700"/>
              <a:t>모든 상태를 갖는 동물</a:t>
            </a:r>
            <a:br>
              <a:rPr lang="en-US" sz="2700"/>
            </a:br>
            <a:endParaRPr sz="2700"/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Non-AttackAnimal - 공격X</a:t>
            </a:r>
            <a:br>
              <a:rPr lang="en-US" sz="2700"/>
            </a:br>
            <a:r>
              <a:rPr lang="en-US" sz="2700"/>
              <a:t>Idle/Wander/Alerted/Escape 상태만 갖는 동물</a:t>
            </a:r>
            <a:endParaRPr sz="2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각각 Creature를 상속, 상태전환 로직을 담당</a:t>
            </a:r>
            <a:endParaRPr sz="2700"/>
          </a:p>
        </p:txBody>
      </p:sp>
      <p:cxnSp>
        <p:nvCxnSpPr>
          <p:cNvPr id="239" name="Google Shape;239;g312582eb528_9_17"/>
          <p:cNvCxnSpPr/>
          <p:nvPr/>
        </p:nvCxnSpPr>
        <p:spPr>
          <a:xfrm rot="5400000">
            <a:off x="-502975" y="6362525"/>
            <a:ext cx="2952600" cy="587100"/>
          </a:xfrm>
          <a:prstGeom prst="bentConnector3">
            <a:avLst>
              <a:gd fmla="val 585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40" name="Google Shape;240;g312582eb528_9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8132375"/>
            <a:ext cx="5778389" cy="16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46" name="Google Shape;246;g312582eb528_9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312582eb528_9_68"/>
          <p:cNvSpPr/>
          <p:nvPr/>
        </p:nvSpPr>
        <p:spPr>
          <a:xfrm>
            <a:off x="1092091" y="1016000"/>
            <a:ext cx="104130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312582eb528_9_68"/>
          <p:cNvSpPr/>
          <p:nvPr/>
        </p:nvSpPr>
        <p:spPr>
          <a:xfrm>
            <a:off x="990501" y="1016000"/>
            <a:ext cx="1244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12582eb528_9_68"/>
          <p:cNvSpPr/>
          <p:nvPr/>
        </p:nvSpPr>
        <p:spPr>
          <a:xfrm>
            <a:off x="2412759" y="914400"/>
            <a:ext cx="1686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프로젝트 구현</a:t>
            </a:r>
            <a:r>
              <a:rPr lang="en-US" sz="4800">
                <a:solidFill>
                  <a:schemeClr val="dk1"/>
                </a:solidFill>
              </a:rPr>
              <a:t> (Creature(적) AI)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50" name="Google Shape;250;g312582eb528_9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312582eb528_9_68"/>
          <p:cNvSpPr/>
          <p:nvPr/>
        </p:nvSpPr>
        <p:spPr>
          <a:xfrm>
            <a:off x="1930207" y="225636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예시) PassiveAnimal : 모든 상태 사용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312582eb528_9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525" y="3001580"/>
            <a:ext cx="5666200" cy="69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312582eb528_9_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6900" y="3001575"/>
            <a:ext cx="8783425" cy="81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312582eb528_9_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26500" y="3001575"/>
            <a:ext cx="5019175" cy="63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60" name="Google Shape;260;g312582eb528_9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12582eb528_9_99"/>
          <p:cNvSpPr/>
          <p:nvPr/>
        </p:nvSpPr>
        <p:spPr>
          <a:xfrm>
            <a:off x="1092091" y="1016000"/>
            <a:ext cx="104130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312582eb528_9_99"/>
          <p:cNvSpPr/>
          <p:nvPr/>
        </p:nvSpPr>
        <p:spPr>
          <a:xfrm>
            <a:off x="990501" y="1016000"/>
            <a:ext cx="1244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12582eb528_9_99"/>
          <p:cNvSpPr/>
          <p:nvPr/>
        </p:nvSpPr>
        <p:spPr>
          <a:xfrm>
            <a:off x="2412759" y="914400"/>
            <a:ext cx="1686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프로젝트 구현</a:t>
            </a:r>
            <a:r>
              <a:rPr lang="en-US" sz="4800">
                <a:solidFill>
                  <a:schemeClr val="dk1"/>
                </a:solidFill>
              </a:rPr>
              <a:t> (Creature(적) AI)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64" name="Google Shape;264;g312582eb528_9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312582eb528_9_99"/>
          <p:cNvSpPr/>
          <p:nvPr/>
        </p:nvSpPr>
        <p:spPr>
          <a:xfrm>
            <a:off x="1930207" y="225636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예시) PassiveAnimal : 모든 상태 사용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g312582eb528_9_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100" y="6936525"/>
            <a:ext cx="5959725" cy="29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312582eb528_9_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5025" y="3225949"/>
            <a:ext cx="6138425" cy="28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312582eb528_9_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63440" y="2256375"/>
            <a:ext cx="8754635" cy="88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74" name="Google Shape;274;g30c49971b80_1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30c49971b80_1_124"/>
          <p:cNvSpPr/>
          <p:nvPr/>
        </p:nvSpPr>
        <p:spPr>
          <a:xfrm>
            <a:off x="1092091" y="1016000"/>
            <a:ext cx="104130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30c49971b80_1_124"/>
          <p:cNvSpPr/>
          <p:nvPr/>
        </p:nvSpPr>
        <p:spPr>
          <a:xfrm>
            <a:off x="990501" y="1016000"/>
            <a:ext cx="1244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0c49971b80_1_124"/>
          <p:cNvSpPr/>
          <p:nvPr/>
        </p:nvSpPr>
        <p:spPr>
          <a:xfrm>
            <a:off x="2412759" y="914400"/>
            <a:ext cx="1686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프로젝트 구현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78" name="Google Shape;278;g30c49971b80_1_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30c49971b80_1_124"/>
          <p:cNvSpPr/>
          <p:nvPr/>
        </p:nvSpPr>
        <p:spPr>
          <a:xfrm>
            <a:off x="1930207" y="225636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0c49971b80_1_124"/>
          <p:cNvSpPr txBox="1"/>
          <p:nvPr/>
        </p:nvSpPr>
        <p:spPr>
          <a:xfrm>
            <a:off x="990500" y="2260600"/>
            <a:ext cx="59250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아이템 시스템</a:t>
            </a:r>
            <a:endParaRPr b="1" sz="3100"/>
          </a:p>
        </p:txBody>
      </p:sp>
      <p:pic>
        <p:nvPicPr>
          <p:cNvPr id="281" name="Google Shape;281;g30c49971b80_1_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263" y="3416558"/>
            <a:ext cx="5080975" cy="40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30c49971b80_1_124"/>
          <p:cNvSpPr txBox="1"/>
          <p:nvPr/>
        </p:nvSpPr>
        <p:spPr>
          <a:xfrm>
            <a:off x="860275" y="2900650"/>
            <a:ext cx="700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ScriptableObject </a:t>
            </a:r>
            <a:r>
              <a:rPr lang="en-US" sz="2500"/>
              <a:t>를 사용하여 아이템 구현, 관리</a:t>
            </a:r>
            <a:endParaRPr sz="2500"/>
          </a:p>
        </p:txBody>
      </p:sp>
      <p:graphicFrame>
        <p:nvGraphicFramePr>
          <p:cNvPr id="283" name="Google Shape;283;g30c49971b80_1_124"/>
          <p:cNvGraphicFramePr/>
          <p:nvPr/>
        </p:nvGraphicFramePr>
        <p:xfrm>
          <a:off x="8701550" y="23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{D41240F9-8EF3-4DC9-B567-DBD7E5FAA76B}</a:tableStyleId>
              </a:tblPr>
              <a:tblGrid>
                <a:gridCol w="4882550"/>
              </a:tblGrid>
              <a:tr h="49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</a:rPr>
                        <a:t>ItemData</a:t>
                      </a:r>
                      <a:endParaRPr b="1"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Fields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itemId : int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itemName : string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description : string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icon : sprite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itemType : ItemType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isStack : bool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maxStackAmount : int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isCraftable : bool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craftDatas :MeterialData[]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isConsumable : bool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consumableDatas : ConsumableData[]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buffDatas : BuffData[]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equipType : EquipType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equipPrefab : GameObject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equipDatas : EquipStatusData[]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infoStrategy : IItemInfoStrategy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useItemStrategy : IUseItemStrategy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284" name="Google Shape;284;g30c49971b80_1_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9700" y="5252675"/>
            <a:ext cx="4758965" cy="6034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5" name="Google Shape;285;g30c49971b80_1_124"/>
          <p:cNvGraphicFramePr/>
          <p:nvPr/>
        </p:nvGraphicFramePr>
        <p:xfrm>
          <a:off x="13936975" y="23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{D41240F9-8EF3-4DC9-B567-DBD7E5FAA76B}</a:tableStyleId>
              </a:tblPr>
              <a:tblGrid>
                <a:gridCol w="4882550"/>
              </a:tblGrid>
              <a:tr h="72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</a:rPr>
                        <a:t>ItemDatabaseSO</a:t>
                      </a:r>
                      <a:endParaRPr b="1"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Fields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itemObjects : ItemData[]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62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Methods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OnValidata() : void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GetItemdataById(int) : ItemData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SetInfoStrategy(ItemData) : IInfoStrategy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SetUseStrategy(ItemData) : IUseItemStrategy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2582eb528_0_14"/>
          <p:cNvSpPr/>
          <p:nvPr/>
        </p:nvSpPr>
        <p:spPr>
          <a:xfrm>
            <a:off x="73250" y="2906325"/>
            <a:ext cx="7336800" cy="8455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92" name="Google Shape;292;g312582eb528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312582eb528_0_14"/>
          <p:cNvSpPr/>
          <p:nvPr/>
        </p:nvSpPr>
        <p:spPr>
          <a:xfrm>
            <a:off x="1092091" y="1016000"/>
            <a:ext cx="104130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312582eb528_0_14"/>
          <p:cNvSpPr/>
          <p:nvPr/>
        </p:nvSpPr>
        <p:spPr>
          <a:xfrm>
            <a:off x="990501" y="1016000"/>
            <a:ext cx="1244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312582eb528_0_14"/>
          <p:cNvSpPr/>
          <p:nvPr/>
        </p:nvSpPr>
        <p:spPr>
          <a:xfrm>
            <a:off x="2412759" y="914400"/>
            <a:ext cx="1686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프로젝트 구현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96" name="Google Shape;296;g312582eb528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312582eb528_0_14"/>
          <p:cNvSpPr/>
          <p:nvPr/>
        </p:nvSpPr>
        <p:spPr>
          <a:xfrm>
            <a:off x="1054007" y="216111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/>
              <a:t>전략패턴 사용 - 아이템 사용, 아이템 정보 표기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g312582eb528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50" y="3485975"/>
            <a:ext cx="5515300" cy="47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12582eb528_0_14"/>
          <p:cNvSpPr txBox="1"/>
          <p:nvPr/>
        </p:nvSpPr>
        <p:spPr>
          <a:xfrm>
            <a:off x="272750" y="2906325"/>
            <a:ext cx="2679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ItemDatabaseSO</a:t>
            </a:r>
            <a:endParaRPr sz="2500"/>
          </a:p>
        </p:txBody>
      </p:sp>
      <p:sp>
        <p:nvSpPr>
          <p:cNvPr id="300" name="Google Shape;300;g312582eb528_0_14"/>
          <p:cNvSpPr txBox="1"/>
          <p:nvPr/>
        </p:nvSpPr>
        <p:spPr>
          <a:xfrm>
            <a:off x="7539300" y="2825600"/>
            <a:ext cx="10009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아이템 사용, 인벤토리 아이템 정보 표기시 전략패턴 사용</a:t>
            </a:r>
            <a:endParaRPr sz="2500"/>
          </a:p>
        </p:txBody>
      </p:sp>
      <p:pic>
        <p:nvPicPr>
          <p:cNvPr id="301" name="Google Shape;301;g312582eb528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0325" y="7116925"/>
            <a:ext cx="4819825" cy="419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312582eb528_0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2175" y="4295625"/>
            <a:ext cx="4619625" cy="56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312582eb528_0_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560575" y="5782500"/>
            <a:ext cx="7475425" cy="54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312582eb528_0_14"/>
          <p:cNvSpPr/>
          <p:nvPr/>
        </p:nvSpPr>
        <p:spPr>
          <a:xfrm>
            <a:off x="7878300" y="3906875"/>
            <a:ext cx="12157800" cy="75231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12582eb528_0_14"/>
          <p:cNvSpPr txBox="1"/>
          <p:nvPr/>
        </p:nvSpPr>
        <p:spPr>
          <a:xfrm>
            <a:off x="12811800" y="4020600"/>
            <a:ext cx="70938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IUseItemStrategy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장비 아이템일경우, 아이템 슬롯에 장착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소모품일경우, 아이템 사용효과 발생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06" name="Google Shape;306;g312582eb528_0_14"/>
          <p:cNvSpPr txBox="1"/>
          <p:nvPr/>
        </p:nvSpPr>
        <p:spPr>
          <a:xfrm>
            <a:off x="3045625" y="3008466"/>
            <a:ext cx="4180200" cy="74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highlight>
                  <a:schemeClr val="accent1"/>
                </a:highlight>
              </a:rPr>
              <a:t>아이템을 데이터베이스에 등록하는 시점에 전략패턴 지정</a:t>
            </a:r>
            <a:endParaRPr sz="20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12" name="Google Shape;312;g312582eb528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312582eb528_0_39"/>
          <p:cNvSpPr/>
          <p:nvPr/>
        </p:nvSpPr>
        <p:spPr>
          <a:xfrm>
            <a:off x="1092091" y="1016000"/>
            <a:ext cx="104130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312582eb528_0_39"/>
          <p:cNvSpPr/>
          <p:nvPr/>
        </p:nvSpPr>
        <p:spPr>
          <a:xfrm>
            <a:off x="990501" y="1016000"/>
            <a:ext cx="1244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312582eb528_0_39"/>
          <p:cNvSpPr/>
          <p:nvPr/>
        </p:nvSpPr>
        <p:spPr>
          <a:xfrm>
            <a:off x="2412759" y="914400"/>
            <a:ext cx="1686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프로젝트 구현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16" name="Google Shape;316;g312582eb528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312582eb528_0_39"/>
          <p:cNvSpPr/>
          <p:nvPr/>
        </p:nvSpPr>
        <p:spPr>
          <a:xfrm>
            <a:off x="990506" y="2159100"/>
            <a:ext cx="26079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/>
              <a:t>제작 시스템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8" name="Google Shape;318;g312582eb528_0_39"/>
          <p:cNvGraphicFramePr/>
          <p:nvPr/>
        </p:nvGraphicFramePr>
        <p:xfrm>
          <a:off x="908725" y="290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{D41240F9-8EF3-4DC9-B567-DBD7E5FAA76B}</a:tableStyleId>
              </a:tblPr>
              <a:tblGrid>
                <a:gridCol w="4882550"/>
              </a:tblGrid>
              <a:tr h="49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</a:rPr>
                        <a:t>CraftManager</a:t>
                      </a:r>
                      <a:endParaRPr b="1"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Fields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itemDatabase : ItemDatabaseSO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craftItemData : List&lt;ItemData&gt;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playerItems : </a:t>
                      </a:r>
                      <a:r>
                        <a:rPr lang="en-US" sz="1800"/>
                        <a:t>Dictionary</a:t>
                      </a:r>
                      <a:r>
                        <a:rPr lang="en-US" sz="1800"/>
                        <a:t>&lt;int, int&gt;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craftUIs : Dictionary&lt;int, GameObject&gt;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Methods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Awake()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UpdateCraftMenu() : void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CheckCraftable(ItemData) : bool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SelectSlot(int itemId)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SetCraftInfoUI() : void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OnCraftButtonClick() : void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319" name="Google Shape;319;g312582eb528_0_39"/>
          <p:cNvCxnSpPr>
            <a:endCxn id="320" idx="1"/>
          </p:cNvCxnSpPr>
          <p:nvPr/>
        </p:nvCxnSpPr>
        <p:spPr>
          <a:xfrm flipH="1" rot="10800000">
            <a:off x="4456200" y="3197700"/>
            <a:ext cx="2173500" cy="1099800"/>
          </a:xfrm>
          <a:prstGeom prst="bentConnector3">
            <a:avLst>
              <a:gd fmla="val 6626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g312582eb528_0_39"/>
          <p:cNvSpPr txBox="1"/>
          <p:nvPr/>
        </p:nvSpPr>
        <p:spPr>
          <a:xfrm>
            <a:off x="6629700" y="2970900"/>
            <a:ext cx="4172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전체 아이템 정보를 알기위한 변수</a:t>
            </a:r>
            <a:endParaRPr sz="2000"/>
          </a:p>
        </p:txBody>
      </p:sp>
      <p:cxnSp>
        <p:nvCxnSpPr>
          <p:cNvPr id="321" name="Google Shape;321;g312582eb528_0_39"/>
          <p:cNvCxnSpPr>
            <a:endCxn id="322" idx="1"/>
          </p:cNvCxnSpPr>
          <p:nvPr/>
        </p:nvCxnSpPr>
        <p:spPr>
          <a:xfrm flipH="1" rot="10800000">
            <a:off x="4252250" y="3747600"/>
            <a:ext cx="2056800" cy="844800"/>
          </a:xfrm>
          <a:prstGeom prst="bentConnector3">
            <a:avLst>
              <a:gd fmla="val 8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g312582eb528_0_39"/>
          <p:cNvSpPr txBox="1"/>
          <p:nvPr/>
        </p:nvSpPr>
        <p:spPr>
          <a:xfrm>
            <a:off x="6309050" y="3520800"/>
            <a:ext cx="5189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제작 가능 아이템들을 저장하는 리스트</a:t>
            </a:r>
            <a:endParaRPr sz="2000"/>
          </a:p>
        </p:txBody>
      </p:sp>
      <p:cxnSp>
        <p:nvCxnSpPr>
          <p:cNvPr id="323" name="Google Shape;323;g312582eb528_0_39"/>
          <p:cNvCxnSpPr/>
          <p:nvPr/>
        </p:nvCxnSpPr>
        <p:spPr>
          <a:xfrm flipH="1" rot="10800000">
            <a:off x="4399650" y="4297625"/>
            <a:ext cx="2469900" cy="555600"/>
          </a:xfrm>
          <a:prstGeom prst="bentConnector3">
            <a:avLst>
              <a:gd fmla="val 7758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g312582eb528_0_39"/>
          <p:cNvSpPr txBox="1"/>
          <p:nvPr/>
        </p:nvSpPr>
        <p:spPr>
          <a:xfrm>
            <a:off x="6869675" y="4070700"/>
            <a:ext cx="5189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플레이어가 보유한 아이템 정보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&lt;아이템ID, 보유 갯수&gt;</a:t>
            </a:r>
            <a:endParaRPr sz="2000"/>
          </a:p>
        </p:txBody>
      </p:sp>
      <p:cxnSp>
        <p:nvCxnSpPr>
          <p:cNvPr id="325" name="Google Shape;325;g312582eb528_0_39"/>
          <p:cNvCxnSpPr/>
          <p:nvPr/>
        </p:nvCxnSpPr>
        <p:spPr>
          <a:xfrm>
            <a:off x="4966600" y="5148150"/>
            <a:ext cx="1836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g312582eb528_0_39"/>
          <p:cNvSpPr txBox="1"/>
          <p:nvPr/>
        </p:nvSpPr>
        <p:spPr>
          <a:xfrm>
            <a:off x="6869675" y="4775425"/>
            <a:ext cx="5189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제작UI 정보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&lt;아이템ID, UI </a:t>
            </a:r>
            <a:r>
              <a:rPr lang="en-US" sz="2000"/>
              <a:t>프리팹 오브젝트</a:t>
            </a:r>
            <a:r>
              <a:rPr lang="en-US" sz="2000"/>
              <a:t>&gt;</a:t>
            </a:r>
            <a:endParaRPr sz="2000"/>
          </a:p>
        </p:txBody>
      </p:sp>
      <p:cxnSp>
        <p:nvCxnSpPr>
          <p:cNvPr id="327" name="Google Shape;327;g312582eb528_0_39"/>
          <p:cNvCxnSpPr>
            <a:endCxn id="328" idx="1"/>
          </p:cNvCxnSpPr>
          <p:nvPr/>
        </p:nvCxnSpPr>
        <p:spPr>
          <a:xfrm flipH="1" rot="10800000">
            <a:off x="1985650" y="2711400"/>
            <a:ext cx="9645000" cy="3730200"/>
          </a:xfrm>
          <a:prstGeom prst="bentConnector3">
            <a:avLst>
              <a:gd fmla="val 93568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g312582eb528_0_39"/>
          <p:cNvSpPr txBox="1"/>
          <p:nvPr/>
        </p:nvSpPr>
        <p:spPr>
          <a:xfrm>
            <a:off x="11630650" y="2289000"/>
            <a:ext cx="77262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데이터베이스에서, 제작가능 아이템들을 craftItemData 에 등록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등록한 아이템의 정보 기반으로 UI 생성, UI 초기화</a:t>
            </a:r>
            <a:endParaRPr sz="2000"/>
          </a:p>
        </p:txBody>
      </p:sp>
      <p:pic>
        <p:nvPicPr>
          <p:cNvPr id="329" name="Google Shape;329;g312582eb528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07100" y="2970900"/>
            <a:ext cx="5283324" cy="267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g312582eb528_0_39"/>
          <p:cNvCxnSpPr/>
          <p:nvPr/>
        </p:nvCxnSpPr>
        <p:spPr>
          <a:xfrm flipH="1" rot="10800000">
            <a:off x="3711475" y="5977875"/>
            <a:ext cx="8046900" cy="738900"/>
          </a:xfrm>
          <a:prstGeom prst="bentConnector3">
            <a:avLst>
              <a:gd fmla="val 9408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g312582eb528_0_39"/>
          <p:cNvSpPr txBox="1"/>
          <p:nvPr/>
        </p:nvSpPr>
        <p:spPr>
          <a:xfrm>
            <a:off x="11922675" y="5813525"/>
            <a:ext cx="8395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플레이어 인벤토리의 정보 확인, 아이템 제작가능 여부에 따라 UI 활성화</a:t>
            </a:r>
            <a:endParaRPr sz="2000"/>
          </a:p>
        </p:txBody>
      </p:sp>
      <p:pic>
        <p:nvPicPr>
          <p:cNvPr id="332" name="Google Shape;332;g312582eb528_0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19625" y="6369125"/>
            <a:ext cx="4956922" cy="47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312582eb528_0_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6200" y="8397150"/>
            <a:ext cx="9525000" cy="270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g312582eb528_0_39"/>
          <p:cNvCxnSpPr/>
          <p:nvPr/>
        </p:nvCxnSpPr>
        <p:spPr>
          <a:xfrm rot="10800000">
            <a:off x="6010500" y="9048750"/>
            <a:ext cx="6815400" cy="0"/>
          </a:xfrm>
          <a:prstGeom prst="straightConnector1">
            <a:avLst/>
          </a:prstGeom>
          <a:noFill/>
          <a:ln cap="flat" cmpd="sng" w="38100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g312582eb528_0_39"/>
          <p:cNvCxnSpPr>
            <a:endCxn id="333" idx="0"/>
          </p:cNvCxnSpPr>
          <p:nvPr/>
        </p:nvCxnSpPr>
        <p:spPr>
          <a:xfrm>
            <a:off x="4401100" y="7012350"/>
            <a:ext cx="1827600" cy="13848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g312582eb528_0_39"/>
          <p:cNvSpPr txBox="1"/>
          <p:nvPr/>
        </p:nvSpPr>
        <p:spPr>
          <a:xfrm>
            <a:off x="6503275" y="7685700"/>
            <a:ext cx="46803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제작 가능 여부를 확인하는 메서드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42" name="Google Shape;342;g312582eb528_1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312582eb528_10_9"/>
          <p:cNvSpPr/>
          <p:nvPr/>
        </p:nvSpPr>
        <p:spPr>
          <a:xfrm>
            <a:off x="1092091" y="1016000"/>
            <a:ext cx="104130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312582eb528_10_9"/>
          <p:cNvSpPr/>
          <p:nvPr/>
        </p:nvSpPr>
        <p:spPr>
          <a:xfrm>
            <a:off x="990501" y="1016000"/>
            <a:ext cx="1244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312582eb528_10_9"/>
          <p:cNvSpPr/>
          <p:nvPr/>
        </p:nvSpPr>
        <p:spPr>
          <a:xfrm>
            <a:off x="2412759" y="914400"/>
            <a:ext cx="1686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프로젝트 구현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46" name="Google Shape;346;g312582eb528_1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312582eb528_10_9"/>
          <p:cNvSpPr/>
          <p:nvPr/>
        </p:nvSpPr>
        <p:spPr>
          <a:xfrm>
            <a:off x="990506" y="2159100"/>
            <a:ext cx="26079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/>
              <a:t>제작 시스템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8" name="Google Shape;348;g312582eb528_10_9"/>
          <p:cNvGraphicFramePr/>
          <p:nvPr/>
        </p:nvGraphicFramePr>
        <p:xfrm>
          <a:off x="908725" y="290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{D41240F9-8EF3-4DC9-B567-DBD7E5FAA76B}</a:tableStyleId>
              </a:tblPr>
              <a:tblGrid>
                <a:gridCol w="4882550"/>
              </a:tblGrid>
              <a:tr h="49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</a:rPr>
                        <a:t>CraftManager</a:t>
                      </a:r>
                      <a:endParaRPr b="1"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Fields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itemDatabase : ItemDatabaseSO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craftItemData : List&lt;ItemData&gt;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playerItems : Dictionary&lt;int, int&gt;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craftUIs : Dictionary&lt;int, GameObject&gt;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Methods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Awake()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UpdateCraftMenu() : void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CheckCraftable(ItemData) : bool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SelectSlot(int itemId)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SetCraftInfoUI() : void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OnCraftButtonClick() : void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g312582eb528_10_9"/>
          <p:cNvSpPr txBox="1"/>
          <p:nvPr/>
        </p:nvSpPr>
        <p:spPr>
          <a:xfrm>
            <a:off x="12937650" y="2268900"/>
            <a:ext cx="6339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제작슬롯 UI 클릭시 제작에 필요한 재료 정보 출력</a:t>
            </a:r>
            <a:endParaRPr sz="2000"/>
          </a:p>
        </p:txBody>
      </p:sp>
      <p:cxnSp>
        <p:nvCxnSpPr>
          <p:cNvPr id="350" name="Google Shape;350;g312582eb528_10_9"/>
          <p:cNvCxnSpPr>
            <a:endCxn id="349" idx="1"/>
          </p:cNvCxnSpPr>
          <p:nvPr/>
        </p:nvCxnSpPr>
        <p:spPr>
          <a:xfrm flipH="1" rot="10800000">
            <a:off x="3284550" y="2531700"/>
            <a:ext cx="9653100" cy="4727100"/>
          </a:xfrm>
          <a:prstGeom prst="bentConnector3">
            <a:avLst>
              <a:gd fmla="val 2909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g312582eb528_10_9"/>
          <p:cNvCxnSpPr>
            <a:endCxn id="349" idx="1"/>
          </p:cNvCxnSpPr>
          <p:nvPr/>
        </p:nvCxnSpPr>
        <p:spPr>
          <a:xfrm flipH="1" rot="10800000">
            <a:off x="3350250" y="2531700"/>
            <a:ext cx="9587400" cy="5022600"/>
          </a:xfrm>
          <a:prstGeom prst="bentConnector3">
            <a:avLst>
              <a:gd fmla="val 2863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2" name="Google Shape;352;g312582eb528_1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5088" y="3152075"/>
            <a:ext cx="5120475" cy="44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312582eb528_1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66700" y="3152075"/>
            <a:ext cx="5757449" cy="512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g312582eb528_10_9"/>
          <p:cNvCxnSpPr/>
          <p:nvPr/>
        </p:nvCxnSpPr>
        <p:spPr>
          <a:xfrm flipH="1" rot="10800000">
            <a:off x="8387500" y="3584100"/>
            <a:ext cx="3930300" cy="3674700"/>
          </a:xfrm>
          <a:prstGeom prst="bentConnector3">
            <a:avLst>
              <a:gd fmla="val 88502" name="adj1"/>
            </a:avLst>
          </a:prstGeom>
          <a:noFill/>
          <a:ln cap="flat" cmpd="sng" w="38100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g312582eb528_10_9"/>
          <p:cNvSpPr txBox="1"/>
          <p:nvPr/>
        </p:nvSpPr>
        <p:spPr>
          <a:xfrm>
            <a:off x="6575100" y="2794500"/>
            <a:ext cx="242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UI </a:t>
            </a:r>
            <a:r>
              <a:rPr lang="en-US" sz="1800"/>
              <a:t>활성화</a:t>
            </a:r>
            <a:endParaRPr sz="1800"/>
          </a:p>
        </p:txBody>
      </p:sp>
      <p:sp>
        <p:nvSpPr>
          <p:cNvPr id="356" name="Google Shape;356;g312582eb528_10_9"/>
          <p:cNvSpPr txBox="1"/>
          <p:nvPr/>
        </p:nvSpPr>
        <p:spPr>
          <a:xfrm>
            <a:off x="12317800" y="2794500"/>
            <a:ext cx="242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실제 정보 출력</a:t>
            </a:r>
            <a:endParaRPr sz="1800"/>
          </a:p>
        </p:txBody>
      </p:sp>
      <p:pic>
        <p:nvPicPr>
          <p:cNvPr id="357" name="Google Shape;357;g312582eb528_10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6550" y="7674336"/>
            <a:ext cx="5757450" cy="36550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g312582eb528_10_9"/>
          <p:cNvCxnSpPr/>
          <p:nvPr/>
        </p:nvCxnSpPr>
        <p:spPr>
          <a:xfrm>
            <a:off x="9072975" y="9250550"/>
            <a:ext cx="9201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g312582eb528_10_9"/>
          <p:cNvCxnSpPr>
            <a:endCxn id="357" idx="1"/>
          </p:cNvCxnSpPr>
          <p:nvPr/>
        </p:nvCxnSpPr>
        <p:spPr>
          <a:xfrm>
            <a:off x="3906850" y="7755568"/>
            <a:ext cx="2309700" cy="1746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g312582eb528_10_9"/>
          <p:cNvSpPr txBox="1"/>
          <p:nvPr/>
        </p:nvSpPr>
        <p:spPr>
          <a:xfrm>
            <a:off x="629750" y="9703150"/>
            <a:ext cx="54405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제작 버튼에 연결된 메서드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재료 아이템 인벤토리에서 차감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제작 아이템 인벤토리에 추가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66" name="Google Shape;3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1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1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1"/>
          <p:cNvSpPr/>
          <p:nvPr/>
        </p:nvSpPr>
        <p:spPr>
          <a:xfrm>
            <a:off x="2412759" y="914400"/>
            <a:ext cx="1677502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발표영상, 이미지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70" name="Google Shape;37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1" title="2024-11-06 20-21-10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6825" y="3091400"/>
            <a:ext cx="13172002" cy="740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77" name="Google Shape;3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0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0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0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트러블슈팅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81" name="Google Shape;3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100" y="2260600"/>
            <a:ext cx="6947975" cy="41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0"/>
          <p:cNvSpPr txBox="1"/>
          <p:nvPr/>
        </p:nvSpPr>
        <p:spPr>
          <a:xfrm>
            <a:off x="1418775" y="8296200"/>
            <a:ext cx="17546100" cy="2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고온지역에 들어갔을 때 온도가 오르고 데미지까지 주게되지만 지역에 벗어났을 때도 데미지를 주는 버그가 있었다. 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지역을 벗어나도 InvokeRepeationg 이 끝나지않고 있었던 것</a:t>
            </a:r>
            <a:endParaRPr sz="3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그래서 새로운 메서드에 Invoke를 취소하는 로직을 만들고 offOverHit에 구독 시켜 진행하였다.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384" name="Google Shape;384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6925" y="2245438"/>
            <a:ext cx="8232350" cy="13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26925" y="3819288"/>
            <a:ext cx="5308000" cy="10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26925" y="5141788"/>
            <a:ext cx="8232350" cy="15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2" name="Google Shape;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"/>
          <p:cNvSpPr/>
          <p:nvPr/>
        </p:nvSpPr>
        <p:spPr>
          <a:xfrm>
            <a:off x="1307969" y="1155700"/>
            <a:ext cx="4076292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9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9168483" y="2794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9066893" y="2794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0489151" y="2692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9168483" y="41783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9066893" y="41783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0489151" y="40767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9168483" y="55626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9066893" y="55626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10489151" y="54610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9168483" y="69469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9066893" y="69469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10489151" y="68453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9168483" y="83312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9066893" y="83312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10489151" y="82296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92" name="Google Shape;392;g312582eb528_5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312582eb528_5_1"/>
          <p:cNvSpPr/>
          <p:nvPr/>
        </p:nvSpPr>
        <p:spPr>
          <a:xfrm>
            <a:off x="1092091" y="1016000"/>
            <a:ext cx="104130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312582eb528_5_1"/>
          <p:cNvSpPr/>
          <p:nvPr/>
        </p:nvSpPr>
        <p:spPr>
          <a:xfrm>
            <a:off x="990501" y="1016000"/>
            <a:ext cx="1244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312582eb528_5_1"/>
          <p:cNvSpPr/>
          <p:nvPr/>
        </p:nvSpPr>
        <p:spPr>
          <a:xfrm>
            <a:off x="2412759" y="914400"/>
            <a:ext cx="1686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트러블슈팅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96" name="Google Shape;396;g312582eb528_5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312582eb528_5_1"/>
          <p:cNvSpPr/>
          <p:nvPr/>
        </p:nvSpPr>
        <p:spPr>
          <a:xfrm>
            <a:off x="1303235" y="240676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312582eb528_5_1"/>
          <p:cNvSpPr txBox="1"/>
          <p:nvPr/>
        </p:nvSpPr>
        <p:spPr>
          <a:xfrm>
            <a:off x="12107950" y="4059900"/>
            <a:ext cx="43965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312582eb528_5_1"/>
          <p:cNvSpPr txBox="1"/>
          <p:nvPr/>
        </p:nvSpPr>
        <p:spPr>
          <a:xfrm>
            <a:off x="1092100" y="2260600"/>
            <a:ext cx="48756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아이템에 전략패턴 사용하기</a:t>
            </a:r>
            <a:endParaRPr b="1" sz="2500"/>
          </a:p>
        </p:txBody>
      </p:sp>
      <p:pic>
        <p:nvPicPr>
          <p:cNvPr id="400" name="Google Shape;400;g312582eb528_5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400" y="3067417"/>
            <a:ext cx="55149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312582eb528_5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450" y="2803017"/>
            <a:ext cx="3819346" cy="7973233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312582eb528_5_1"/>
          <p:cNvSpPr txBox="1"/>
          <p:nvPr/>
        </p:nvSpPr>
        <p:spPr>
          <a:xfrm>
            <a:off x="5758525" y="2322213"/>
            <a:ext cx="53649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인터페이스를 public 으로 지정해도 인스펙터창에서 표기가 안됨</a:t>
            </a:r>
            <a:endParaRPr sz="2000"/>
          </a:p>
        </p:txBody>
      </p:sp>
      <p:pic>
        <p:nvPicPr>
          <p:cNvPr id="403" name="Google Shape;403;g312582eb528_5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9758" y="5465617"/>
            <a:ext cx="5009632" cy="548005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312582eb528_5_1"/>
          <p:cNvSpPr/>
          <p:nvPr/>
        </p:nvSpPr>
        <p:spPr>
          <a:xfrm>
            <a:off x="10535325" y="6941975"/>
            <a:ext cx="1436700" cy="10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g312582eb528_5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07950" y="5465625"/>
            <a:ext cx="8058693" cy="3628325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sp>
        <p:nvSpPr>
          <p:cNvPr id="406" name="Google Shape;406;g312582eb528_5_1"/>
          <p:cNvSpPr txBox="1"/>
          <p:nvPr/>
        </p:nvSpPr>
        <p:spPr>
          <a:xfrm>
            <a:off x="10994850" y="2516276"/>
            <a:ext cx="8281800" cy="26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인벤토리 메서드를 통해 타입에 따른 전략패턴 지정, 사용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전략패턴의 사용 이유가 없어짐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↓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ItemDatabaseSO 스크립트에서 아이템 등록시, Id를 부여중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이 시점에서 전략패턴을 정해줄 수 있음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412" name="Google Shape;4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2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2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 (1) 프로젝트 결과물에 대한 완성도 평가 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16" name="Google Shape;41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2"/>
          <p:cNvSpPr/>
          <p:nvPr/>
        </p:nvSpPr>
        <p:spPr>
          <a:xfrm>
            <a:off x="1079392" y="23241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▶ 개개인 별로 자체적인 평가 의견과 느낀 점을 작성해주세요.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8" name="Google Shape;418;p12"/>
          <p:cNvGraphicFramePr/>
          <p:nvPr/>
        </p:nvGraphicFramePr>
        <p:xfrm>
          <a:off x="952500" y="318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{D41240F9-8EF3-4DC9-B567-DBD7E5FAA76B}</a:tableStyleId>
              </a:tblPr>
              <a:tblGrid>
                <a:gridCol w="3177975"/>
                <a:gridCol w="2327775"/>
                <a:gridCol w="12907650"/>
              </a:tblGrid>
              <a:tr h="114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이름</a:t>
                      </a:r>
                      <a:endParaRPr sz="3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평가점수</a:t>
                      </a:r>
                      <a:br>
                        <a:rPr lang="en-US" sz="3000" u="none" cap="none" strike="noStrike"/>
                      </a:br>
                      <a:r>
                        <a:rPr lang="en-US" sz="3000" u="none" cap="none" strike="noStrike"/>
                        <a:t>(10점 만점)</a:t>
                      </a:r>
                      <a:endParaRPr sz="30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평가 점수 사유</a:t>
                      </a:r>
                      <a:endParaRPr sz="3000" u="none" cap="none" strike="noStrike"/>
                    </a:p>
                  </a:txBody>
                  <a:tcPr marT="91425" marB="91425" marR="91425" marL="91425" anchor="ctr"/>
                </a:tc>
              </a:tr>
              <a:tr h="114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이승희</a:t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8</a:t>
                      </a:r>
                      <a:r>
                        <a:rPr lang="en-US" sz="2400" u="none" cap="none" strike="noStrike"/>
                        <a:t>점</a:t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100"/>
                        <a:t> </a:t>
                      </a:r>
                      <a:r>
                        <a:rPr lang="en-US" sz="2500"/>
                        <a:t>팀원분들은 정말 잘하셨지만, 제가 부족하여 2점을 채우지 못했던거 같습니다. ㅠ</a:t>
                      </a:r>
                      <a:endParaRPr sz="2500" u="none" cap="none" strike="noStrike"/>
                    </a:p>
                  </a:txBody>
                  <a:tcPr marT="91425" marB="91425" marR="91425" marL="91425" anchor="ctr"/>
                </a:tc>
              </a:tr>
              <a:tr h="110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박기도</a:t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8</a:t>
                      </a:r>
                      <a:r>
                        <a:rPr lang="en-US" sz="2400" u="none" cap="none" strike="noStrike"/>
                        <a:t>점</a:t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약간의 버그들이 있긴하지만 짧은시간내에 기능을 많이 구현했다고 생각합니다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147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서보훈</a:t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9</a:t>
                      </a:r>
                      <a:r>
                        <a:rPr lang="en-US" sz="2400" u="none" cap="none" strike="noStrike"/>
                        <a:t>점</a:t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예산은 잘 모르겠지만 시간을 더 주신다면 창고시스템도 만들어보고 싶습니다</a:t>
                      </a:r>
                      <a:endParaRPr sz="2500"/>
                    </a:p>
                  </a:txBody>
                  <a:tcPr marT="91425" marB="91425" marR="91425" marL="91425" anchor="ctr"/>
                </a:tc>
              </a:tr>
              <a:tr h="110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안성찬</a:t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/>
                        <a:t>8</a:t>
                      </a:r>
                      <a:r>
                        <a:rPr lang="en-US" sz="2400" u="none" cap="none" strike="noStrike"/>
                        <a:t>점</a:t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500"/>
                        <a:t>상태 패턴을 이용하여 구현했는데 미흡한 점이 많았다고 생각합니다</a:t>
                      </a:r>
                      <a:endParaRPr sz="25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"/>
          <p:cNvSpPr/>
          <p:nvPr/>
        </p:nvSpPr>
        <p:spPr>
          <a:xfrm rot="-5400000">
            <a:off x="11801087" y="5846142"/>
            <a:ext cx="2668200" cy="4821600"/>
          </a:xfrm>
          <a:prstGeom prst="roundRect">
            <a:avLst>
              <a:gd fmla="val 9596" name="adj"/>
            </a:avLst>
          </a:prstGeom>
          <a:solidFill>
            <a:srgbClr val="FFD0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25" name="Google Shape;4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3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3"/>
          <p:cNvSpPr/>
          <p:nvPr/>
        </p:nvSpPr>
        <p:spPr>
          <a:xfrm>
            <a:off x="2412759" y="927100"/>
            <a:ext cx="16838516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(2) 개인 또는 우리 팀이 잘 한 부분과 아쉬운 점, (3) 느낀점, 성과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29" name="Google Shape;42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3"/>
          <p:cNvSpPr/>
          <p:nvPr/>
        </p:nvSpPr>
        <p:spPr>
          <a:xfrm>
            <a:off x="1079392" y="23241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▶ 개개인 별로 자체적인 평가 의견과 느낀 점을 작성해주세요.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3"/>
          <p:cNvSpPr/>
          <p:nvPr/>
        </p:nvSpPr>
        <p:spPr>
          <a:xfrm rot="-5400000">
            <a:off x="4319107" y="2454039"/>
            <a:ext cx="2668133" cy="4821523"/>
          </a:xfrm>
          <a:prstGeom prst="roundRect">
            <a:avLst>
              <a:gd fmla="val 9596" name="adj"/>
            </a:avLst>
          </a:prstGeom>
          <a:solidFill>
            <a:srgbClr val="FFD0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3"/>
          <p:cNvSpPr/>
          <p:nvPr/>
        </p:nvSpPr>
        <p:spPr>
          <a:xfrm rot="-5400000">
            <a:off x="1770580" y="3926259"/>
            <a:ext cx="1876894" cy="1877081"/>
          </a:xfrm>
          <a:prstGeom prst="roundRect">
            <a:avLst>
              <a:gd fmla="val 85745" name="adj"/>
            </a:avLst>
          </a:prstGeom>
          <a:solidFill>
            <a:srgbClr val="F6F9FA"/>
          </a:solidFill>
          <a:ln>
            <a:noFill/>
          </a:ln>
          <a:effectLst>
            <a:outerShdw blurRad="322580" rotWithShape="0" algn="bl" dir="16200000" dist="50800">
              <a:srgbClr val="E8344E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33" name="Google Shape;43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1134" y="4177551"/>
            <a:ext cx="329057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3"/>
          <p:cNvSpPr/>
          <p:nvPr/>
        </p:nvSpPr>
        <p:spPr>
          <a:xfrm rot="-5400000">
            <a:off x="2988912" y="5846192"/>
            <a:ext cx="2668200" cy="4821600"/>
          </a:xfrm>
          <a:prstGeom prst="roundRect">
            <a:avLst>
              <a:gd fmla="val 9596" name="adj"/>
            </a:avLst>
          </a:prstGeom>
          <a:solidFill>
            <a:srgbClr val="FFD0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3"/>
          <p:cNvSpPr/>
          <p:nvPr/>
        </p:nvSpPr>
        <p:spPr>
          <a:xfrm rot="-5400000">
            <a:off x="6118132" y="7318513"/>
            <a:ext cx="1876800" cy="1877100"/>
          </a:xfrm>
          <a:prstGeom prst="roundRect">
            <a:avLst>
              <a:gd fmla="val 85745" name="adj"/>
            </a:avLst>
          </a:prstGeom>
          <a:solidFill>
            <a:srgbClr val="F6F9FA"/>
          </a:solidFill>
          <a:ln>
            <a:noFill/>
          </a:ln>
          <a:effectLst>
            <a:outerShdw blurRad="322580" rotWithShape="0" algn="bl" dir="16200000" dist="50800">
              <a:srgbClr val="E8344E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36" name="Google Shape;43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6006" y="7511899"/>
            <a:ext cx="329057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3"/>
          <p:cNvSpPr/>
          <p:nvPr/>
        </p:nvSpPr>
        <p:spPr>
          <a:xfrm rot="-5400000">
            <a:off x="14961863" y="7305038"/>
            <a:ext cx="1876800" cy="1877100"/>
          </a:xfrm>
          <a:prstGeom prst="roundRect">
            <a:avLst>
              <a:gd fmla="val 85745" name="adj"/>
            </a:avLst>
          </a:prstGeom>
          <a:solidFill>
            <a:srgbClr val="F6F9FA"/>
          </a:solidFill>
          <a:ln>
            <a:noFill/>
          </a:ln>
          <a:effectLst>
            <a:outerShdw blurRad="322580" rotWithShape="0" algn="bl" dir="16200000" dist="50800">
              <a:srgbClr val="E8344E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3"/>
          <p:cNvSpPr/>
          <p:nvPr/>
        </p:nvSpPr>
        <p:spPr>
          <a:xfrm rot="-5400000">
            <a:off x="13093934" y="2453967"/>
            <a:ext cx="2668200" cy="4821600"/>
          </a:xfrm>
          <a:prstGeom prst="roundRect">
            <a:avLst>
              <a:gd fmla="val 9596" name="adj"/>
            </a:avLst>
          </a:prstGeom>
          <a:solidFill>
            <a:srgbClr val="FFD0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3"/>
          <p:cNvSpPr/>
          <p:nvPr/>
        </p:nvSpPr>
        <p:spPr>
          <a:xfrm rot="-5400000">
            <a:off x="10545403" y="3926259"/>
            <a:ext cx="1876894" cy="1877081"/>
          </a:xfrm>
          <a:prstGeom prst="roundRect">
            <a:avLst>
              <a:gd fmla="val 85745" name="adj"/>
            </a:avLst>
          </a:prstGeom>
          <a:solidFill>
            <a:srgbClr val="F6F9FA"/>
          </a:solidFill>
          <a:ln>
            <a:noFill/>
          </a:ln>
          <a:effectLst>
            <a:outerShdw blurRad="322580" rotWithShape="0" algn="bl" dir="16200000" dist="50800">
              <a:srgbClr val="E8344E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40" name="Google Shape;44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15956" y="4177551"/>
            <a:ext cx="329060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3"/>
          <p:cNvSpPr/>
          <p:nvPr/>
        </p:nvSpPr>
        <p:spPr>
          <a:xfrm>
            <a:off x="1697397" y="43645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이승희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3"/>
          <p:cNvSpPr/>
          <p:nvPr/>
        </p:nvSpPr>
        <p:spPr>
          <a:xfrm>
            <a:off x="6049136" y="7756217"/>
            <a:ext cx="20148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서보훈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3"/>
          <p:cNvSpPr/>
          <p:nvPr/>
        </p:nvSpPr>
        <p:spPr>
          <a:xfrm>
            <a:off x="14824021" y="7758067"/>
            <a:ext cx="20148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안성찬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3"/>
          <p:cNvSpPr/>
          <p:nvPr/>
        </p:nvSpPr>
        <p:spPr>
          <a:xfrm>
            <a:off x="10472219" y="43645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박기도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3"/>
          <p:cNvSpPr txBox="1"/>
          <p:nvPr/>
        </p:nvSpPr>
        <p:spPr>
          <a:xfrm>
            <a:off x="3777150" y="3826425"/>
            <a:ext cx="3859200" cy="1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팀원분들은 정말 잘하셔서 배워가는 점이 매우 많았습니다.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한가지 아쉬웠다면 팀장으로써 잘하지 못했던게 제일 아쉽습니다.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여기서 많은걸 배워가는 만큼 앞으로 더 성장해야겠다는걸 느꼈습니다.</a:t>
            </a:r>
            <a:endParaRPr sz="1800"/>
          </a:p>
        </p:txBody>
      </p:sp>
      <p:sp>
        <p:nvSpPr>
          <p:cNvPr id="446" name="Google Shape;446;p13"/>
          <p:cNvSpPr txBox="1"/>
          <p:nvPr/>
        </p:nvSpPr>
        <p:spPr>
          <a:xfrm>
            <a:off x="12499700" y="3862825"/>
            <a:ext cx="3859200" cy="1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건축시스템이 재밌을것 같아서 했는데 생각보다 재미없어서 실망.. 하지만 팀장님이 팀을 잘 이끌어주셨고, 다른 팀원분들도 각자의 파트를 잘 구현 해주셔서 그럭저럭 잘 끝난것 같습니다.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3"/>
          <p:cNvSpPr txBox="1"/>
          <p:nvPr/>
        </p:nvSpPr>
        <p:spPr>
          <a:xfrm>
            <a:off x="2187300" y="7058275"/>
            <a:ext cx="38592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제작 시스템은 일단 생각나는대로 구현했는데 괜찮게 나온것 같다고 생각중입니다.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다들 자신이 당담한 내용을 잘 만들어주셨다고생각합니다.</a:t>
            </a:r>
            <a:endParaRPr sz="1800"/>
          </a:p>
        </p:txBody>
      </p:sp>
      <p:sp>
        <p:nvSpPr>
          <p:cNvPr id="448" name="Google Shape;448;p13"/>
          <p:cNvSpPr txBox="1"/>
          <p:nvPr/>
        </p:nvSpPr>
        <p:spPr>
          <a:xfrm>
            <a:off x="10905900" y="7119525"/>
            <a:ext cx="4430100" cy="23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/>
              <a:t>팀원 분들이 많은 부분을 구현해주셔서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/>
              <a:t>좋은 결과물이 나왔다고 생각합니다.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/>
              <a:t>특히 시작하는 날 일정이 있어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/>
              <a:t>참여하지 못했는데 정리를 잘 해주셔서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/>
              <a:t>따라갈 수 있었습니다.</a:t>
            </a:r>
            <a:endParaRPr sz="2000"/>
          </a:p>
        </p:txBody>
      </p:sp>
      <p:pic>
        <p:nvPicPr>
          <p:cNvPr descr=" " id="449" name="Google Shape;44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09773" y="7557499"/>
            <a:ext cx="329060" cy="137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344E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455" name="Google Shape;455;g2feb7276ad9_2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317968" cy="1143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56" name="Google Shape;456;g2feb7276ad9_2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2feb7276ad9_2_16"/>
          <p:cNvSpPr/>
          <p:nvPr/>
        </p:nvSpPr>
        <p:spPr>
          <a:xfrm>
            <a:off x="2127293" y="3994300"/>
            <a:ext cx="160638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27262E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r>
              <a:rPr b="0" i="0" lang="en-US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54" name="Google Shape;54;g30c43350398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30c43350398_0_26"/>
          <p:cNvSpPr/>
          <p:nvPr/>
        </p:nvSpPr>
        <p:spPr>
          <a:xfrm>
            <a:off x="1092091" y="1016000"/>
            <a:ext cx="104130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30c43350398_0_26"/>
          <p:cNvSpPr/>
          <p:nvPr/>
        </p:nvSpPr>
        <p:spPr>
          <a:xfrm>
            <a:off x="990501" y="1016000"/>
            <a:ext cx="1244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g30c43350398_0_26"/>
          <p:cNvSpPr/>
          <p:nvPr/>
        </p:nvSpPr>
        <p:spPr>
          <a:xfrm>
            <a:off x="2412759" y="914400"/>
            <a:ext cx="74796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58" name="Google Shape;58;g30c43350398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0c43350398_0_26"/>
          <p:cNvSpPr/>
          <p:nvPr/>
        </p:nvSpPr>
        <p:spPr>
          <a:xfrm>
            <a:off x="1930207" y="225636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30c43350398_0_26"/>
          <p:cNvSpPr txBox="1"/>
          <p:nvPr/>
        </p:nvSpPr>
        <p:spPr>
          <a:xfrm>
            <a:off x="2045113" y="3518050"/>
            <a:ext cx="15600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0c43350398_0_26"/>
          <p:cNvSpPr txBox="1"/>
          <p:nvPr/>
        </p:nvSpPr>
        <p:spPr>
          <a:xfrm>
            <a:off x="1049375" y="2244025"/>
            <a:ext cx="12091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/>
              <a:t>3D 서바이벌 게임</a:t>
            </a:r>
            <a:endParaRPr sz="4000" u="sng"/>
          </a:p>
        </p:txBody>
      </p:sp>
      <p:sp>
        <p:nvSpPr>
          <p:cNvPr id="62" name="Google Shape;62;g30c43350398_0_26"/>
          <p:cNvSpPr txBox="1"/>
          <p:nvPr/>
        </p:nvSpPr>
        <p:spPr>
          <a:xfrm>
            <a:off x="1049375" y="3001575"/>
            <a:ext cx="164949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sz="3200"/>
              <a:t>다양한 기능을 구현해봄으로써 공부차원에서 도움이 될 것 같기에 선택  </a:t>
            </a:r>
            <a:endParaRPr sz="3200"/>
          </a:p>
        </p:txBody>
      </p:sp>
      <p:pic>
        <p:nvPicPr>
          <p:cNvPr id="63" name="Google Shape;63;g30c43350398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100" y="4513250"/>
            <a:ext cx="5938408" cy="3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30c43350398_0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9900" y="7838750"/>
            <a:ext cx="5938406" cy="33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30c43350398_0_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55275" y="5015112"/>
            <a:ext cx="8278926" cy="4647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0c43350398_0_26"/>
          <p:cNvSpPr/>
          <p:nvPr/>
        </p:nvSpPr>
        <p:spPr>
          <a:xfrm>
            <a:off x="9338463" y="7064275"/>
            <a:ext cx="1436700" cy="8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7" name="Google Shape;7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091" y="37592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8" name="Google Shape;7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091" y="46863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9" name="Google Shape;7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55626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0" name="Google Shape;8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64643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1" name="Google Shape;8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73660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2" name="Google Shape;8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82677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3" name="Google Shape;8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100" y="8248378"/>
            <a:ext cx="18019501" cy="3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4" name="Google Shape;8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14398" y="3797300"/>
            <a:ext cx="12699" cy="448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5" name="Google Shape;8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06529" y="3797300"/>
            <a:ext cx="12699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/>
          <p:nvPr/>
        </p:nvSpPr>
        <p:spPr>
          <a:xfrm>
            <a:off x="1041296" y="3746500"/>
            <a:ext cx="3123888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1041296" y="4673600"/>
            <a:ext cx="3123888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이승희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7136686" y="46990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플레이어 화면 ,이동, 생존관리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7136686" y="55499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건축, 데이터 저장, 오디오 시스템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7136686" y="64643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인벤토리, 아이템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7098590" y="7353300"/>
            <a:ext cx="11822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적 AI(기본 이동, 경계, 추적, 공격, 도망, 죽음 상태), 적 생성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4063594" y="4686300"/>
            <a:ext cx="2793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팀장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4063594" y="55499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4063594" y="6426200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4063594" y="73406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1041296" y="5524500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박기도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1041296" y="6426200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서보훈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1041296" y="7327900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안성찬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6755724" y="3746500"/>
            <a:ext cx="1240665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담당 업무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4063594" y="37465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10" name="Google Shape;1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1" name="Google Shape;11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091" y="43815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2" name="Google Shape;11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2091" y="53086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3" name="Google Shape;11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60833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4" name="Google Shape;11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68072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5" name="Google Shape;11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2091" y="75184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6" name="Google Shape;11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9441" y="82297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7" name="Google Shape;11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66600" y="4419600"/>
            <a:ext cx="12699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8" name="Google Shape;11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759126" y="4419600"/>
            <a:ext cx="12699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9" name="Google Shape;11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06528" y="4419600"/>
            <a:ext cx="12699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6755724" y="4368800"/>
            <a:ext cx="9054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활동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5708329" y="4356100"/>
            <a:ext cx="3454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041296" y="5384800"/>
            <a:ext cx="31239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사전 기획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3987394" y="5384800"/>
            <a:ext cx="2793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10/31(목)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15708329" y="5384800"/>
            <a:ext cx="34542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아이디어 선정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5708329" y="6121400"/>
            <a:ext cx="34542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5708329" y="6832600"/>
            <a:ext cx="34542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7009699" y="5384800"/>
            <a:ext cx="8673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기획 및 주제 선정, 와이어 프레임 작성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997000" y="6121400"/>
            <a:ext cx="8673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와이어 프레임을 기준으로 개별 작업 및 병합 작업 진행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6997000" y="6832600"/>
            <a:ext cx="8673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 구축 과정에서 발생하는 오류 처리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7009699" y="7543800"/>
            <a:ext cx="8673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 제작 및 발표 준비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3987394" y="6121400"/>
            <a:ext cx="2793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11/01(금)~11/05(화)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3987394" y="6832600"/>
            <a:ext cx="2793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/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/>
              <a:t>06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/>
              <a:t>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)~</a:t>
            </a:r>
            <a:r>
              <a:rPr lang="en-US" sz="2400"/>
              <a:t>11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/>
              <a:t>07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/>
              <a:t>목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3987394" y="7543800"/>
            <a:ext cx="27936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11/06(수)~11/07(목)</a:t>
            </a:r>
            <a:endParaRPr sz="2400"/>
          </a:p>
        </p:txBody>
      </p:sp>
      <p:sp>
        <p:nvSpPr>
          <p:cNvPr id="134" name="Google Shape;134;p5"/>
          <p:cNvSpPr/>
          <p:nvPr/>
        </p:nvSpPr>
        <p:spPr>
          <a:xfrm>
            <a:off x="1041296" y="6121400"/>
            <a:ext cx="31239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 구축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041296" y="6832600"/>
            <a:ext cx="31239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오류 수정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041296" y="7543800"/>
            <a:ext cx="31239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발표 준비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1041296" y="4368800"/>
            <a:ext cx="3123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3987394" y="4368800"/>
            <a:ext cx="2793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44" name="Google Shape;144;g312582eb528_5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12582eb528_5_30"/>
          <p:cNvSpPr/>
          <p:nvPr/>
        </p:nvSpPr>
        <p:spPr>
          <a:xfrm>
            <a:off x="1092091" y="1016000"/>
            <a:ext cx="104130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12582eb528_5_30"/>
          <p:cNvSpPr/>
          <p:nvPr/>
        </p:nvSpPr>
        <p:spPr>
          <a:xfrm>
            <a:off x="990501" y="1016000"/>
            <a:ext cx="1244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12582eb528_5_30"/>
          <p:cNvSpPr/>
          <p:nvPr/>
        </p:nvSpPr>
        <p:spPr>
          <a:xfrm>
            <a:off x="2412759" y="914400"/>
            <a:ext cx="1686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프로젝트 수행 </a:t>
            </a:r>
            <a:r>
              <a:rPr lang="en-US" sz="4800">
                <a:solidFill>
                  <a:schemeClr val="dk1"/>
                </a:solidFill>
              </a:rPr>
              <a:t>경과 </a:t>
            </a:r>
            <a:r>
              <a:rPr lang="en-US" sz="4800">
                <a:solidFill>
                  <a:schemeClr val="dk1"/>
                </a:solidFill>
              </a:rPr>
              <a:t>- 프로젝트 구현 (Player - Temperature)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48" name="Google Shape;148;g312582eb528_5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312582eb528_5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100" y="8174325"/>
            <a:ext cx="5527500" cy="30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12582eb528_5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1800" y="8174325"/>
            <a:ext cx="12211700" cy="30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12582eb528_5_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1800" y="4858900"/>
            <a:ext cx="12211700" cy="32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12582eb528_5_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2100" y="4858900"/>
            <a:ext cx="5527500" cy="32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312582eb528_5_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53999" y="2562050"/>
            <a:ext cx="7600375" cy="21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12582eb528_5_30"/>
          <p:cNvSpPr txBox="1"/>
          <p:nvPr/>
        </p:nvSpPr>
        <p:spPr>
          <a:xfrm>
            <a:off x="8921750" y="2399650"/>
            <a:ext cx="100596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온도에 따라 Player가 데미지를 받는 것을 구현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area의 정보를 받아와 area의 localTemperature가 Player의 온도보다 높거나 낮으면 온도를 더해주고 빼주는 것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온도가 지정해 놓은 온도보다 높거나 낮다면 플레이어에게 데미지를 주어 hp가 깎이게 구현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area에서 나오게되면 원래 Player의 Temperature로 돌아오게 설계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60" name="Google Shape;1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2412759" y="914400"/>
            <a:ext cx="1686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프로젝트 구현 (</a:t>
            </a:r>
            <a:r>
              <a:rPr lang="en-US" sz="4800"/>
              <a:t>Player - Water)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64" name="Google Shape;16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/>
          <p:nvPr/>
        </p:nvSpPr>
        <p:spPr>
          <a:xfrm>
            <a:off x="1930207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5469900" y="4087125"/>
            <a:ext cx="3383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15469900" y="6085450"/>
            <a:ext cx="3383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15532675" y="7445800"/>
            <a:ext cx="33831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750" y="4470400"/>
            <a:ext cx="8852175" cy="28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2875" y="7630200"/>
            <a:ext cx="8969926" cy="26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/>
        </p:nvSpPr>
        <p:spPr>
          <a:xfrm>
            <a:off x="10698100" y="4228500"/>
            <a:ext cx="81549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Conditions.cs에서 WaterSet 메서드를 만들고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수분량에 따라 플레이어의 이동속도를 정의 하고 PlayerCondition.cs에서 WaterToSpeed메서드에 호출해 플레이어가 가지고 있는 Water에 따라 스피드가 바뀌게끔 구현</a:t>
            </a:r>
            <a:endParaRPr sz="3000"/>
          </a:p>
        </p:txBody>
      </p:sp>
      <p:pic>
        <p:nvPicPr>
          <p:cNvPr id="172" name="Google Shape;1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1750" y="2256375"/>
            <a:ext cx="8852175" cy="19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78" name="Google Shape;178;g30c43350398_5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0c43350398_5_28"/>
          <p:cNvSpPr/>
          <p:nvPr/>
        </p:nvSpPr>
        <p:spPr>
          <a:xfrm>
            <a:off x="1092091" y="1016000"/>
            <a:ext cx="104130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0c43350398_5_28"/>
          <p:cNvSpPr/>
          <p:nvPr/>
        </p:nvSpPr>
        <p:spPr>
          <a:xfrm>
            <a:off x="990501" y="1016000"/>
            <a:ext cx="1244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0c43350398_5_28"/>
          <p:cNvSpPr/>
          <p:nvPr/>
        </p:nvSpPr>
        <p:spPr>
          <a:xfrm>
            <a:off x="2412759" y="914400"/>
            <a:ext cx="1686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프로젝트 구현</a:t>
            </a:r>
            <a:r>
              <a:rPr lang="en-US" sz="4800">
                <a:solidFill>
                  <a:schemeClr val="dk1"/>
                </a:solidFill>
              </a:rPr>
              <a:t> (Creature(적) AI)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82" name="Google Shape;182;g30c43350398_5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30c43350398_5_28"/>
          <p:cNvSpPr/>
          <p:nvPr/>
        </p:nvSpPr>
        <p:spPr>
          <a:xfrm>
            <a:off x="1930207" y="225636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30c43350398_5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5800" y="2329675"/>
            <a:ext cx="16986074" cy="88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0c43350398_5_28"/>
          <p:cNvSpPr txBox="1"/>
          <p:nvPr/>
        </p:nvSpPr>
        <p:spPr>
          <a:xfrm>
            <a:off x="4227775" y="8131000"/>
            <a:ext cx="3843000" cy="5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상태가 전환되는 로직</a:t>
            </a:r>
            <a:endParaRPr sz="2800"/>
          </a:p>
        </p:txBody>
      </p:sp>
      <p:sp>
        <p:nvSpPr>
          <p:cNvPr id="186" name="Google Shape;186;g30c43350398_5_28"/>
          <p:cNvSpPr txBox="1"/>
          <p:nvPr/>
        </p:nvSpPr>
        <p:spPr>
          <a:xfrm>
            <a:off x="10081550" y="8131000"/>
            <a:ext cx="2969100" cy="5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현재 상태 전환</a:t>
            </a:r>
            <a:endParaRPr sz="2800"/>
          </a:p>
        </p:txBody>
      </p:sp>
      <p:sp>
        <p:nvSpPr>
          <p:cNvPr id="187" name="Google Shape;187;g30c43350398_5_28"/>
          <p:cNvSpPr txBox="1"/>
          <p:nvPr/>
        </p:nvSpPr>
        <p:spPr>
          <a:xfrm>
            <a:off x="14917975" y="10601200"/>
            <a:ext cx="3159900" cy="58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각 상태별 행동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93" name="Google Shape;193;g312582eb528_9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12582eb528_9_36"/>
          <p:cNvSpPr/>
          <p:nvPr/>
        </p:nvSpPr>
        <p:spPr>
          <a:xfrm>
            <a:off x="1092091" y="1016000"/>
            <a:ext cx="104130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12582eb528_9_36"/>
          <p:cNvSpPr/>
          <p:nvPr/>
        </p:nvSpPr>
        <p:spPr>
          <a:xfrm>
            <a:off x="990501" y="1016000"/>
            <a:ext cx="1244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312582eb528_9_36"/>
          <p:cNvSpPr/>
          <p:nvPr/>
        </p:nvSpPr>
        <p:spPr>
          <a:xfrm>
            <a:off x="2412759" y="914400"/>
            <a:ext cx="1686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프로젝트 구현 (</a:t>
            </a:r>
            <a:r>
              <a:rPr lang="en-US" sz="4800"/>
              <a:t>Creature(적) AI)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97" name="Google Shape;197;g312582eb528_9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312582eb528_9_36"/>
          <p:cNvSpPr/>
          <p:nvPr/>
        </p:nvSpPr>
        <p:spPr>
          <a:xfrm>
            <a:off x="1930207" y="2256367"/>
            <a:ext cx="17304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/>
              <a:t>interface I</a:t>
            </a:r>
            <a:r>
              <a:rPr lang="en-US" sz="3200"/>
              <a:t>State &amp; Concrete</a:t>
            </a:r>
            <a:r>
              <a:rPr lang="en-US" sz="3200">
                <a:solidFill>
                  <a:schemeClr val="dk1"/>
                </a:solidFill>
              </a:rPr>
              <a:t>State</a:t>
            </a:r>
            <a:r>
              <a:rPr lang="en-US" sz="3200"/>
              <a:t>(Idle/Wander/Alerted/Chase/Attack/Escape/Dead)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9" name="Google Shape;199;g312582eb528_9_36"/>
          <p:cNvGraphicFramePr/>
          <p:nvPr/>
        </p:nvGraphicFramePr>
        <p:xfrm>
          <a:off x="1266875" y="32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{D41240F9-8EF3-4DC9-B567-DBD7E5FAA76B}</a:tableStyleId>
              </a:tblPr>
              <a:tblGrid>
                <a:gridCol w="4344175"/>
              </a:tblGrid>
              <a:tr h="12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</a:rPr>
                        <a:t>interface IState</a:t>
                      </a:r>
                      <a:endParaRPr b="1" sz="3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Methods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    public void OnStateEnter();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    public void OnStateUpdate();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    public void OnStateExit();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Google Shape;200;g312582eb528_9_36"/>
          <p:cNvGraphicFramePr/>
          <p:nvPr/>
        </p:nvGraphicFramePr>
        <p:xfrm>
          <a:off x="6602050" y="32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{D41240F9-8EF3-4DC9-B567-DBD7E5FAA76B}</a:tableStyleId>
              </a:tblPr>
              <a:tblGrid>
                <a:gridCol w="4344175"/>
              </a:tblGrid>
              <a:tr h="12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1" lang="en-US" sz="3100">
                          <a:solidFill>
                            <a:schemeClr val="dk1"/>
                          </a:solidFill>
                        </a:rPr>
                        <a:t>ConcreteState : IState</a:t>
                      </a:r>
                      <a:endParaRPr b="1" sz="2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Fields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private Creature creature;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9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Methods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//Constructor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public IdleState(Creature _creature)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{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    creature = _creature;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}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//행동 구현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public void OnStateEnter()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public void OnStateUpdate()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public void OnStateExit()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201" name="Google Shape;201;g312582eb528_9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64075" y="3225954"/>
            <a:ext cx="5770125" cy="769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g312582eb528_9_36"/>
          <p:cNvCxnSpPr/>
          <p:nvPr/>
        </p:nvCxnSpPr>
        <p:spPr>
          <a:xfrm>
            <a:off x="11015625" y="3591300"/>
            <a:ext cx="2400300" cy="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3" name="Google Shape;203;g312582eb528_9_36"/>
          <p:cNvSpPr txBox="1"/>
          <p:nvPr/>
        </p:nvSpPr>
        <p:spPr>
          <a:xfrm>
            <a:off x="11214700" y="3089888"/>
            <a:ext cx="1980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예시 </a:t>
            </a:r>
            <a:r>
              <a:rPr lang="en-US" sz="2300"/>
              <a:t>IdleState</a:t>
            </a:r>
            <a:endParaRPr sz="2300"/>
          </a:p>
        </p:txBody>
      </p:sp>
      <p:cxnSp>
        <p:nvCxnSpPr>
          <p:cNvPr id="204" name="Google Shape;204;g312582eb528_9_36"/>
          <p:cNvCxnSpPr/>
          <p:nvPr/>
        </p:nvCxnSpPr>
        <p:spPr>
          <a:xfrm flipH="1">
            <a:off x="5611050" y="3584700"/>
            <a:ext cx="984600" cy="2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g312582eb528_9_36"/>
          <p:cNvSpPr txBox="1"/>
          <p:nvPr/>
        </p:nvSpPr>
        <p:spPr>
          <a:xfrm>
            <a:off x="4766200" y="9683275"/>
            <a:ext cx="84294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Concrete State에서 상태에 따른 행동을 담당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2024-06-11T02:27:30Z</dcterms:created>
  <dc:creator>PptxGenJS</dc:creator>
</cp:coreProperties>
</file>