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embeddedFontLst>
    <p:embeddedFont>
      <p:font typeface="Proxima Nova" panose="02000506030000020004"/>
      <p:regular r:id="rId24"/>
    </p:embeddedFont>
    <p:embeddedFont>
      <p:font typeface="EB Garamond"/>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2e211101443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211101443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e211101443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211101443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e211101443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211101443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2e211101443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211101443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2e211101443_9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211101443_9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2e211101443_9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e211101443_9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72ca8d86a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2ca8d86a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e0290eed43_1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0290eed43_1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2e211101443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e211101443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e0290eed43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0290eed43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23a0705933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a0705933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2e211101443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e211101443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2e211101443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211101443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23a03a32b91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a03a32b91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2e211101443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211101443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2e211101443_0_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211101443_0_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7" name="Google Shape;27;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34" name="Google Shape;34;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42" name="Google Shape;42;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p:txBody>
      </p:sp>
      <p:sp>
        <p:nvSpPr>
          <p:cNvPr id="47" name="Google Shape;47;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rt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rtl="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rtl="0">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782950" y="406350"/>
            <a:ext cx="7883400" cy="21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980">
                <a:solidFill>
                  <a:srgbClr val="434343"/>
                </a:solidFill>
                <a:latin typeface="EB Garamond"/>
                <a:ea typeface="EB Garamond"/>
                <a:cs typeface="EB Garamond"/>
                <a:sym typeface="EB Garamond"/>
              </a:rPr>
              <a:t>Hadoop分布式文件系统的智能运维</a:t>
            </a:r>
            <a:endParaRPr sz="2980">
              <a:solidFill>
                <a:srgbClr val="434343"/>
              </a:solidFill>
              <a:latin typeface="EB Garamond"/>
              <a:ea typeface="EB Garamond"/>
              <a:cs typeface="EB Garamond"/>
              <a:sym typeface="EB Garamond"/>
            </a:endParaRPr>
          </a:p>
        </p:txBody>
      </p:sp>
      <p:sp>
        <p:nvSpPr>
          <p:cNvPr id="60" name="Google Shape;60;p13"/>
          <p:cNvSpPr txBox="1"/>
          <p:nvPr/>
        </p:nvSpPr>
        <p:spPr>
          <a:xfrm>
            <a:off x="782955" y="3228340"/>
            <a:ext cx="7883525" cy="67437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报告人：2111949徐章博、2113665谢畅、2113098唐文涛、2112847杜怡兴、</a:t>
            </a:r>
            <a:r>
              <a:rPr lang="en-GB">
                <a:latin typeface="Proxima Nova" panose="02000506030000020004"/>
                <a:ea typeface="Proxima Nova" panose="02000506030000020004"/>
                <a:cs typeface="Proxima Nova" panose="02000506030000020004"/>
                <a:sym typeface="Proxima Nova" panose="02000506030000020004"/>
              </a:rPr>
              <a:t>2111903李纡君</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lnSpc>
                <a:spcPct val="115000"/>
              </a:lnSpc>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endParaRPr>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2"/>
          <p:cNvSpPr txBox="1"/>
          <p:nvPr>
            <p:ph type="body" idx="1"/>
          </p:nvPr>
        </p:nvSpPr>
        <p:spPr>
          <a:xfrm>
            <a:off x="2711375" y="616100"/>
            <a:ext cx="6007500" cy="4396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600" b="1">
                <a:solidFill>
                  <a:srgbClr val="000000"/>
                </a:solidFill>
                <a:latin typeface="Arial" panose="020B0604020202020204"/>
                <a:ea typeface="Arial" panose="020B0604020202020204"/>
                <a:cs typeface="Arial" panose="020B0604020202020204"/>
                <a:sym typeface="Arial" panose="020B0604020202020204"/>
              </a:rPr>
              <a:t>决策树</a:t>
            </a:r>
            <a:r>
              <a:rPr lang="en-GB" sz="1600" b="1">
                <a:solidFill>
                  <a:srgbClr val="000000"/>
                </a:solidFill>
                <a:latin typeface="Arial" panose="020B0604020202020204"/>
                <a:ea typeface="Arial" panose="020B0604020202020204"/>
                <a:cs typeface="Arial" panose="020B0604020202020204"/>
                <a:sym typeface="Arial" panose="020B0604020202020204"/>
              </a:rPr>
              <a:t>:</a:t>
            </a:r>
            <a:endParaRPr sz="1600" b="1">
              <a:solidFill>
                <a:srgbClr val="000000"/>
              </a:solidFill>
              <a:latin typeface="Arial" panose="020B0604020202020204"/>
              <a:ea typeface="Arial" panose="020B0604020202020204"/>
              <a:cs typeface="Arial" panose="020B0604020202020204"/>
              <a:sym typeface="Arial" panose="020B0604020202020204"/>
            </a:endParaRPr>
          </a:p>
          <a:p>
            <a:pPr marL="457200" lvl="0" indent="-307975" algn="l" rtl="0">
              <a:spcBef>
                <a:spcPts val="0"/>
              </a:spcBef>
              <a:spcAft>
                <a:spcPts val="0"/>
              </a:spcAft>
              <a:buClr>
                <a:srgbClr val="1F2328"/>
              </a:buClr>
              <a:buSzPts val="12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决策树是一个树形结构图，它使用分支来说明每个实例的预测状态。决策树是使用训练数据以自顶向下的方式构建的。每个树节点都是使用当前的“最佳”属性创建的，这是通过属性的信息增益来选择的。</a:t>
            </a: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7975" algn="l" rtl="0">
              <a:spcBef>
                <a:spcPts val="1200"/>
              </a:spcBef>
              <a:spcAft>
                <a:spcPts val="0"/>
              </a:spcAft>
              <a:buClr>
                <a:srgbClr val="1F2328"/>
              </a:buClr>
              <a:buSzPts val="12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例如，图中的根节点显示，我们的数据集中总共有20个实例。分割根节点时，事件2的出现次数被视为“最佳”属性。因此，根据该属性的值，整个20个训练实例被分成两个子集，其中一个包含12个实例，另一个包含8个实例</a:t>
            </a: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7975" algn="l" rtl="0">
              <a:spcBef>
                <a:spcPts val="1200"/>
              </a:spcBef>
              <a:spcAft>
                <a:spcPts val="0"/>
              </a:spcAft>
              <a:buClr>
                <a:srgbClr val="1F2328"/>
              </a:buClr>
              <a:buSzPts val="12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决策树首次应用于Web请求日志系统的故障诊断。事件计数向量及其在第III-B节中描述的标签被用来构建决策树。为了检测新实例的状态，它根据每个遍历树节点的谓词遍历决策树。</a:t>
            </a: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7975" algn="l" rtl="0">
              <a:spcBef>
                <a:spcPts val="1200"/>
              </a:spcBef>
              <a:spcAft>
                <a:spcPts val="0"/>
              </a:spcAft>
              <a:buClr>
                <a:srgbClr val="1F2328"/>
              </a:buClr>
              <a:buSzPts val="12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在遍历结束时，</a:t>
            </a:r>
            <a:r>
              <a:rPr lang="en-GB" sz="1250" b="1">
                <a:solidFill>
                  <a:srgbClr val="1F2328"/>
                </a:solidFill>
                <a:highlight>
                  <a:srgbClr val="FFFFFF"/>
                </a:highlight>
                <a:latin typeface="Arial" panose="020B0604020202020204"/>
                <a:ea typeface="Arial" panose="020B0604020202020204"/>
                <a:cs typeface="Arial" panose="020B0604020202020204"/>
                <a:sym typeface="Arial" panose="020B0604020202020204"/>
              </a:rPr>
              <a:t>实例将到达其中一个叶子，这反映了该实例的状态(异常/正常)</a:t>
            </a:r>
            <a:endParaRPr sz="1250" b="1">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p:txBody>
      </p:sp>
      <p:sp>
        <p:nvSpPr>
          <p:cNvPr id="113" name="Google Shape;113;p22"/>
          <p:cNvSpPr txBox="1"/>
          <p:nvPr>
            <p:ph type="title"/>
          </p:nvPr>
        </p:nvSpPr>
        <p:spPr>
          <a:xfrm>
            <a:off x="0" y="324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机器学习算法介绍</a:t>
            </a:r>
            <a:endParaRPr lang="en-GB"/>
          </a:p>
        </p:txBody>
      </p:sp>
      <p:pic>
        <p:nvPicPr>
          <p:cNvPr id="114" name="Google Shape;114;p22"/>
          <p:cNvPicPr preferRelativeResize="0"/>
          <p:nvPr/>
        </p:nvPicPr>
        <p:blipFill>
          <a:blip r:embed="rId1"/>
          <a:stretch>
            <a:fillRect/>
          </a:stretch>
        </p:blipFill>
        <p:spPr>
          <a:xfrm>
            <a:off x="37125" y="1327500"/>
            <a:ext cx="2785224" cy="2488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300" b="1">
                <a:solidFill>
                  <a:srgbClr val="000000"/>
                </a:solidFill>
                <a:latin typeface="Arial" panose="020B0604020202020204"/>
                <a:ea typeface="Arial" panose="020B0604020202020204"/>
                <a:cs typeface="Arial" panose="020B0604020202020204"/>
                <a:sym typeface="Arial" panose="020B0604020202020204"/>
              </a:rPr>
              <a:t>自动化和智能化手段减少人工干预</a:t>
            </a:r>
            <a:r>
              <a:rPr lang="en-GB" sz="1300">
                <a:solidFill>
                  <a:srgbClr val="000000"/>
                </a:solidFill>
                <a:latin typeface="Arial" panose="020B0604020202020204"/>
                <a:ea typeface="Arial" panose="020B0604020202020204"/>
                <a:cs typeface="Arial" panose="020B0604020202020204"/>
                <a:sym typeface="Arial" panose="020B0604020202020204"/>
              </a:rPr>
              <a:t>：</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05000"/>
              </a:lnSpc>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自动化部署</a:t>
            </a:r>
            <a:r>
              <a:rPr lang="en-GB" sz="1300">
                <a:solidFill>
                  <a:srgbClr val="000000"/>
                </a:solidFill>
                <a:latin typeface="Arial" panose="020B0604020202020204"/>
                <a:ea typeface="Arial" panose="020B0604020202020204"/>
                <a:cs typeface="Arial" panose="020B0604020202020204"/>
                <a:sym typeface="Arial" panose="020B0604020202020204"/>
              </a:rPr>
              <a:t>：使用Ansible、Puppet或Chef等配置管理工具实现HDFS的自动化部署和配置。这些工具可以快速复制标准化配置，减少手动操作的错误。</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05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自动化运维平台</a:t>
            </a:r>
            <a:r>
              <a:rPr lang="en-GB" sz="1300">
                <a:solidFill>
                  <a:srgbClr val="000000"/>
                </a:solidFill>
                <a:latin typeface="Arial" panose="020B0604020202020204"/>
                <a:ea typeface="Arial" panose="020B0604020202020204"/>
                <a:cs typeface="Arial" panose="020B0604020202020204"/>
                <a:sym typeface="Arial" panose="020B0604020202020204"/>
              </a:rPr>
              <a:t>：使用Cloudera Manager、Ambari等运维平台，对HDFS集群进行统一管理，提供图形化界面和丰富的运维工具。</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05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AI驱动的预测性维护</a:t>
            </a:r>
            <a:r>
              <a:rPr lang="en-GB" sz="1300">
                <a:solidFill>
                  <a:srgbClr val="000000"/>
                </a:solidFill>
                <a:latin typeface="Arial" panose="020B0604020202020204"/>
                <a:ea typeface="Arial" panose="020B0604020202020204"/>
                <a:cs typeface="Arial" panose="020B0604020202020204"/>
                <a:sym typeface="Arial" panose="020B0604020202020204"/>
              </a:rPr>
              <a:t>：利用机器学习和AI技术，分析历史运维数据，预测潜在故障，提前进行预防性维护。例如，使用时间序列分析模型预测硬件故障。</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5000"/>
              </a:lnSpc>
              <a:spcBef>
                <a:spcPts val="1200"/>
              </a:spcBef>
              <a:spcAft>
                <a:spcPts val="0"/>
              </a:spcAft>
              <a:buNone/>
            </a:pPr>
            <a:r>
              <a:rPr lang="en-GB" sz="1300" b="1">
                <a:solidFill>
                  <a:srgbClr val="000000"/>
                </a:solidFill>
                <a:latin typeface="Arial" panose="020B0604020202020204"/>
                <a:ea typeface="Arial" panose="020B0604020202020204"/>
                <a:cs typeface="Arial" panose="020B0604020202020204"/>
                <a:sym typeface="Arial" panose="020B0604020202020204"/>
              </a:rPr>
              <a:t>提高运维效率和准确性</a:t>
            </a:r>
            <a:r>
              <a:rPr lang="en-GB" sz="1300">
                <a:solidFill>
                  <a:srgbClr val="000000"/>
                </a:solidFill>
                <a:latin typeface="Arial" panose="020B0604020202020204"/>
                <a:ea typeface="Arial" panose="020B0604020202020204"/>
                <a:cs typeface="Arial" panose="020B0604020202020204"/>
                <a:sym typeface="Arial" panose="020B0604020202020204"/>
              </a:rPr>
              <a:t>：</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05000"/>
              </a:lnSpc>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自动化脚本</a:t>
            </a:r>
            <a:r>
              <a:rPr lang="en-GB" sz="1300">
                <a:solidFill>
                  <a:srgbClr val="000000"/>
                </a:solidFill>
                <a:latin typeface="Arial" panose="020B0604020202020204"/>
                <a:ea typeface="Arial" panose="020B0604020202020204"/>
                <a:cs typeface="Arial" panose="020B0604020202020204"/>
                <a:sym typeface="Arial" panose="020B0604020202020204"/>
              </a:rPr>
              <a:t>：编写自动化脚本（如Shell、Python）处理日常运维任务，如日志清理、数据备份、结点扩容等。</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05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日志分析</a:t>
            </a:r>
            <a:r>
              <a:rPr lang="en-GB" sz="1300">
                <a:solidFill>
                  <a:srgbClr val="000000"/>
                </a:solidFill>
                <a:latin typeface="Arial" panose="020B0604020202020204"/>
                <a:ea typeface="Arial" panose="020B0604020202020204"/>
                <a:cs typeface="Arial" panose="020B0604020202020204"/>
                <a:sym typeface="Arial" panose="020B0604020202020204"/>
              </a:rPr>
              <a:t>：使用ELK（Elasticsearch, Logstash, Kibana）日志分析工具，实时收集和分析HDFS日志，快速定位问题。</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05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统一运维平台</a:t>
            </a:r>
            <a:r>
              <a:rPr lang="en-GB" sz="1300">
                <a:solidFill>
                  <a:srgbClr val="000000"/>
                </a:solidFill>
                <a:latin typeface="Arial" panose="020B0604020202020204"/>
                <a:ea typeface="Arial" panose="020B0604020202020204"/>
                <a:cs typeface="Arial" panose="020B0604020202020204"/>
                <a:sym typeface="Arial" panose="020B0604020202020204"/>
              </a:rPr>
              <a:t>：通过统一的运维平台，集中管理和监控HDFS集群，减少各类运维任务的分散管理，提高效率。</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5000"/>
              </a:lnSpc>
              <a:spcBef>
                <a:spcPts val="1200"/>
              </a:spcBef>
              <a:spcAft>
                <a:spcPts val="1200"/>
              </a:spcAft>
              <a:buNone/>
            </a:pPr>
            <a:endParaRPr sz="1300" b="1">
              <a:solidFill>
                <a:srgbClr val="24292F"/>
              </a:solidFill>
              <a:latin typeface="Arial" panose="020B0604020202020204"/>
              <a:ea typeface="Arial" panose="020B0604020202020204"/>
              <a:cs typeface="Arial" panose="020B0604020202020204"/>
              <a:sym typeface="Arial" panose="020B0604020202020204"/>
            </a:endParaRPr>
          </a:p>
        </p:txBody>
      </p:sp>
      <p:sp>
        <p:nvSpPr>
          <p:cNvPr id="120" name="Google Shape;120;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智能化运维</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监控与告警</a:t>
            </a:r>
            <a:endParaRPr lang="en-GB"/>
          </a:p>
        </p:txBody>
      </p:sp>
      <p:sp>
        <p:nvSpPr>
          <p:cNvPr id="126" name="Google Shape;126;p24"/>
          <p:cNvSpPr txBox="1"/>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b="1">
                <a:solidFill>
                  <a:srgbClr val="000000"/>
                </a:solidFill>
                <a:latin typeface="Arial" panose="020B0604020202020204"/>
                <a:ea typeface="Arial" panose="020B0604020202020204"/>
                <a:cs typeface="Arial" panose="020B0604020202020204"/>
                <a:sym typeface="Arial" panose="020B0604020202020204"/>
              </a:rPr>
              <a:t>实时监控HDFS的运行状态</a:t>
            </a:r>
            <a:r>
              <a:rPr lang="en-GB" sz="1300">
                <a:solidFill>
                  <a:srgbClr val="000000"/>
                </a:solidFill>
                <a:latin typeface="Arial" panose="020B0604020202020204"/>
                <a:ea typeface="Arial" panose="020B0604020202020204"/>
                <a:cs typeface="Arial" panose="020B0604020202020204"/>
                <a:sym typeface="Arial" panose="020B0604020202020204"/>
              </a:rPr>
              <a:t>：</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监控工具</a:t>
            </a:r>
            <a:r>
              <a:rPr lang="en-GB" sz="1300">
                <a:solidFill>
                  <a:srgbClr val="000000"/>
                </a:solidFill>
                <a:latin typeface="Arial" panose="020B0604020202020204"/>
                <a:ea typeface="Arial" panose="020B0604020202020204"/>
                <a:cs typeface="Arial" panose="020B0604020202020204"/>
                <a:sym typeface="Arial" panose="020B0604020202020204"/>
              </a:rPr>
              <a:t>：使用Ganglia、Nagios、Zabbix等监控工具，对HDFS集群的CPU、内存、磁盘、网络等资源进行实时监控。</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健康检查</a:t>
            </a:r>
            <a:r>
              <a:rPr lang="en-GB" sz="1300">
                <a:solidFill>
                  <a:srgbClr val="000000"/>
                </a:solidFill>
                <a:latin typeface="Arial" panose="020B0604020202020204"/>
                <a:ea typeface="Arial" panose="020B0604020202020204"/>
                <a:cs typeface="Arial" panose="020B0604020202020204"/>
                <a:sym typeface="Arial" panose="020B0604020202020204"/>
              </a:rPr>
              <a:t>：定期执行HDFS的健康检查，确保数据节点和名称节点正常运行，数据副本完好。</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300" b="1">
                <a:solidFill>
                  <a:srgbClr val="000000"/>
                </a:solidFill>
                <a:latin typeface="Arial" panose="020B0604020202020204"/>
                <a:ea typeface="Arial" panose="020B0604020202020204"/>
                <a:cs typeface="Arial" panose="020B0604020202020204"/>
                <a:sym typeface="Arial" panose="020B0604020202020204"/>
              </a:rPr>
              <a:t>快速响应和处理异常情况</a:t>
            </a:r>
            <a:r>
              <a:rPr lang="en-GB" sz="1300">
                <a:solidFill>
                  <a:srgbClr val="000000"/>
                </a:solidFill>
                <a:latin typeface="Arial" panose="020B0604020202020204"/>
                <a:ea typeface="Arial" panose="020B0604020202020204"/>
                <a:cs typeface="Arial" panose="020B0604020202020204"/>
                <a:sym typeface="Arial" panose="020B0604020202020204"/>
              </a:rPr>
              <a:t>：</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告警系统e</a:t>
            </a:r>
            <a:r>
              <a:rPr lang="en-GB" sz="1300">
                <a:solidFill>
                  <a:srgbClr val="000000"/>
                </a:solidFill>
                <a:latin typeface="Arial" panose="020B0604020202020204"/>
                <a:ea typeface="Arial" panose="020B0604020202020204"/>
                <a:cs typeface="Arial" panose="020B0604020202020204"/>
                <a:sym typeface="Arial" panose="020B0604020202020204"/>
              </a:rPr>
              <a:t>：配置Nagios或Zabbix等监控工具的告警功能，设置关键指标的阈值，当超过阈值时自动发送邮件或短信告警。</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自动化故障处理</a:t>
            </a:r>
            <a:r>
              <a:rPr lang="en-GB" sz="1300">
                <a:solidFill>
                  <a:srgbClr val="000000"/>
                </a:solidFill>
                <a:latin typeface="Arial" panose="020B0604020202020204"/>
                <a:ea typeface="Arial" panose="020B0604020202020204"/>
                <a:cs typeface="Arial" panose="020B0604020202020204"/>
                <a:sym typeface="Arial" panose="020B0604020202020204"/>
              </a:rPr>
              <a:t>：通过自动化运维平台（如Ambari）的自愈功能，当检测到节点故障时，自动执行预定义的恢复操作，如重启服务、重新平衡数据等。</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故障应急预案</a:t>
            </a:r>
            <a:r>
              <a:rPr lang="en-GB" sz="1300">
                <a:solidFill>
                  <a:srgbClr val="000000"/>
                </a:solidFill>
                <a:latin typeface="Arial" panose="020B0604020202020204"/>
                <a:ea typeface="Arial" panose="020B0604020202020204"/>
                <a:cs typeface="Arial" panose="020B0604020202020204"/>
                <a:sym typeface="Arial" panose="020B0604020202020204"/>
              </a:rPr>
              <a:t>：制定详细的故障应急预案，包含故障诊断步骤和恢复操作，确保在出现故障时能够快速响应和处理。</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开发计划</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141520" y="646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开发计划</a:t>
            </a:r>
            <a:endParaRPr lang="en-GB"/>
          </a:p>
        </p:txBody>
      </p:sp>
      <p:sp>
        <p:nvSpPr>
          <p:cNvPr id="137" name="Google Shape;137;p26"/>
          <p:cNvSpPr txBox="1"/>
          <p:nvPr>
            <p:ph type="body" idx="1"/>
          </p:nvPr>
        </p:nvSpPr>
        <p:spPr>
          <a:xfrm>
            <a:off x="271145" y="403225"/>
            <a:ext cx="8617585" cy="452501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SzPts val="1018"/>
              <a:buNone/>
            </a:pPr>
            <a:r>
              <a:rPr lang="en-GB" sz="2290">
                <a:solidFill>
                  <a:srgbClr val="000000"/>
                </a:solidFill>
                <a:latin typeface="Arial" panose="020B0604020202020204"/>
                <a:ea typeface="Arial" panose="020B0604020202020204"/>
                <a:cs typeface="Arial" panose="020B0604020202020204"/>
                <a:sym typeface="Arial" panose="020B0604020202020204"/>
              </a:rPr>
              <a:t>1.</a:t>
            </a:r>
            <a:r>
              <a:rPr lang="en-GB" sz="2290" b="1">
                <a:solidFill>
                  <a:srgbClr val="24292F"/>
                </a:solidFill>
                <a:latin typeface="Arial" panose="020B0604020202020204"/>
                <a:ea typeface="Arial" panose="020B0604020202020204"/>
                <a:cs typeface="Arial" panose="020B0604020202020204"/>
                <a:sym typeface="Arial" panose="020B0604020202020204"/>
              </a:rPr>
              <a:t>项目启动</a:t>
            </a:r>
            <a:r>
              <a:rPr lang="en-GB" sz="2290">
                <a:solidFill>
                  <a:srgbClr val="24292F"/>
                </a:solidFill>
                <a:latin typeface="Arial" panose="020B0604020202020204"/>
                <a:ea typeface="Arial" panose="020B0604020202020204"/>
                <a:cs typeface="Arial" panose="020B0604020202020204"/>
                <a:sym typeface="Arial" panose="020B0604020202020204"/>
              </a:rPr>
              <a:t>：</a:t>
            </a:r>
            <a:endParaRPr sz="2290">
              <a:solidFill>
                <a:srgbClr val="24292F"/>
              </a:solidFill>
              <a:latin typeface="Arial" panose="020B0604020202020204"/>
              <a:ea typeface="Arial" panose="020B0604020202020204"/>
              <a:cs typeface="Arial" panose="020B0604020202020204"/>
              <a:sym typeface="Arial" panose="020B0604020202020204"/>
            </a:endParaRPr>
          </a:p>
          <a:p>
            <a:pPr marL="12700" lvl="0" indent="444500" algn="l" rtl="0">
              <a:lnSpc>
                <a:spcPct val="150000"/>
              </a:lnSpc>
              <a:spcBef>
                <a:spcPts val="500"/>
              </a:spcBef>
              <a:spcAft>
                <a:spcPts val="0"/>
              </a:spcAft>
              <a:buSzPts val="1018"/>
              <a:buNone/>
            </a:pPr>
            <a:r>
              <a:rPr lang="en-GB" sz="1920">
                <a:solidFill>
                  <a:srgbClr val="24292F"/>
                </a:solidFill>
                <a:latin typeface="Arial" panose="020B0604020202020204"/>
                <a:ea typeface="Arial" panose="020B0604020202020204"/>
                <a:cs typeface="Arial" panose="020B0604020202020204"/>
                <a:sym typeface="Arial" panose="020B0604020202020204"/>
              </a:rPr>
              <a:t>项目需求分析和计划制定 ✔</a:t>
            </a:r>
            <a:endParaRPr sz="1920">
              <a:solidFill>
                <a:srgbClr val="24292F"/>
              </a:solidFill>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1000"/>
              </a:spcBef>
              <a:spcAft>
                <a:spcPts val="0"/>
              </a:spcAft>
              <a:buSzPts val="1018"/>
              <a:buNone/>
            </a:pPr>
            <a:r>
              <a:rPr lang="en-GB" sz="2290">
                <a:solidFill>
                  <a:srgbClr val="000000"/>
                </a:solidFill>
                <a:latin typeface="Arial" panose="020B0604020202020204"/>
                <a:ea typeface="Arial" panose="020B0604020202020204"/>
                <a:cs typeface="Arial" panose="020B0604020202020204"/>
                <a:sym typeface="Arial" panose="020B0604020202020204"/>
              </a:rPr>
              <a:t>2.</a:t>
            </a:r>
            <a:r>
              <a:rPr lang="en-GB" sz="2290" b="1">
                <a:solidFill>
                  <a:srgbClr val="24292F"/>
                </a:solidFill>
                <a:latin typeface="Arial" panose="020B0604020202020204"/>
                <a:ea typeface="Arial" panose="020B0604020202020204"/>
                <a:cs typeface="Arial" panose="020B0604020202020204"/>
                <a:sym typeface="Arial" panose="020B0604020202020204"/>
              </a:rPr>
              <a:t>开发阶段</a:t>
            </a:r>
            <a:r>
              <a:rPr lang="en-GB" sz="2290">
                <a:solidFill>
                  <a:srgbClr val="24292F"/>
                </a:solidFill>
                <a:latin typeface="Arial" panose="020B0604020202020204"/>
                <a:ea typeface="Arial" panose="020B0604020202020204"/>
                <a:cs typeface="Arial" panose="020B0604020202020204"/>
                <a:sym typeface="Arial" panose="020B0604020202020204"/>
              </a:rPr>
              <a:t>：</a:t>
            </a:r>
            <a:endParaRPr sz="2290">
              <a:solidFill>
                <a:srgbClr val="24292F"/>
              </a:solidFill>
              <a:latin typeface="Arial" panose="020B0604020202020204"/>
              <a:ea typeface="Arial" panose="020B0604020202020204"/>
              <a:cs typeface="Arial" panose="020B0604020202020204"/>
              <a:sym typeface="Arial" panose="020B0604020202020204"/>
            </a:endParaRPr>
          </a:p>
          <a:p>
            <a:pPr marL="914400" lvl="0" indent="-349250" algn="l" rtl="0">
              <a:lnSpc>
                <a:spcPct val="150000"/>
              </a:lnSpc>
              <a:spcBef>
                <a:spcPts val="1000"/>
              </a:spcBef>
              <a:spcAft>
                <a:spcPts val="0"/>
              </a:spcAft>
              <a:buClr>
                <a:srgbClr val="24292F"/>
              </a:buClr>
              <a:buSzPts val="1900"/>
              <a:buFont typeface="Arial" panose="020B0604020202020204"/>
              <a:buAutoNum type="arabicPeriod"/>
            </a:pPr>
            <a:r>
              <a:rPr lang="en-GB" sz="1900">
                <a:solidFill>
                  <a:srgbClr val="24292F"/>
                </a:solidFill>
                <a:latin typeface="Arial" panose="020B0604020202020204"/>
                <a:ea typeface="Arial" panose="020B0604020202020204"/>
                <a:cs typeface="Arial" panose="020B0604020202020204"/>
                <a:sym typeface="Arial" panose="020B0604020202020204"/>
              </a:rPr>
              <a:t>算法模块</a:t>
            </a:r>
            <a:endParaRPr sz="1900">
              <a:solidFill>
                <a:srgbClr val="24292F"/>
              </a:solidFill>
              <a:latin typeface="Arial" panose="020B0604020202020204"/>
              <a:ea typeface="Arial" panose="020B0604020202020204"/>
              <a:cs typeface="Arial" panose="020B0604020202020204"/>
              <a:sym typeface="Arial" panose="020B0604020202020204"/>
            </a:endParaRPr>
          </a:p>
          <a:p>
            <a:pPr marL="1371600" lvl="1" indent="-349250" algn="l" rtl="0">
              <a:lnSpc>
                <a:spcPct val="150000"/>
              </a:lnSpc>
              <a:spcBef>
                <a:spcPts val="0"/>
              </a:spcBef>
              <a:spcAft>
                <a:spcPts val="0"/>
              </a:spcAft>
              <a:buClr>
                <a:srgbClr val="24292F"/>
              </a:buClr>
              <a:buSzPts val="1900"/>
              <a:buFont typeface="Arial" panose="020B0604020202020204"/>
              <a:buAutoNum type="alphaLcPeriod"/>
            </a:pPr>
            <a:r>
              <a:rPr lang="en-GB" sz="1900">
                <a:solidFill>
                  <a:srgbClr val="24292F"/>
                </a:solidFill>
                <a:latin typeface="Arial" panose="020B0604020202020204"/>
                <a:ea typeface="Arial" panose="020B0604020202020204"/>
                <a:cs typeface="Arial" panose="020B0604020202020204"/>
                <a:sym typeface="Arial" panose="020B0604020202020204"/>
              </a:rPr>
              <a:t>传统异常检测算法 </a:t>
            </a:r>
            <a:r>
              <a:rPr lang="en-GB" sz="1920">
                <a:solidFill>
                  <a:srgbClr val="24292F"/>
                </a:solidFill>
                <a:latin typeface="Arial" panose="020B0604020202020204"/>
                <a:ea typeface="Arial" panose="020B0604020202020204"/>
                <a:cs typeface="Arial" panose="020B0604020202020204"/>
                <a:sym typeface="Arial" panose="020B0604020202020204"/>
              </a:rPr>
              <a:t>✔</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深度</a:t>
            </a:r>
            <a:r>
              <a:rPr lang="en-GB" sz="1920">
                <a:solidFill>
                  <a:srgbClr val="24292F"/>
                </a:solidFill>
                <a:latin typeface="Arial" panose="020B0604020202020204"/>
                <a:ea typeface="Arial" panose="020B0604020202020204"/>
                <a:cs typeface="Arial" panose="020B0604020202020204"/>
                <a:sym typeface="Arial" panose="020B0604020202020204"/>
              </a:rPr>
              <a:t>学习</a:t>
            </a:r>
            <a:r>
              <a:rPr lang="en-GB" sz="1920">
                <a:solidFill>
                  <a:srgbClr val="24292F"/>
                </a:solidFill>
                <a:latin typeface="Arial" panose="020B0604020202020204"/>
                <a:ea typeface="Arial" panose="020B0604020202020204"/>
                <a:cs typeface="Arial" panose="020B0604020202020204"/>
                <a:sym typeface="Arial" panose="020B0604020202020204"/>
              </a:rPr>
              <a:t>方法 </a:t>
            </a:r>
            <a:endParaRPr sz="1920">
              <a:solidFill>
                <a:srgbClr val="24292F"/>
              </a:solidFill>
              <a:latin typeface="Arial" panose="020B0604020202020204"/>
              <a:ea typeface="Arial" panose="020B0604020202020204"/>
              <a:cs typeface="Arial" panose="020B0604020202020204"/>
              <a:sym typeface="Arial" panose="020B0604020202020204"/>
            </a:endParaRPr>
          </a:p>
          <a:p>
            <a:pPr marL="914400" lvl="0" indent="-350520" algn="l" rtl="0">
              <a:lnSpc>
                <a:spcPct val="150000"/>
              </a:lnSpc>
              <a:spcBef>
                <a:spcPts val="0"/>
              </a:spcBef>
              <a:spcAft>
                <a:spcPts val="0"/>
              </a:spcAft>
              <a:buClr>
                <a:srgbClr val="24292F"/>
              </a:buClr>
              <a:buSzPts val="1920"/>
              <a:buFont typeface="Arial" panose="020B0604020202020204"/>
              <a:buAutoNum type="arabicPeriod"/>
            </a:pPr>
            <a:r>
              <a:rPr lang="en-GB" sz="1920">
                <a:solidFill>
                  <a:srgbClr val="24292F"/>
                </a:solidFill>
                <a:latin typeface="Arial" panose="020B0604020202020204"/>
                <a:ea typeface="Arial" panose="020B0604020202020204"/>
                <a:cs typeface="Arial" panose="020B0604020202020204"/>
                <a:sym typeface="Arial" panose="020B0604020202020204"/>
              </a:rPr>
              <a:t>前端网页</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结果可视化 ✔</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用户登录</a:t>
            </a:r>
            <a:endParaRPr sz="1920">
              <a:solidFill>
                <a:srgbClr val="24292F"/>
              </a:solidFill>
              <a:latin typeface="Arial" panose="020B0604020202020204"/>
              <a:ea typeface="Arial" panose="020B0604020202020204"/>
              <a:cs typeface="Arial" panose="020B0604020202020204"/>
              <a:sym typeface="Arial" panose="020B0604020202020204"/>
            </a:endParaRPr>
          </a:p>
          <a:p>
            <a:pPr marL="12700" lvl="0" indent="0" algn="l" rtl="0">
              <a:lnSpc>
                <a:spcPct val="70000"/>
              </a:lnSpc>
              <a:spcBef>
                <a:spcPts val="500"/>
              </a:spcBef>
              <a:spcAft>
                <a:spcPts val="0"/>
              </a:spcAft>
              <a:buSzPts val="1018"/>
              <a:buNone/>
            </a:pPr>
            <a:endParaRPr sz="1920">
              <a:solidFill>
                <a:srgbClr val="24292F"/>
              </a:solidFill>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0"/>
              </a:spcBef>
              <a:spcAft>
                <a:spcPts val="1200"/>
              </a:spcAft>
              <a:buSzPts val="1018"/>
              <a:buNone/>
            </a:pPr>
            <a:endParaRPr sz="166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230420" y="20182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开发计划</a:t>
            </a:r>
            <a:endParaRPr lang="en-GB"/>
          </a:p>
        </p:txBody>
      </p:sp>
      <p:sp>
        <p:nvSpPr>
          <p:cNvPr id="143" name="Google Shape;143;p27"/>
          <p:cNvSpPr txBox="1"/>
          <p:nvPr>
            <p:ph type="body" idx="1"/>
          </p:nvPr>
        </p:nvSpPr>
        <p:spPr>
          <a:xfrm>
            <a:off x="417110" y="774650"/>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SzPts val="1018"/>
              <a:buNone/>
            </a:pPr>
            <a:r>
              <a:rPr lang="en-GB" sz="2290">
                <a:solidFill>
                  <a:srgbClr val="000000"/>
                </a:solidFill>
                <a:latin typeface="Arial" panose="020B0604020202020204"/>
                <a:ea typeface="Arial" panose="020B0604020202020204"/>
                <a:cs typeface="Arial" panose="020B0604020202020204"/>
                <a:sym typeface="Arial" panose="020B0604020202020204"/>
              </a:rPr>
              <a:t>2.</a:t>
            </a:r>
            <a:r>
              <a:rPr lang="en-GB" sz="2290" b="1">
                <a:solidFill>
                  <a:srgbClr val="24292F"/>
                </a:solidFill>
                <a:latin typeface="Arial" panose="020B0604020202020204"/>
                <a:ea typeface="Arial" panose="020B0604020202020204"/>
                <a:cs typeface="Arial" panose="020B0604020202020204"/>
                <a:sym typeface="Arial" panose="020B0604020202020204"/>
              </a:rPr>
              <a:t>开发阶段</a:t>
            </a:r>
            <a:r>
              <a:rPr lang="en-GB" sz="2290">
                <a:solidFill>
                  <a:srgbClr val="24292F"/>
                </a:solidFill>
                <a:latin typeface="Arial" panose="020B0604020202020204"/>
                <a:ea typeface="Arial" panose="020B0604020202020204"/>
                <a:cs typeface="Arial" panose="020B0604020202020204"/>
                <a:sym typeface="Arial" panose="020B0604020202020204"/>
              </a:rPr>
              <a:t>：</a:t>
            </a:r>
            <a:endParaRPr sz="2290">
              <a:solidFill>
                <a:srgbClr val="24292F"/>
              </a:solidFill>
              <a:latin typeface="Arial" panose="020B0604020202020204"/>
              <a:ea typeface="Arial" panose="020B0604020202020204"/>
              <a:cs typeface="Arial" panose="020B0604020202020204"/>
              <a:sym typeface="Arial" panose="020B0604020202020204"/>
            </a:endParaRPr>
          </a:p>
          <a:p>
            <a:pPr marL="914400" lvl="0" indent="-349250" algn="l" rtl="0">
              <a:lnSpc>
                <a:spcPct val="150000"/>
              </a:lnSpc>
              <a:spcBef>
                <a:spcPts val="1000"/>
              </a:spcBef>
              <a:spcAft>
                <a:spcPts val="0"/>
              </a:spcAft>
              <a:buClr>
                <a:srgbClr val="24292F"/>
              </a:buClr>
              <a:buSzPts val="1900"/>
              <a:buFont typeface="Arial" panose="020B0604020202020204"/>
              <a:buAutoNum type="arabicPeriod"/>
            </a:pPr>
            <a:r>
              <a:rPr lang="en-GB" sz="1900">
                <a:solidFill>
                  <a:srgbClr val="24292F"/>
                </a:solidFill>
                <a:latin typeface="Arial" panose="020B0604020202020204"/>
                <a:ea typeface="Arial" panose="020B0604020202020204"/>
                <a:cs typeface="Arial" panose="020B0604020202020204"/>
                <a:sym typeface="Arial" panose="020B0604020202020204"/>
              </a:rPr>
              <a:t>算法模块</a:t>
            </a:r>
            <a:endParaRPr sz="1900">
              <a:solidFill>
                <a:srgbClr val="24292F"/>
              </a:solidFill>
              <a:latin typeface="Arial" panose="020B0604020202020204"/>
              <a:ea typeface="Arial" panose="020B0604020202020204"/>
              <a:cs typeface="Arial" panose="020B0604020202020204"/>
              <a:sym typeface="Arial" panose="020B0604020202020204"/>
            </a:endParaRPr>
          </a:p>
          <a:p>
            <a:pPr marL="914400" lvl="0" indent="-350520" algn="l" rtl="0">
              <a:lnSpc>
                <a:spcPct val="150000"/>
              </a:lnSpc>
              <a:spcBef>
                <a:spcPts val="0"/>
              </a:spcBef>
              <a:spcAft>
                <a:spcPts val="0"/>
              </a:spcAft>
              <a:buClr>
                <a:srgbClr val="24292F"/>
              </a:buClr>
              <a:buSzPts val="1920"/>
              <a:buFont typeface="Arial" panose="020B0604020202020204"/>
              <a:buAutoNum type="arabicPeriod"/>
            </a:pPr>
            <a:r>
              <a:rPr lang="en-GB" sz="1920">
                <a:solidFill>
                  <a:srgbClr val="24292F"/>
                </a:solidFill>
                <a:latin typeface="Arial" panose="020B0604020202020204"/>
                <a:ea typeface="Arial" panose="020B0604020202020204"/>
                <a:cs typeface="Arial" panose="020B0604020202020204"/>
                <a:sym typeface="Arial" panose="020B0604020202020204"/>
              </a:rPr>
              <a:t>前端网页</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结果可视化 ✔</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用户登录</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生成检测报告</a:t>
            </a:r>
            <a:endParaRPr sz="1920">
              <a:solidFill>
                <a:srgbClr val="24292F"/>
              </a:solidFill>
              <a:latin typeface="Arial" panose="020B0604020202020204"/>
              <a:ea typeface="Arial" panose="020B0604020202020204"/>
              <a:cs typeface="Arial" panose="020B0604020202020204"/>
              <a:sym typeface="Arial" panose="020B0604020202020204"/>
            </a:endParaRPr>
          </a:p>
          <a:p>
            <a:pPr marL="914400" lvl="0" indent="-350520" algn="l" rtl="0">
              <a:lnSpc>
                <a:spcPct val="150000"/>
              </a:lnSpc>
              <a:spcBef>
                <a:spcPts val="0"/>
              </a:spcBef>
              <a:spcAft>
                <a:spcPts val="0"/>
              </a:spcAft>
              <a:buClr>
                <a:srgbClr val="24292F"/>
              </a:buClr>
              <a:buSzPts val="1920"/>
              <a:buFont typeface="Arial" panose="020B0604020202020204"/>
              <a:buAutoNum type="arabicPeriod"/>
            </a:pPr>
            <a:r>
              <a:rPr lang="en-GB" sz="1920">
                <a:solidFill>
                  <a:srgbClr val="24292F"/>
                </a:solidFill>
                <a:latin typeface="Arial" panose="020B0604020202020204"/>
                <a:ea typeface="Arial" panose="020B0604020202020204"/>
                <a:cs typeface="Arial" panose="020B0604020202020204"/>
                <a:sym typeface="Arial" panose="020B0604020202020204"/>
              </a:rPr>
              <a:t>后端</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数据库</a:t>
            </a:r>
            <a:endParaRPr sz="1920">
              <a:solidFill>
                <a:srgbClr val="24292F"/>
              </a:solidFill>
              <a:latin typeface="Arial" panose="020B0604020202020204"/>
              <a:ea typeface="Arial" panose="020B0604020202020204"/>
              <a:cs typeface="Arial" panose="020B0604020202020204"/>
              <a:sym typeface="Arial" panose="020B0604020202020204"/>
            </a:endParaRPr>
          </a:p>
          <a:p>
            <a:pPr marL="12700" lvl="0" indent="0" algn="l" rtl="0">
              <a:lnSpc>
                <a:spcPct val="70000"/>
              </a:lnSpc>
              <a:spcBef>
                <a:spcPts val="500"/>
              </a:spcBef>
              <a:spcAft>
                <a:spcPts val="0"/>
              </a:spcAft>
              <a:buSzPts val="1018"/>
              <a:buNone/>
            </a:pPr>
            <a:endParaRPr sz="1920">
              <a:solidFill>
                <a:srgbClr val="24292F"/>
              </a:solidFill>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0"/>
              </a:spcBef>
              <a:spcAft>
                <a:spcPts val="1200"/>
              </a:spcAft>
              <a:buSzPts val="1018"/>
              <a:buNone/>
            </a:pPr>
            <a:endParaRPr sz="166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935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项目分工</a:t>
            </a:r>
            <a:endParaRPr lang="en-GB"/>
          </a:p>
        </p:txBody>
      </p:sp>
      <p:sp>
        <p:nvSpPr>
          <p:cNvPr id="149" name="Google Shape;149;p28"/>
          <p:cNvSpPr txBox="1"/>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lnSpc>
                <a:spcPct val="70000"/>
              </a:lnSpc>
              <a:spcBef>
                <a:spcPts val="1000"/>
              </a:spcBef>
              <a:spcAft>
                <a:spcPts val="0"/>
              </a:spcAft>
              <a:buSzPts val="1018"/>
              <a:buNone/>
            </a:pPr>
            <a:r>
              <a:rPr lang="en-GB" sz="2290" b="1">
                <a:solidFill>
                  <a:srgbClr val="000000"/>
                </a:solidFill>
                <a:latin typeface="Arial" panose="020B0604020202020204"/>
                <a:ea typeface="Arial" panose="020B0604020202020204"/>
                <a:cs typeface="Arial" panose="020B0604020202020204"/>
                <a:sym typeface="Arial" panose="020B0604020202020204"/>
              </a:rPr>
              <a:t>大致功能与分工</a:t>
            </a:r>
            <a:r>
              <a:rPr lang="en-GB" sz="2290">
                <a:solidFill>
                  <a:srgbClr val="24292F"/>
                </a:solidFill>
                <a:latin typeface="Arial" panose="020B0604020202020204"/>
                <a:ea typeface="Arial" panose="020B0604020202020204"/>
                <a:cs typeface="Arial" panose="020B0604020202020204"/>
                <a:sym typeface="Arial" panose="020B0604020202020204"/>
              </a:rPr>
              <a:t>：</a:t>
            </a:r>
            <a:endParaRPr sz="2290">
              <a:solidFill>
                <a:srgbClr val="24292F"/>
              </a:solidFill>
              <a:latin typeface="Arial" panose="020B0604020202020204"/>
              <a:ea typeface="Arial" panose="020B0604020202020204"/>
              <a:cs typeface="Arial" panose="020B0604020202020204"/>
              <a:sym typeface="Arial" panose="020B0604020202020204"/>
            </a:endParaRPr>
          </a:p>
          <a:p>
            <a:pPr marL="914400" lvl="0" indent="-349250" algn="l" rtl="0">
              <a:lnSpc>
                <a:spcPct val="150000"/>
              </a:lnSpc>
              <a:spcBef>
                <a:spcPts val="1000"/>
              </a:spcBef>
              <a:spcAft>
                <a:spcPts val="0"/>
              </a:spcAft>
              <a:buClr>
                <a:srgbClr val="24292F"/>
              </a:buClr>
              <a:buSzPts val="1900"/>
              <a:buFont typeface="Arial" panose="020B0604020202020204"/>
              <a:buAutoNum type="arabicPeriod"/>
            </a:pPr>
            <a:r>
              <a:rPr lang="en-GB" sz="1900">
                <a:solidFill>
                  <a:srgbClr val="24292F"/>
                </a:solidFill>
                <a:latin typeface="Arial" panose="020B0604020202020204"/>
                <a:ea typeface="Arial" panose="020B0604020202020204"/>
                <a:cs typeface="Arial" panose="020B0604020202020204"/>
                <a:sym typeface="Arial" panose="020B0604020202020204"/>
              </a:rPr>
              <a:t>算法模块</a:t>
            </a:r>
            <a:r>
              <a:rPr lang="en-GB" sz="1900">
                <a:solidFill>
                  <a:srgbClr val="24292F"/>
                </a:solidFill>
                <a:latin typeface="Arial" panose="020B0604020202020204"/>
                <a:ea typeface="Arial" panose="020B0604020202020204"/>
                <a:cs typeface="Arial" panose="020B0604020202020204"/>
                <a:sym typeface="Arial" panose="020B0604020202020204"/>
              </a:rPr>
              <a:t> ✔</a:t>
            </a:r>
            <a:r>
              <a:rPr lang="en-US" altLang="en-GB" sz="1900">
                <a:solidFill>
                  <a:srgbClr val="24292F"/>
                </a:solidFill>
                <a:latin typeface="Arial" panose="020B0604020202020204"/>
                <a:ea typeface="Arial" panose="020B0604020202020204"/>
                <a:cs typeface="Arial" panose="020B0604020202020204"/>
                <a:sym typeface="Arial" panose="020B0604020202020204"/>
              </a:rPr>
              <a:t>   </a:t>
            </a:r>
            <a:r>
              <a:rPr lang="en-GB" sz="1900">
                <a:solidFill>
                  <a:srgbClr val="24292F"/>
                </a:solidFill>
                <a:latin typeface="Arial" panose="020B0604020202020204"/>
                <a:ea typeface="Arial" panose="020B0604020202020204"/>
                <a:cs typeface="Arial" panose="020B0604020202020204"/>
                <a:sym typeface="Arial" panose="020B0604020202020204"/>
              </a:rPr>
              <a:t>唐文涛、杜怡兴</a:t>
            </a:r>
            <a:endParaRPr sz="1900">
              <a:solidFill>
                <a:srgbClr val="24292F"/>
              </a:solidFill>
              <a:latin typeface="Arial" panose="020B0604020202020204"/>
              <a:ea typeface="Arial" panose="020B0604020202020204"/>
              <a:cs typeface="Arial" panose="020B0604020202020204"/>
              <a:sym typeface="Arial" panose="020B0604020202020204"/>
            </a:endParaRPr>
          </a:p>
          <a:p>
            <a:pPr marL="914400" lvl="0" indent="-349250" algn="l" rtl="0">
              <a:lnSpc>
                <a:spcPct val="150000"/>
              </a:lnSpc>
              <a:spcBef>
                <a:spcPts val="0"/>
              </a:spcBef>
              <a:spcAft>
                <a:spcPts val="0"/>
              </a:spcAft>
              <a:buClr>
                <a:srgbClr val="24292F"/>
              </a:buClr>
              <a:buSzPts val="1900"/>
              <a:buFont typeface="Arial" panose="020B0604020202020204"/>
              <a:buAutoNum type="arabicPeriod"/>
            </a:pPr>
            <a:r>
              <a:rPr lang="en-GB" sz="1900">
                <a:solidFill>
                  <a:srgbClr val="24292F"/>
                </a:solidFill>
                <a:latin typeface="Arial" panose="020B0604020202020204"/>
                <a:ea typeface="Arial" panose="020B0604020202020204"/>
                <a:cs typeface="Arial" panose="020B0604020202020204"/>
                <a:sym typeface="Arial" panose="020B0604020202020204"/>
              </a:rPr>
              <a:t>调研分析</a:t>
            </a:r>
            <a:r>
              <a:rPr lang="en-GB" sz="1900">
                <a:solidFill>
                  <a:srgbClr val="24292F"/>
                </a:solidFill>
                <a:latin typeface="Arial" panose="020B0604020202020204"/>
                <a:ea typeface="Arial" panose="020B0604020202020204"/>
                <a:cs typeface="Arial" panose="020B0604020202020204"/>
                <a:sym typeface="Arial" panose="020B0604020202020204"/>
              </a:rPr>
              <a:t> ✔</a:t>
            </a:r>
            <a:r>
              <a:rPr lang="en-US" altLang="en-GB" sz="1900">
                <a:solidFill>
                  <a:srgbClr val="24292F"/>
                </a:solidFill>
                <a:latin typeface="Arial" panose="020B0604020202020204"/>
                <a:ea typeface="Arial" panose="020B0604020202020204"/>
                <a:cs typeface="Arial" panose="020B0604020202020204"/>
                <a:sym typeface="Arial" panose="020B0604020202020204"/>
              </a:rPr>
              <a:t>   </a:t>
            </a:r>
            <a:r>
              <a:rPr lang="en-GB" sz="1900">
                <a:solidFill>
                  <a:srgbClr val="24292F"/>
                </a:solidFill>
                <a:latin typeface="Arial" panose="020B0604020202020204"/>
                <a:ea typeface="Arial" panose="020B0604020202020204"/>
                <a:cs typeface="Arial" panose="020B0604020202020204"/>
                <a:sym typeface="Arial" panose="020B0604020202020204"/>
              </a:rPr>
              <a:t>李纡君</a:t>
            </a:r>
            <a:endParaRPr sz="1900">
              <a:solidFill>
                <a:srgbClr val="24292F"/>
              </a:solidFill>
              <a:latin typeface="Arial" panose="020B0604020202020204"/>
              <a:ea typeface="Arial" panose="020B0604020202020204"/>
              <a:cs typeface="Arial" panose="020B0604020202020204"/>
              <a:sym typeface="Arial" panose="020B0604020202020204"/>
            </a:endParaRPr>
          </a:p>
          <a:p>
            <a:pPr marL="914400" lvl="0" indent="-350520" algn="l" rtl="0">
              <a:lnSpc>
                <a:spcPct val="150000"/>
              </a:lnSpc>
              <a:spcBef>
                <a:spcPts val="0"/>
              </a:spcBef>
              <a:spcAft>
                <a:spcPts val="0"/>
              </a:spcAft>
              <a:buClr>
                <a:srgbClr val="24292F"/>
              </a:buClr>
              <a:buSzPts val="1920"/>
              <a:buFont typeface="Arial" panose="020B0604020202020204"/>
              <a:buAutoNum type="arabicPeriod"/>
            </a:pPr>
            <a:r>
              <a:rPr lang="en-GB" sz="1920">
                <a:solidFill>
                  <a:srgbClr val="24292F"/>
                </a:solidFill>
                <a:latin typeface="Arial" panose="020B0604020202020204"/>
                <a:ea typeface="Arial" panose="020B0604020202020204"/>
                <a:cs typeface="Arial" panose="020B0604020202020204"/>
                <a:sym typeface="Arial" panose="020B0604020202020204"/>
              </a:rPr>
              <a:t>前端网页</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结果可视化 ✔    </a:t>
            </a:r>
            <a:r>
              <a:rPr lang="en-GB" sz="1920">
                <a:solidFill>
                  <a:srgbClr val="24292F"/>
                </a:solidFill>
                <a:latin typeface="Arial" panose="020B0604020202020204"/>
                <a:ea typeface="Arial" panose="020B0604020202020204"/>
                <a:cs typeface="Arial" panose="020B0604020202020204"/>
                <a:sym typeface="Arial" panose="020B0604020202020204"/>
              </a:rPr>
              <a:t>徐章博、谢畅</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用户登录</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生成检测报告</a:t>
            </a:r>
            <a:endParaRPr sz="1920">
              <a:solidFill>
                <a:srgbClr val="24292F"/>
              </a:solidFill>
              <a:latin typeface="Arial" panose="020B0604020202020204"/>
              <a:ea typeface="Arial" panose="020B0604020202020204"/>
              <a:cs typeface="Arial" panose="020B0604020202020204"/>
              <a:sym typeface="Arial" panose="020B0604020202020204"/>
            </a:endParaRPr>
          </a:p>
          <a:p>
            <a:pPr marL="914400" lvl="0" indent="-350520" algn="l" rtl="0">
              <a:lnSpc>
                <a:spcPct val="150000"/>
              </a:lnSpc>
              <a:spcBef>
                <a:spcPts val="0"/>
              </a:spcBef>
              <a:spcAft>
                <a:spcPts val="0"/>
              </a:spcAft>
              <a:buClr>
                <a:srgbClr val="24292F"/>
              </a:buClr>
              <a:buSzPts val="1920"/>
              <a:buFont typeface="Arial" panose="020B0604020202020204"/>
              <a:buAutoNum type="arabicPeriod"/>
            </a:pPr>
            <a:r>
              <a:rPr lang="en-GB" sz="1920">
                <a:solidFill>
                  <a:srgbClr val="24292F"/>
                </a:solidFill>
                <a:latin typeface="Arial" panose="020B0604020202020204"/>
                <a:ea typeface="Arial" panose="020B0604020202020204"/>
                <a:cs typeface="Arial" panose="020B0604020202020204"/>
                <a:sym typeface="Arial" panose="020B0604020202020204"/>
              </a:rPr>
              <a:t>后端</a:t>
            </a:r>
            <a:endParaRPr sz="1920">
              <a:solidFill>
                <a:srgbClr val="24292F"/>
              </a:solidFill>
              <a:latin typeface="Arial" panose="020B0604020202020204"/>
              <a:ea typeface="Arial" panose="020B0604020202020204"/>
              <a:cs typeface="Arial" panose="020B0604020202020204"/>
              <a:sym typeface="Arial" panose="020B0604020202020204"/>
            </a:endParaRPr>
          </a:p>
          <a:p>
            <a:pPr marL="1371600" lvl="1" indent="-350520" algn="l" rtl="0">
              <a:lnSpc>
                <a:spcPct val="150000"/>
              </a:lnSpc>
              <a:spcBef>
                <a:spcPts val="0"/>
              </a:spcBef>
              <a:spcAft>
                <a:spcPts val="0"/>
              </a:spcAft>
              <a:buClr>
                <a:srgbClr val="24292F"/>
              </a:buClr>
              <a:buSzPts val="1920"/>
              <a:buFont typeface="Arial" panose="020B0604020202020204"/>
              <a:buAutoNum type="alphaLcPeriod"/>
            </a:pPr>
            <a:r>
              <a:rPr lang="en-GB" sz="1920">
                <a:solidFill>
                  <a:srgbClr val="24292F"/>
                </a:solidFill>
                <a:latin typeface="Arial" panose="020B0604020202020204"/>
                <a:ea typeface="Arial" panose="020B0604020202020204"/>
                <a:cs typeface="Arial" panose="020B0604020202020204"/>
                <a:sym typeface="Arial" panose="020B0604020202020204"/>
              </a:rPr>
              <a:t>数据库</a:t>
            </a:r>
            <a:endParaRPr sz="1920">
              <a:solidFill>
                <a:srgbClr val="24292F"/>
              </a:solidFill>
              <a:latin typeface="Arial" panose="020B0604020202020204"/>
              <a:ea typeface="Arial" panose="020B0604020202020204"/>
              <a:cs typeface="Arial" panose="020B0604020202020204"/>
              <a:sym typeface="Arial" panose="020B0604020202020204"/>
            </a:endParaRPr>
          </a:p>
          <a:p>
            <a:pPr marL="12700" lvl="0" indent="0" algn="l" rtl="0">
              <a:lnSpc>
                <a:spcPct val="70000"/>
              </a:lnSpc>
              <a:spcBef>
                <a:spcPts val="500"/>
              </a:spcBef>
              <a:spcAft>
                <a:spcPts val="0"/>
              </a:spcAft>
              <a:buSzPts val="1018"/>
              <a:buNone/>
            </a:pPr>
            <a:endParaRPr sz="1920">
              <a:solidFill>
                <a:srgbClr val="24292F"/>
              </a:solidFill>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0"/>
              </a:spcBef>
              <a:spcAft>
                <a:spcPts val="1200"/>
              </a:spcAft>
              <a:buSzPts val="1018"/>
              <a:buNone/>
            </a:pPr>
            <a:endParaRPr sz="166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991475"/>
            <a:ext cx="8520600" cy="1917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8000">
                <a:solidFill>
                  <a:schemeClr val="lt1"/>
                </a:solidFill>
              </a:rPr>
              <a:t>感谢观看</a:t>
            </a:r>
            <a:endParaRPr sz="8000">
              <a:solidFill>
                <a:schemeClr val="lt1"/>
              </a:solidFill>
            </a:endParaRPr>
          </a:p>
        </p:txBody>
      </p:sp>
      <p:sp>
        <p:nvSpPr>
          <p:cNvPr id="155" name="Google Shape;155;p29"/>
          <p:cNvSpPr txBox="1"/>
          <p:nvPr>
            <p:ph type="body" idx="1"/>
          </p:nvPr>
        </p:nvSpPr>
        <p:spPr>
          <a:xfrm>
            <a:off x="845100" y="3147500"/>
            <a:ext cx="8520600" cy="901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1400">
                <a:solidFill>
                  <a:schemeClr val="lt1"/>
                </a:solidFill>
              </a:rPr>
              <a:t>               报告人：2111949徐章博、2113665谢畅、2113098唐文涛、2112847杜怡兴、2111903李纡君</a:t>
            </a:r>
            <a:endParaRPr sz="1400">
              <a:solidFill>
                <a:schemeClr val="lt1"/>
              </a:solidFill>
            </a:endParaRPr>
          </a:p>
          <a:p>
            <a:pPr marL="0" lvl="0" indent="0" algn="l" rtl="0">
              <a:spcBef>
                <a:spcPts val="0"/>
              </a:spcBef>
              <a:spcAft>
                <a:spcPts val="0"/>
              </a:spcAft>
              <a:buNone/>
            </a:pPr>
            <a:r>
              <a:rPr lang="en-GB" sz="1400">
                <a:solidFill>
                  <a:schemeClr val="lt1"/>
                </a:solidFill>
              </a:rPr>
              <a:t>								        </a:t>
            </a:r>
            <a:endParaRPr sz="1400">
              <a:solidFill>
                <a:schemeClr val="lt1"/>
              </a:solidFill>
            </a:endParaRPr>
          </a:p>
          <a:p>
            <a:pPr marL="0" lvl="0" indent="0" algn="l" rtl="0">
              <a:lnSpc>
                <a:spcPct val="100000"/>
              </a:lnSpc>
              <a:spcBef>
                <a:spcPts val="0"/>
              </a:spcBef>
              <a:spcAft>
                <a:spcPts val="0"/>
              </a:spcAft>
              <a:buNone/>
            </a:pPr>
            <a:endParaRPr sz="1400">
              <a:solidFill>
                <a:schemeClr val="lt1"/>
              </a:solidFill>
            </a:endParaRPr>
          </a:p>
          <a:p>
            <a:pPr marL="0" lvl="0" indent="0" algn="ctr" rtl="0">
              <a:spcBef>
                <a:spcPts val="0"/>
              </a:spcBef>
              <a:spcAft>
                <a:spcPts val="1200"/>
              </a:spcAft>
              <a:buNone/>
            </a:pP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Hadoop介绍</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a:t>Hadoop</a:t>
            </a:r>
            <a:endParaRPr sz="3600"/>
          </a:p>
        </p:txBody>
      </p:sp>
      <p:sp>
        <p:nvSpPr>
          <p:cNvPr id="71" name="Google Shape;71;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lnSpc>
                <a:spcPct val="90000"/>
              </a:lnSpc>
              <a:spcBef>
                <a:spcPts val="1000"/>
              </a:spcBef>
              <a:spcAft>
                <a:spcPts val="0"/>
              </a:spcAft>
              <a:buClr>
                <a:srgbClr val="333333"/>
              </a:buClr>
              <a:buSzPts val="2600"/>
              <a:buFont typeface="Arial" panose="020B0604020202020204"/>
              <a:buChar char="●"/>
            </a:pPr>
            <a:r>
              <a:rPr lang="en-GB" sz="2600">
                <a:solidFill>
                  <a:srgbClr val="333333"/>
                </a:solidFill>
                <a:highlight>
                  <a:srgbClr val="FFFFFF"/>
                </a:highlight>
                <a:latin typeface="Arial" panose="020B0604020202020204"/>
                <a:ea typeface="Arial" panose="020B0604020202020204"/>
                <a:cs typeface="Arial" panose="020B0604020202020204"/>
                <a:sym typeface="Arial" panose="020B0604020202020204"/>
              </a:rPr>
              <a:t>Hadoop作为一个开源的分布式框架,以一种可靠、高效、可伸缩的方式进行数据处理,受到很多公司的青睐,很多大公司的Hadoop集群的规模已经非常庞大。所以,对Hadoop集群进行有效的运维,可以极大地提升运维人员工作的效率,避免重复繁杂的运维工作。</a:t>
            </a:r>
            <a:endParaRPr sz="2600">
              <a:solidFill>
                <a:srgbClr val="333333"/>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a:p>
            <a:pPr marL="0" lvl="0" indent="0" algn="l" rtl="0">
              <a:spcBef>
                <a:spcPts val="0"/>
              </a:spcBef>
              <a:spcAft>
                <a:spcPts val="0"/>
              </a:spcAft>
              <a:buNone/>
            </a:pPr>
            <a:r>
              <a:rPr lang="en-GB" sz="2000" b="1">
                <a:solidFill>
                  <a:schemeClr val="accent3"/>
                </a:solidFill>
              </a:rPr>
              <a:t>运维挑战</a:t>
            </a:r>
            <a:endParaRPr sz="1450" b="1">
              <a:solidFill>
                <a:srgbClr val="191B1F"/>
              </a:solidFill>
              <a:highlight>
                <a:srgbClr val="FFFFFF"/>
              </a:highlight>
            </a:endParaRPr>
          </a:p>
          <a:p>
            <a:pPr marL="0" lvl="0" indent="0" algn="l" rtl="0">
              <a:spcBef>
                <a:spcPts val="0"/>
              </a:spcBef>
              <a:spcAft>
                <a:spcPts val="0"/>
              </a:spcAft>
              <a:buNone/>
            </a:pPr>
          </a:p>
          <a:p>
            <a:pPr marL="0" lvl="0" indent="0" algn="l" rtl="0">
              <a:spcBef>
                <a:spcPts val="0"/>
              </a:spcBef>
              <a:spcAft>
                <a:spcPts val="0"/>
              </a:spcAft>
              <a:buNone/>
            </a:pPr>
            <a:r>
              <a:rPr lang="en-GB"/>
              <a:t> </a:t>
            </a:r>
            <a:endParaRPr lang="en-GB"/>
          </a:p>
        </p:txBody>
      </p:sp>
      <p:sp>
        <p:nvSpPr>
          <p:cNvPr id="77" name="Google Shape;77;p16"/>
          <p:cNvSpPr txBox="1"/>
          <p:nvPr>
            <p:ph type="body" idx="1"/>
          </p:nvPr>
        </p:nvSpPr>
        <p:spPr>
          <a:xfrm>
            <a:off x="311700" y="700100"/>
            <a:ext cx="8520600" cy="3905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440"/>
              <a:buNone/>
            </a:pPr>
            <a:r>
              <a:rPr lang="en-GB" sz="1540">
                <a:solidFill>
                  <a:srgbClr val="000000"/>
                </a:solidFill>
              </a:rPr>
              <a:t>Hadoop分布式文件系统的运维涉及多个复杂的方面，主要面临以下挑战：</a:t>
            </a:r>
            <a:endParaRPr sz="1540">
              <a:solidFill>
                <a:srgbClr val="000000"/>
              </a:solidFill>
            </a:endParaRPr>
          </a:p>
          <a:p>
            <a:pPr marL="457200" lvl="0" indent="-323850" algn="l" rtl="0">
              <a:lnSpc>
                <a:spcPct val="95000"/>
              </a:lnSpc>
              <a:spcBef>
                <a:spcPts val="1200"/>
              </a:spcBef>
              <a:spcAft>
                <a:spcPts val="0"/>
              </a:spcAft>
              <a:buClr>
                <a:srgbClr val="24292F"/>
              </a:buClr>
              <a:buSzPts val="1500"/>
              <a:buFont typeface="Arial" panose="020B0604020202020204"/>
              <a:buChar char="●"/>
            </a:pPr>
            <a:r>
              <a:rPr lang="en-GB" sz="1500">
                <a:solidFill>
                  <a:srgbClr val="24292F"/>
                </a:solidFill>
                <a:latin typeface="Arial" panose="020B0604020202020204"/>
                <a:ea typeface="Arial" panose="020B0604020202020204"/>
                <a:cs typeface="Arial" panose="020B0604020202020204"/>
                <a:sym typeface="Arial" panose="020B0604020202020204"/>
              </a:rPr>
              <a:t>系统复杂性：现代大规模系统的并行性和复杂性使得单个开发者难以全面理解系统行为。系统由数百名开发者共同实现，每个开发者可能只了解系统的某个子组件，这使得从庞大的日志中识别问题变得极具挑战性。</a:t>
            </a:r>
            <a:endParaRPr sz="1500">
              <a:solidFill>
                <a:srgbClr val="24292F"/>
              </a:solidFill>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1200"/>
              </a:spcBef>
              <a:spcAft>
                <a:spcPts val="0"/>
              </a:spcAft>
              <a:buNone/>
            </a:pPr>
            <a:endParaRPr sz="1500">
              <a:solidFill>
                <a:srgbClr val="24292F"/>
              </a:solidFill>
              <a:latin typeface="Arial" panose="020B0604020202020204"/>
              <a:ea typeface="Arial" panose="020B0604020202020204"/>
              <a:cs typeface="Arial" panose="020B0604020202020204"/>
              <a:sym typeface="Arial" panose="020B0604020202020204"/>
            </a:endParaRPr>
          </a:p>
          <a:p>
            <a:pPr marL="457200" lvl="0" indent="-323850" algn="l" rtl="0">
              <a:spcBef>
                <a:spcPts val="1200"/>
              </a:spcBef>
              <a:spcAft>
                <a:spcPts val="0"/>
              </a:spcAft>
              <a:buClr>
                <a:srgbClr val="24292F"/>
              </a:buClr>
              <a:buSzPts val="1500"/>
              <a:buFont typeface="Arial" panose="020B0604020202020204"/>
              <a:buChar char="●"/>
            </a:pPr>
            <a:r>
              <a:rPr lang="en-GB" sz="1500">
                <a:solidFill>
                  <a:srgbClr val="24292F"/>
                </a:solidFill>
                <a:latin typeface="Arial" panose="020B0604020202020204"/>
                <a:ea typeface="Arial" panose="020B0604020202020204"/>
                <a:cs typeface="Arial" panose="020B0604020202020204"/>
                <a:sym typeface="Arial" panose="020B0604020202020204"/>
              </a:rPr>
              <a:t>日志数据量庞大：HDFS生成大量日志，例如每小时大约50 GB（约1.2亿到2亿行）。如此庞大的日志数据量使得手动从噪声数据中辨识关键信息几乎不可能，即使使用搜索和grep等工具也难以实现。</a:t>
            </a:r>
            <a:endParaRPr sz="1500">
              <a:solidFill>
                <a:srgbClr val="24292F"/>
              </a:solidFill>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500">
              <a:solidFill>
                <a:srgbClr val="24292F"/>
              </a:solidFill>
              <a:latin typeface="Arial" panose="020B0604020202020204"/>
              <a:ea typeface="Arial" panose="020B0604020202020204"/>
              <a:cs typeface="Arial" panose="020B0604020202020204"/>
              <a:sym typeface="Arial" panose="020B0604020202020204"/>
            </a:endParaRPr>
          </a:p>
          <a:p>
            <a:pPr marL="457200" lvl="0" indent="-323850" algn="l" rtl="0">
              <a:spcBef>
                <a:spcPts val="1200"/>
              </a:spcBef>
              <a:spcAft>
                <a:spcPts val="0"/>
              </a:spcAft>
              <a:buClr>
                <a:srgbClr val="24292F"/>
              </a:buClr>
              <a:buSzPts val="1500"/>
              <a:buFont typeface="Arial" panose="020B0604020202020204"/>
              <a:buChar char="●"/>
            </a:pPr>
            <a:r>
              <a:rPr lang="en-GB" sz="1500">
                <a:solidFill>
                  <a:srgbClr val="24292F"/>
                </a:solidFill>
                <a:latin typeface="Arial" panose="020B0604020202020204"/>
                <a:ea typeface="Arial" panose="020B0604020202020204"/>
                <a:cs typeface="Arial" panose="020B0604020202020204"/>
                <a:sym typeface="Arial" panose="020B0604020202020204"/>
              </a:rPr>
              <a:t>故障容忍机制复杂：大规模系统通常采用不同的故障容忍机制，有时会冗余运行相同的任务，甚至主动终止推测性任务以提高性能。在这种情况下，传统的关键词搜索方法在提取这些系统中的可疑日志消息时变得无效，可能导致许多与实际故障无关的日志消息（误报），这会显著增加手动检查的工作量。</a:t>
            </a:r>
            <a:endParaRPr sz="1500">
              <a:solidFill>
                <a:srgbClr val="24292F"/>
              </a:solidFill>
              <a:latin typeface="Arial" panose="020B0604020202020204"/>
              <a:ea typeface="Arial" panose="020B0604020202020204"/>
              <a:cs typeface="Arial" panose="020B0604020202020204"/>
              <a:sym typeface="Arial" panose="020B0604020202020204"/>
            </a:endParaRPr>
          </a:p>
          <a:p>
            <a:pPr marL="0" lvl="0" indent="0" algn="l" rtl="0">
              <a:lnSpc>
                <a:spcPct val="95000"/>
              </a:lnSpc>
              <a:spcBef>
                <a:spcPts val="1200"/>
              </a:spcBef>
              <a:spcAft>
                <a:spcPts val="1200"/>
              </a:spcAft>
              <a:buNone/>
            </a:pPr>
            <a:endParaRPr sz="124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项目目标</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8"/>
          <p:cNvSpPr txBox="1"/>
          <p:nvPr>
            <p:ph type="body" idx="1"/>
          </p:nvPr>
        </p:nvSpPr>
        <p:spPr>
          <a:xfrm>
            <a:off x="769400" y="1060000"/>
            <a:ext cx="7480200" cy="3598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400" b="1">
                <a:solidFill>
                  <a:srgbClr val="000000"/>
                </a:solidFill>
                <a:latin typeface="Arial" panose="020B0604020202020204"/>
                <a:ea typeface="Arial" panose="020B0604020202020204"/>
                <a:cs typeface="Arial" panose="020B0604020202020204"/>
                <a:sym typeface="Arial" panose="020B0604020202020204"/>
              </a:rPr>
              <a:t>现代系统的规模与复杂性暴增</a:t>
            </a:r>
            <a:r>
              <a:rPr lang="en-GB" sz="1400">
                <a:solidFill>
                  <a:srgbClr val="000000"/>
                </a:solidFill>
                <a:latin typeface="Arial" panose="020B0604020202020204"/>
                <a:ea typeface="Arial" panose="020B0604020202020204"/>
                <a:cs typeface="Arial" panose="020B0604020202020204"/>
                <a:sym typeface="Arial" panose="020B0604020202020204"/>
              </a:rPr>
              <a:t>：</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15000"/>
              </a:lnSpc>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规模性：</a:t>
            </a:r>
            <a:endParaRPr sz="1300" b="1">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分布式系统用于在线服务、智能应用（天气预报），构建数千台设备扩展分布式系统。</a:t>
            </a:r>
            <a:endParaRPr sz="13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15000"/>
              </a:lnSpc>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复杂性：</a:t>
            </a:r>
            <a:endParaRPr sz="1300" b="1">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现代系统每小时约产生1.2亿或2亿行产生大量日志</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大规模系统以容错机制构建</a:t>
            </a:r>
            <a:endParaRPr sz="1300" b="1">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15000"/>
              </a:lnSpc>
              <a:spcBef>
                <a:spcPts val="120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必须性：</a:t>
            </a:r>
            <a:endParaRPr sz="1300" b="1">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这些系统为全球百万在线用户服务，高可用性与可靠性成为必须。</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1200"/>
              </a:spcBef>
              <a:spcAft>
                <a:spcPts val="0"/>
              </a:spcAft>
              <a:buNone/>
            </a:pPr>
            <a:r>
              <a:rPr lang="en-GB" sz="1300">
                <a:solidFill>
                  <a:srgbClr val="000000"/>
                </a:solidFill>
                <a:latin typeface="Arial" panose="020B0604020202020204"/>
                <a:ea typeface="Arial" panose="020B0604020202020204"/>
                <a:cs typeface="Arial" panose="020B0604020202020204"/>
                <a:sym typeface="Arial" panose="020B0604020202020204"/>
              </a:rPr>
              <a:t>系统的服务中断、服务质量下降，导致巨大的收入损失</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1200"/>
              </a:spcBef>
              <a:spcAft>
                <a:spcPts val="0"/>
              </a:spcAft>
              <a:buNone/>
            </a:pPr>
            <a:endParaRPr sz="12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5000"/>
              </a:lnSpc>
              <a:spcBef>
                <a:spcPts val="1200"/>
              </a:spcBef>
              <a:spcAft>
                <a:spcPts val="1200"/>
              </a:spcAft>
              <a:buNone/>
            </a:pPr>
            <a:endParaRPr sz="1300" b="1">
              <a:solidFill>
                <a:srgbClr val="24292F"/>
              </a:solidFill>
              <a:latin typeface="Arial" panose="020B0604020202020204"/>
              <a:ea typeface="Arial" panose="020B0604020202020204"/>
              <a:cs typeface="Arial" panose="020B0604020202020204"/>
              <a:sym typeface="Arial" panose="020B0604020202020204"/>
            </a:endParaRPr>
          </a:p>
        </p:txBody>
      </p:sp>
      <p:sp>
        <p:nvSpPr>
          <p:cNvPr id="88" name="Google Shape;88;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背景与目标</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400" b="1">
                <a:solidFill>
                  <a:srgbClr val="000000"/>
                </a:solidFill>
                <a:latin typeface="Arial" panose="020B0604020202020204"/>
                <a:ea typeface="Arial" panose="020B0604020202020204"/>
                <a:cs typeface="Arial" panose="020B0604020202020204"/>
                <a:sym typeface="Arial" panose="020B0604020202020204"/>
              </a:rPr>
              <a:t>现代系统的规模与复杂性暴增</a:t>
            </a:r>
            <a:r>
              <a:rPr lang="en-GB" sz="1400">
                <a:solidFill>
                  <a:srgbClr val="000000"/>
                </a:solidFill>
                <a:latin typeface="Arial" panose="020B0604020202020204"/>
                <a:ea typeface="Arial" panose="020B0604020202020204"/>
                <a:cs typeface="Arial" panose="020B0604020202020204"/>
                <a:sym typeface="Arial" panose="020B0604020202020204"/>
              </a:rPr>
              <a:t>：</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15000"/>
              </a:lnSpc>
              <a:spcBef>
                <a:spcPts val="1200"/>
              </a:spcBef>
              <a:spcAft>
                <a:spcPts val="0"/>
              </a:spcAft>
              <a:buClr>
                <a:srgbClr val="000000"/>
              </a:buClr>
              <a:buSzPts val="1400"/>
              <a:buFont typeface="Arial" panose="020B0604020202020204"/>
              <a:buChar char="●"/>
            </a:pPr>
            <a:r>
              <a:rPr lang="en-GB" sz="1400">
                <a:solidFill>
                  <a:srgbClr val="000000"/>
                </a:solidFill>
                <a:latin typeface="Arial" panose="020B0604020202020204"/>
                <a:ea typeface="Arial" panose="020B0604020202020204"/>
                <a:cs typeface="Arial" panose="020B0604020202020204"/>
                <a:sym typeface="Arial" panose="020B0604020202020204"/>
              </a:rPr>
              <a:t>分布式系统用于在线服务、智能应用（天气预报），构建数千台设备扩展分布式系统。</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15000"/>
              </a:lnSpc>
              <a:spcBef>
                <a:spcPts val="0"/>
              </a:spcBef>
              <a:spcAft>
                <a:spcPts val="0"/>
              </a:spcAft>
              <a:buClr>
                <a:srgbClr val="000000"/>
              </a:buClr>
              <a:buSzPts val="1400"/>
              <a:buFont typeface="Arial" panose="020B0604020202020204"/>
              <a:buChar char="●"/>
            </a:pPr>
            <a:r>
              <a:rPr lang="en-GB" sz="1400">
                <a:solidFill>
                  <a:srgbClr val="000000"/>
                </a:solidFill>
                <a:latin typeface="Arial" panose="020B0604020202020204"/>
                <a:ea typeface="Arial" panose="020B0604020202020204"/>
                <a:cs typeface="Arial" panose="020B0604020202020204"/>
                <a:sym typeface="Arial" panose="020B0604020202020204"/>
              </a:rPr>
              <a:t>这些系统为全球百万在线用户服务，高可用性与可靠性成为必须。</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15000"/>
              </a:lnSpc>
              <a:spcBef>
                <a:spcPts val="0"/>
              </a:spcBef>
              <a:spcAft>
                <a:spcPts val="0"/>
              </a:spcAft>
              <a:buClr>
                <a:srgbClr val="000000"/>
              </a:buClr>
              <a:buSzPts val="1400"/>
              <a:buFont typeface="Arial" panose="020B0604020202020204"/>
              <a:buChar char="●"/>
            </a:pPr>
            <a:r>
              <a:rPr lang="en-GB" sz="1400">
                <a:solidFill>
                  <a:srgbClr val="000000"/>
                </a:solidFill>
                <a:latin typeface="Arial" panose="020B0604020202020204"/>
                <a:ea typeface="Arial" panose="020B0604020202020204"/>
                <a:cs typeface="Arial" panose="020B0604020202020204"/>
                <a:sym typeface="Arial" panose="020B0604020202020204"/>
              </a:rPr>
              <a:t>系统的服务中断、服务质量下降，导致巨大的收入损失</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15000"/>
              </a:lnSpc>
              <a:spcBef>
                <a:spcPts val="0"/>
              </a:spcBef>
              <a:spcAft>
                <a:spcPts val="0"/>
              </a:spcAft>
              <a:buClr>
                <a:srgbClr val="000000"/>
              </a:buClr>
              <a:buSzPts val="1400"/>
              <a:buFont typeface="Arial" panose="020B0604020202020204"/>
              <a:buChar char="●"/>
            </a:pPr>
            <a:r>
              <a:rPr lang="en-GB" sz="1400">
                <a:solidFill>
                  <a:srgbClr val="000000"/>
                </a:solidFill>
                <a:latin typeface="Arial" panose="020B0604020202020204"/>
                <a:ea typeface="Arial" panose="020B0604020202020204"/>
                <a:cs typeface="Arial" panose="020B0604020202020204"/>
                <a:sym typeface="Arial" panose="020B0604020202020204"/>
              </a:rPr>
              <a:t>而异常检测指及时发现问题并解决。</a:t>
            </a: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5000"/>
              </a:lnSpc>
              <a:spcBef>
                <a:spcPts val="1200"/>
              </a:spcBef>
              <a:spcAft>
                <a:spcPts val="0"/>
              </a:spcAft>
              <a:buNone/>
            </a:pPr>
            <a:r>
              <a:rPr lang="en-GB" sz="1400" b="1">
                <a:solidFill>
                  <a:srgbClr val="000000"/>
                </a:solidFill>
                <a:latin typeface="Arial" panose="020B0604020202020204"/>
                <a:ea typeface="Arial" panose="020B0604020202020204"/>
                <a:cs typeface="Arial" panose="020B0604020202020204"/>
                <a:sym typeface="Arial" panose="020B0604020202020204"/>
              </a:rPr>
              <a:t>目标概览</a:t>
            </a:r>
            <a:r>
              <a:rPr lang="en-GB" sz="1400">
                <a:solidFill>
                  <a:srgbClr val="000000"/>
                </a:solidFill>
                <a:latin typeface="Arial" panose="020B0604020202020204"/>
                <a:ea typeface="Arial" panose="020B0604020202020204"/>
                <a:cs typeface="Arial" panose="020B0604020202020204"/>
                <a:sym typeface="Arial" panose="020B0604020202020204"/>
              </a:rPr>
              <a:t>：</a:t>
            </a:r>
            <a:endParaRPr sz="14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1200"/>
              </a:spcBef>
              <a:spcAft>
                <a:spcPts val="0"/>
              </a:spcAft>
              <a:buClr>
                <a:srgbClr val="000000"/>
              </a:buClr>
              <a:buSzPts val="1400"/>
              <a:buFont typeface="Arial" panose="020B0604020202020204"/>
              <a:buChar char="●"/>
            </a:pPr>
            <a:r>
              <a:rPr lang="en-GB" sz="1200" b="1">
                <a:solidFill>
                  <a:srgbClr val="000000"/>
                </a:solidFill>
                <a:latin typeface="Arial" panose="020B0604020202020204"/>
                <a:ea typeface="Arial" panose="020B0604020202020204"/>
                <a:cs typeface="Arial" panose="020B0604020202020204"/>
                <a:sym typeface="Arial" panose="020B0604020202020204"/>
              </a:rPr>
              <a:t>数据收集与日志记录</a:t>
            </a:r>
            <a:r>
              <a:rPr lang="en-GB" sz="1200">
                <a:solidFill>
                  <a:srgbClr val="000000"/>
                </a:solidFill>
                <a:latin typeface="Arial" panose="020B0604020202020204"/>
                <a:ea typeface="Arial" panose="020B0604020202020204"/>
                <a:cs typeface="Arial" panose="020B0604020202020204"/>
                <a:sym typeface="Arial" panose="020B0604020202020204"/>
              </a:rPr>
              <a:t>：在HDFS运行过程中，系统各个节点会生成大量的运行日志，这些日志包含了系统运行的详细信息。我们将设计和实现日志收集机制，将这些分散的日志信息集中到统一的平台进行存储和管理。</a:t>
            </a:r>
            <a:endParaRPr sz="12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Clr>
                <a:srgbClr val="000000"/>
              </a:buClr>
              <a:buSzPts val="1400"/>
              <a:buFont typeface="Arial" panose="020B0604020202020204"/>
              <a:buChar char="●"/>
            </a:pPr>
            <a:r>
              <a:rPr lang="en-GB" sz="1200" b="1">
                <a:solidFill>
                  <a:srgbClr val="000000"/>
                </a:solidFill>
                <a:latin typeface="Arial" panose="020B0604020202020204"/>
                <a:ea typeface="Arial" panose="020B0604020202020204"/>
                <a:cs typeface="Arial" panose="020B0604020202020204"/>
                <a:sym typeface="Arial" panose="020B0604020202020204"/>
              </a:rPr>
              <a:t>异常检测算法设计</a:t>
            </a:r>
            <a:r>
              <a:rPr lang="en-GB" sz="1200">
                <a:solidFill>
                  <a:srgbClr val="000000"/>
                </a:solidFill>
                <a:latin typeface="Arial" panose="020B0604020202020204"/>
                <a:ea typeface="Arial" panose="020B0604020202020204"/>
                <a:cs typeface="Arial" panose="020B0604020202020204"/>
                <a:sym typeface="Arial" panose="020B0604020202020204"/>
              </a:rPr>
              <a:t>：基于收集到的日志数据，设计和实现一系列异常检测算法。这些算法将包括基于规则的检测方法、基于统计的检测方法以及机器学习和深度学习方法，以提高异常检测的准确性和及时性。</a:t>
            </a:r>
            <a:endParaRPr sz="1200">
              <a:solidFill>
                <a:srgbClr val="000000"/>
              </a:solidFill>
              <a:latin typeface="Arial" panose="020B0604020202020204"/>
              <a:ea typeface="Arial" panose="020B0604020202020204"/>
              <a:cs typeface="Arial" panose="020B0604020202020204"/>
              <a:sym typeface="Arial" panose="020B0604020202020204"/>
            </a:endParaRPr>
          </a:p>
          <a:p>
            <a:pPr marL="457200" lvl="0" indent="-311150" algn="l" rtl="0">
              <a:lnSpc>
                <a:spcPct val="150000"/>
              </a:lnSpc>
              <a:spcBef>
                <a:spcPts val="0"/>
              </a:spcBef>
              <a:spcAft>
                <a:spcPts val="0"/>
              </a:spcAft>
              <a:buClr>
                <a:srgbClr val="000000"/>
              </a:buClr>
              <a:buSzPts val="1300"/>
              <a:buFont typeface="Arial" panose="020B0604020202020204"/>
              <a:buChar char="●"/>
            </a:pPr>
            <a:r>
              <a:rPr lang="en-GB" sz="1200" b="1">
                <a:solidFill>
                  <a:srgbClr val="000000"/>
                </a:solidFill>
                <a:latin typeface="Arial" panose="020B0604020202020204"/>
                <a:ea typeface="Arial" panose="020B0604020202020204"/>
                <a:cs typeface="Arial" panose="020B0604020202020204"/>
                <a:sym typeface="Arial" panose="020B0604020202020204"/>
              </a:rPr>
              <a:t>可视化与报告</a:t>
            </a:r>
            <a:r>
              <a:rPr lang="en-GB" sz="1300">
                <a:solidFill>
                  <a:srgbClr val="000000"/>
                </a:solidFill>
                <a:latin typeface="Arial" panose="020B0604020202020204"/>
                <a:ea typeface="Arial" panose="020B0604020202020204"/>
                <a:cs typeface="Arial" panose="020B0604020202020204"/>
                <a:sym typeface="Arial" panose="020B0604020202020204"/>
              </a:rPr>
              <a:t>：</a:t>
            </a:r>
            <a:r>
              <a:rPr lang="en-GB" sz="1200">
                <a:solidFill>
                  <a:srgbClr val="000000"/>
                </a:solidFill>
                <a:latin typeface="Arial" panose="020B0604020202020204"/>
                <a:ea typeface="Arial" panose="020B0604020202020204"/>
                <a:cs typeface="Arial" panose="020B0604020202020204"/>
                <a:sym typeface="Arial" panose="020B0604020202020204"/>
              </a:rPr>
              <a:t>提供全面的异常检测结果可视化，通过报告、图表的形式直观了解系统运行状态与异常情况</a:t>
            </a:r>
            <a:r>
              <a:rPr lang="en-GB" sz="1300">
                <a:solidFill>
                  <a:srgbClr val="000000"/>
                </a:solidFill>
                <a:latin typeface="Arial" panose="020B0604020202020204"/>
                <a:ea typeface="Arial" panose="020B0604020202020204"/>
                <a:cs typeface="Arial" panose="020B0604020202020204"/>
                <a:sym typeface="Arial" panose="020B0604020202020204"/>
              </a:rPr>
              <a:t>。</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5000"/>
              </a:lnSpc>
              <a:spcBef>
                <a:spcPts val="1200"/>
              </a:spcBef>
              <a:spcAft>
                <a:spcPts val="1200"/>
              </a:spcAft>
              <a:buNone/>
            </a:pPr>
            <a:endParaRPr sz="1300" b="1">
              <a:solidFill>
                <a:srgbClr val="24292F"/>
              </a:solidFill>
              <a:latin typeface="Arial" panose="020B0604020202020204"/>
              <a:ea typeface="Arial" panose="020B0604020202020204"/>
              <a:cs typeface="Arial" panose="020B0604020202020204"/>
              <a:sym typeface="Arial" panose="020B0604020202020204"/>
            </a:endParaRPr>
          </a:p>
        </p:txBody>
      </p:sp>
      <p:sp>
        <p:nvSpPr>
          <p:cNvPr id="94" name="Google Shape;94;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背景与目标</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0"/>
          <p:cNvSpPr txBox="1"/>
          <p:nvPr>
            <p:ph type="body" idx="1"/>
          </p:nvPr>
        </p:nvSpPr>
        <p:spPr>
          <a:xfrm>
            <a:off x="639925" y="958275"/>
            <a:ext cx="8615100" cy="3887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600" b="1">
                <a:solidFill>
                  <a:srgbClr val="000000"/>
                </a:solidFill>
                <a:latin typeface="Arial" panose="020B0604020202020204"/>
                <a:ea typeface="Arial" panose="020B0604020202020204"/>
                <a:cs typeface="Arial" panose="020B0604020202020204"/>
                <a:sym typeface="Arial" panose="020B0604020202020204"/>
              </a:rPr>
              <a:t>目标概览</a:t>
            </a:r>
            <a:r>
              <a:rPr lang="en-GB" sz="1600">
                <a:solidFill>
                  <a:srgbClr val="000000"/>
                </a:solidFill>
                <a:latin typeface="Arial" panose="020B0604020202020204"/>
                <a:ea typeface="Arial" panose="020B0604020202020204"/>
                <a:cs typeface="Arial" panose="020B0604020202020204"/>
                <a:sym typeface="Arial" panose="020B0604020202020204"/>
              </a:rPr>
              <a:t>：</a:t>
            </a:r>
            <a:endParaRPr sz="1600">
              <a:solidFill>
                <a:srgbClr val="000000"/>
              </a:solidFill>
              <a:latin typeface="Arial" panose="020B0604020202020204"/>
              <a:ea typeface="Arial" panose="020B0604020202020204"/>
              <a:cs typeface="Arial" panose="020B0604020202020204"/>
              <a:sym typeface="Arial" panose="020B0604020202020204"/>
            </a:endParaRPr>
          </a:p>
          <a:p>
            <a:pPr marL="457200" lvl="0" indent="-330200" algn="l" rtl="0">
              <a:lnSpc>
                <a:spcPct val="150000"/>
              </a:lnSpc>
              <a:spcBef>
                <a:spcPts val="1200"/>
              </a:spcBef>
              <a:spcAft>
                <a:spcPts val="0"/>
              </a:spcAft>
              <a:buClr>
                <a:srgbClr val="000000"/>
              </a:buClr>
              <a:buSzPts val="1600"/>
              <a:buFont typeface="Arial" panose="020B0604020202020204"/>
              <a:buChar char="●"/>
            </a:pPr>
            <a:r>
              <a:rPr lang="en-GB" sz="1400" b="1">
                <a:solidFill>
                  <a:srgbClr val="000000"/>
                </a:solidFill>
                <a:latin typeface="Arial" panose="020B0604020202020204"/>
                <a:ea typeface="Arial" panose="020B0604020202020204"/>
                <a:cs typeface="Arial" panose="020B0604020202020204"/>
                <a:sym typeface="Arial" panose="020B0604020202020204"/>
              </a:rPr>
              <a:t>日志收集：</a:t>
            </a:r>
            <a:endParaRPr sz="1400" b="1">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Clr>
                <a:srgbClr val="000000"/>
              </a:buClr>
              <a:buSzPts val="1400"/>
              <a:buFont typeface="Arial" panose="020B0604020202020204"/>
              <a:buChar char="●"/>
            </a:pPr>
            <a:r>
              <a:rPr lang="en-GB" sz="1400" b="1">
                <a:solidFill>
                  <a:srgbClr val="000000"/>
                </a:solidFill>
                <a:latin typeface="Arial" panose="020B0604020202020204"/>
                <a:ea typeface="Arial" panose="020B0604020202020204"/>
                <a:cs typeface="Arial" panose="020B0604020202020204"/>
                <a:sym typeface="Arial" panose="020B0604020202020204"/>
              </a:rPr>
              <a:t>日志解析：</a:t>
            </a:r>
            <a:r>
              <a:rPr lang="en-GB" sz="1300">
                <a:solidFill>
                  <a:srgbClr val="000000"/>
                </a:solidFill>
                <a:latin typeface="Arial" panose="020B0604020202020204"/>
                <a:ea typeface="Arial" panose="020B0604020202020204"/>
                <a:cs typeface="Arial" panose="020B0604020202020204"/>
                <a:sym typeface="Arial" panose="020B0604020202020204"/>
              </a:rPr>
              <a:t>Log Parsing :  Log_1  -&gt;EVENT 3   将每一个日志消息解析为带特定参数的事件模板</a:t>
            </a:r>
            <a:endParaRPr sz="1400" b="1">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lnSpc>
                <a:spcPct val="150000"/>
              </a:lnSpc>
              <a:spcBef>
                <a:spcPts val="0"/>
              </a:spcBef>
              <a:spcAft>
                <a:spcPts val="0"/>
              </a:spcAft>
              <a:buClr>
                <a:srgbClr val="000000"/>
              </a:buClr>
              <a:buSzPts val="1100"/>
              <a:buFont typeface="Arial" panose="020B0604020202020204"/>
              <a:buChar char="●"/>
            </a:pPr>
            <a:r>
              <a:rPr lang="en-GB" sz="1400" b="1">
                <a:solidFill>
                  <a:srgbClr val="000000"/>
                </a:solidFill>
                <a:latin typeface="Arial" panose="020B0604020202020204"/>
                <a:ea typeface="Arial" panose="020B0604020202020204"/>
                <a:cs typeface="Arial" panose="020B0604020202020204"/>
                <a:sym typeface="Arial" panose="020B0604020202020204"/>
              </a:rPr>
              <a:t>特征提取：</a:t>
            </a:r>
            <a:r>
              <a:rPr lang="en-GB" sz="1300">
                <a:solidFill>
                  <a:srgbClr val="000000"/>
                </a:solidFill>
                <a:latin typeface="Arial" panose="020B0604020202020204"/>
                <a:ea typeface="Arial" panose="020B0604020202020204"/>
                <a:cs typeface="Arial" panose="020B0604020202020204"/>
                <a:sym typeface="Arial" panose="020B0604020202020204"/>
              </a:rPr>
              <a:t> 原始日志切分为日志学历，生成特征向量馈送机器模型训练</a:t>
            </a:r>
            <a:endParaRPr sz="1300">
              <a:solidFill>
                <a:srgbClr val="000000"/>
              </a:solidFill>
              <a:latin typeface="Arial" panose="020B0604020202020204"/>
              <a:ea typeface="Arial" panose="020B0604020202020204"/>
              <a:cs typeface="Arial" panose="020B0604020202020204"/>
              <a:sym typeface="Arial" panose="020B0604020202020204"/>
            </a:endParaRPr>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a:solidFill>
                  <a:srgbClr val="000000"/>
                </a:solidFill>
                <a:latin typeface="Arial" panose="020B0604020202020204"/>
                <a:ea typeface="Arial" panose="020B0604020202020204"/>
                <a:cs typeface="Arial" panose="020B0604020202020204"/>
                <a:sym typeface="Arial" panose="020B0604020202020204"/>
              </a:rPr>
              <a:t>事件计数向量记录日志序列中事件n发生的次数</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298450" algn="l" rtl="0">
              <a:lnSpc>
                <a:spcPct val="150000"/>
              </a:lnSpc>
              <a:spcBef>
                <a:spcPts val="0"/>
              </a:spcBef>
              <a:spcAft>
                <a:spcPts val="0"/>
              </a:spcAft>
              <a:buClr>
                <a:srgbClr val="000000"/>
              </a:buClr>
              <a:buSzPts val="1100"/>
              <a:buFont typeface="Arial" panose="020B0604020202020204"/>
              <a:buChar char="●"/>
            </a:pPr>
            <a:r>
              <a:rPr lang="en-GB" sz="1400" b="1">
                <a:solidFill>
                  <a:srgbClr val="000000"/>
                </a:solidFill>
                <a:latin typeface="Arial" panose="020B0604020202020204"/>
                <a:ea typeface="Arial" panose="020B0604020202020204"/>
                <a:cs typeface="Arial" panose="020B0604020202020204"/>
                <a:sym typeface="Arial" panose="020B0604020202020204"/>
              </a:rPr>
              <a:t>异常检测：</a:t>
            </a:r>
            <a:r>
              <a:rPr lang="en-GB" sz="1300" b="1">
                <a:solidFill>
                  <a:srgbClr val="000000"/>
                </a:solidFill>
                <a:latin typeface="Arial" panose="020B0604020202020204"/>
                <a:ea typeface="Arial" panose="020B0604020202020204"/>
                <a:cs typeface="Arial" panose="020B0604020202020204"/>
                <a:sym typeface="Arial" panose="020B0604020202020204"/>
              </a:rPr>
              <a:t> 监督异常检测与非监督异常检测</a:t>
            </a:r>
            <a:endParaRPr sz="1300" b="1">
              <a:solidFill>
                <a:srgbClr val="000000"/>
              </a:solidFill>
              <a:latin typeface="Arial" panose="020B0604020202020204"/>
              <a:ea typeface="Arial" panose="020B0604020202020204"/>
              <a:cs typeface="Arial" panose="020B0604020202020204"/>
              <a:sym typeface="Arial" panose="020B0604020202020204"/>
            </a:endParaRPr>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监督检测</a:t>
            </a:r>
            <a:r>
              <a:rPr lang="en-GB" sz="1300">
                <a:solidFill>
                  <a:srgbClr val="000000"/>
                </a:solidFill>
                <a:latin typeface="Arial" panose="020B0604020202020204"/>
                <a:ea typeface="Arial" panose="020B0604020202020204"/>
                <a:cs typeface="Arial" panose="020B0604020202020204"/>
                <a:sym typeface="Arial" panose="020B0604020202020204"/>
              </a:rPr>
              <a:t>：逻辑回归、决策树、SVM</a:t>
            </a:r>
            <a:endParaRPr sz="1300">
              <a:solidFill>
                <a:srgbClr val="000000"/>
              </a:solidFill>
              <a:latin typeface="Arial" panose="020B0604020202020204"/>
              <a:ea typeface="Arial" panose="020B0604020202020204"/>
              <a:cs typeface="Arial" panose="020B0604020202020204"/>
              <a:sym typeface="Arial" panose="020B0604020202020204"/>
            </a:endParaRPr>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非监督检测</a:t>
            </a:r>
            <a:r>
              <a:rPr lang="en-GB" sz="1300">
                <a:solidFill>
                  <a:srgbClr val="000000"/>
                </a:solidFill>
                <a:latin typeface="Arial" panose="020B0604020202020204"/>
                <a:ea typeface="Arial" panose="020B0604020202020204"/>
                <a:cs typeface="Arial" panose="020B0604020202020204"/>
                <a:sym typeface="Arial" panose="020B0604020202020204"/>
              </a:rPr>
              <a:t>：日志聚类、PCA和不变量挖掘</a:t>
            </a:r>
            <a:endParaRPr sz="1300">
              <a:solidFill>
                <a:srgbClr val="000000"/>
              </a:solidFill>
              <a:latin typeface="Arial" panose="020B0604020202020204"/>
              <a:ea typeface="Arial" panose="020B0604020202020204"/>
              <a:cs typeface="Arial" panose="020B0604020202020204"/>
              <a:sym typeface="Arial" panose="020B0604020202020204"/>
            </a:endParaRPr>
          </a:p>
          <a:p>
            <a:pPr marL="457200" lvl="0" indent="-317500" algn="l" rtl="0">
              <a:lnSpc>
                <a:spcPct val="150000"/>
              </a:lnSpc>
              <a:spcBef>
                <a:spcPts val="0"/>
              </a:spcBef>
              <a:spcAft>
                <a:spcPts val="0"/>
              </a:spcAft>
              <a:buClr>
                <a:srgbClr val="000000"/>
              </a:buClr>
              <a:buSzPts val="1400"/>
              <a:buFont typeface="Arial" panose="020B0604020202020204"/>
              <a:buChar char="●"/>
            </a:pPr>
            <a:r>
              <a:rPr lang="en-GB" sz="1400" b="1">
                <a:solidFill>
                  <a:srgbClr val="000000"/>
                </a:solidFill>
                <a:latin typeface="Arial" panose="020B0604020202020204"/>
                <a:ea typeface="Arial" panose="020B0604020202020204"/>
                <a:cs typeface="Arial" panose="020B0604020202020204"/>
                <a:sym typeface="Arial" panose="020B0604020202020204"/>
              </a:rPr>
              <a:t>评估结果：</a:t>
            </a:r>
            <a:endParaRPr sz="1400" b="1">
              <a:solidFill>
                <a:srgbClr val="000000"/>
              </a:solidFill>
              <a:latin typeface="Arial" panose="020B0604020202020204"/>
              <a:ea typeface="Arial" panose="020B0604020202020204"/>
              <a:cs typeface="Arial" panose="020B0604020202020204"/>
              <a:sym typeface="Arial" panose="020B0604020202020204"/>
            </a:endParaRPr>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精确度：</a:t>
            </a:r>
            <a:r>
              <a:rPr lang="en-GB" sz="1300">
                <a:solidFill>
                  <a:srgbClr val="000000"/>
                </a:solidFill>
                <a:latin typeface="Arial" panose="020B0604020202020204"/>
                <a:ea typeface="Arial" panose="020B0604020202020204"/>
                <a:cs typeface="Arial" panose="020B0604020202020204"/>
                <a:sym typeface="Arial" panose="020B0604020202020204"/>
              </a:rPr>
              <a:t>异常正确率</a:t>
            </a:r>
            <a:endParaRPr sz="1300">
              <a:solidFill>
                <a:srgbClr val="000000"/>
              </a:solidFill>
              <a:latin typeface="Arial" panose="020B0604020202020204"/>
              <a:ea typeface="Arial" panose="020B0604020202020204"/>
              <a:cs typeface="Arial" panose="020B0604020202020204"/>
              <a:sym typeface="Arial" panose="020B0604020202020204"/>
            </a:endParaRPr>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召回率：</a:t>
            </a:r>
            <a:r>
              <a:rPr lang="en-GB" sz="1300">
                <a:solidFill>
                  <a:srgbClr val="000000"/>
                </a:solidFill>
                <a:latin typeface="Arial" panose="020B0604020202020204"/>
                <a:ea typeface="Arial" panose="020B0604020202020204"/>
                <a:cs typeface="Arial" panose="020B0604020202020204"/>
                <a:sym typeface="Arial" panose="020B0604020202020204"/>
              </a:rPr>
              <a:t>检测到的真实异常率</a:t>
            </a:r>
            <a:endParaRPr sz="1300">
              <a:solidFill>
                <a:srgbClr val="000000"/>
              </a:solidFill>
              <a:latin typeface="Arial" panose="020B0604020202020204"/>
              <a:ea typeface="Arial" panose="020B0604020202020204"/>
              <a:cs typeface="Arial" panose="020B0604020202020204"/>
              <a:sym typeface="Arial" panose="020B0604020202020204"/>
            </a:endParaRPr>
          </a:p>
          <a:p>
            <a:pPr marL="914400" lvl="1" indent="-311150" algn="l" rtl="0">
              <a:lnSpc>
                <a:spcPct val="150000"/>
              </a:lnSpc>
              <a:spcBef>
                <a:spcPts val="0"/>
              </a:spcBef>
              <a:spcAft>
                <a:spcPts val="0"/>
              </a:spcAft>
              <a:buClr>
                <a:srgbClr val="000000"/>
              </a:buClr>
              <a:buSzPts val="1300"/>
              <a:buFont typeface="Arial" panose="020B0604020202020204"/>
              <a:buChar char="○"/>
            </a:pPr>
            <a:r>
              <a:rPr lang="en-GB" sz="1300" b="1">
                <a:solidFill>
                  <a:srgbClr val="000000"/>
                </a:solidFill>
                <a:latin typeface="Arial" panose="020B0604020202020204"/>
                <a:ea typeface="Arial" panose="020B0604020202020204"/>
                <a:cs typeface="Arial" panose="020B0604020202020204"/>
                <a:sym typeface="Arial" panose="020B0604020202020204"/>
              </a:rPr>
              <a:t>效率：</a:t>
            </a:r>
            <a:r>
              <a:rPr lang="en-GB" sz="1300">
                <a:solidFill>
                  <a:srgbClr val="000000"/>
                </a:solidFill>
                <a:latin typeface="Arial" panose="020B0604020202020204"/>
                <a:ea typeface="Arial" panose="020B0604020202020204"/>
                <a:cs typeface="Arial" panose="020B0604020202020204"/>
                <a:sym typeface="Arial" panose="020B0604020202020204"/>
              </a:rPr>
              <a:t>不同日志大小的运行时间</a:t>
            </a:r>
            <a:endParaRPr sz="13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5000"/>
              </a:lnSpc>
              <a:spcBef>
                <a:spcPts val="1200"/>
              </a:spcBef>
              <a:spcAft>
                <a:spcPts val="1200"/>
              </a:spcAft>
              <a:buNone/>
            </a:pPr>
            <a:endParaRPr sz="1300" b="1">
              <a:solidFill>
                <a:srgbClr val="24292F"/>
              </a:solidFill>
              <a:latin typeface="Arial" panose="020B0604020202020204"/>
              <a:ea typeface="Arial" panose="020B0604020202020204"/>
              <a:cs typeface="Arial" panose="020B0604020202020204"/>
              <a:sym typeface="Arial" panose="020B0604020202020204"/>
            </a:endParaRPr>
          </a:p>
        </p:txBody>
      </p:sp>
      <p:sp>
        <p:nvSpPr>
          <p:cNvPr id="100" name="Google Shape;100;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日志分析</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body" idx="1"/>
          </p:nvPr>
        </p:nvSpPr>
        <p:spPr>
          <a:xfrm>
            <a:off x="2628150" y="690100"/>
            <a:ext cx="6007500" cy="4396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600" b="1">
                <a:solidFill>
                  <a:srgbClr val="000000"/>
                </a:solidFill>
                <a:latin typeface="Arial" panose="020B0604020202020204"/>
                <a:ea typeface="Arial" panose="020B0604020202020204"/>
                <a:cs typeface="Arial" panose="020B0604020202020204"/>
                <a:sym typeface="Arial" panose="020B0604020202020204"/>
              </a:rPr>
              <a:t>PCA:</a:t>
            </a:r>
            <a:endParaRPr sz="1600" b="1">
              <a:solidFill>
                <a:srgbClr val="000000"/>
              </a:solidFill>
              <a:latin typeface="Arial" panose="020B0604020202020204"/>
              <a:ea typeface="Arial" panose="020B0604020202020204"/>
              <a:cs typeface="Arial" panose="020B0604020202020204"/>
              <a:sym typeface="Arial" panose="020B0604020202020204"/>
            </a:endParaRPr>
          </a:p>
          <a:p>
            <a:pPr marL="457200" lvl="0" indent="-307975" algn="l" rtl="0">
              <a:spcBef>
                <a:spcPts val="0"/>
              </a:spcBef>
              <a:spcAft>
                <a:spcPts val="0"/>
              </a:spcAft>
              <a:buClr>
                <a:srgbClr val="1F2328"/>
              </a:buClr>
              <a:buSzPts val="12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PCA是一种统计方法，被广泛用于进行降维。</a:t>
            </a: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PCA背后的基本思想是将高维数据(例如，高维点)投影到由k个主分量(即，k个维度)组成的新坐标系中，其中k被设置为小于原始维度。PCA通过寻找捕捉高维数据中最大方差的分量(即轴)来计算k个主分量。因此，PCA变换的低维数据可以保留原始高维数据的主要特征(例如，两点之间的相似性)。</a:t>
            </a: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1625" algn="l" rtl="0">
              <a:spcBef>
                <a:spcPts val="1200"/>
              </a:spcBef>
              <a:spcAft>
                <a:spcPts val="0"/>
              </a:spcAft>
              <a:buClr>
                <a:srgbClr val="1F2328"/>
              </a:buClr>
              <a:buSzPts val="11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左图中，PCA试图将二维点转换为一维点。Sn被选为主要成分，因为点之间的距离可以通过将它们映射到Sn来最好地描述</a:t>
            </a:r>
            <a:r>
              <a:rPr lang="en-GB" sz="1350">
                <a:solidFill>
                  <a:srgbClr val="1F2328"/>
                </a:solidFill>
                <a:highlight>
                  <a:srgbClr val="FFFFFF"/>
                </a:highlight>
                <a:latin typeface="Arial" panose="020B0604020202020204"/>
                <a:ea typeface="Arial" panose="020B0604020202020204"/>
                <a:cs typeface="Arial" panose="020B0604020202020204"/>
                <a:sym typeface="Arial" panose="020B0604020202020204"/>
              </a:rPr>
              <a:t>。</a:t>
            </a: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图中选择的点是异常的，因为它在Sa上的投影长度太大</a:t>
            </a:r>
            <a:endParaRPr sz="13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0" algn="l" rtl="0">
              <a:spcBef>
                <a:spcPts val="1200"/>
              </a:spcBef>
              <a:spcAft>
                <a:spcPts val="0"/>
              </a:spcAft>
              <a:buNone/>
            </a:pPr>
            <a:endParaRPr sz="1250">
              <a:solidFill>
                <a:srgbClr val="1F2328"/>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295275" algn="l" rtl="0">
              <a:spcBef>
                <a:spcPts val="1200"/>
              </a:spcBef>
              <a:spcAft>
                <a:spcPts val="0"/>
              </a:spcAft>
              <a:buClr>
                <a:srgbClr val="1F2328"/>
              </a:buClr>
              <a:buSzPts val="1050"/>
              <a:buFont typeface="Arial" panose="020B0604020202020204"/>
              <a:buChar char="●"/>
            </a:pPr>
            <a:r>
              <a:rPr lang="en-GB" sz="1250">
                <a:solidFill>
                  <a:srgbClr val="1F2328"/>
                </a:solidFill>
                <a:highlight>
                  <a:srgbClr val="FFFFFF"/>
                </a:highlight>
                <a:latin typeface="Arial" panose="020B0604020202020204"/>
                <a:ea typeface="Arial" panose="020B0604020202020204"/>
                <a:cs typeface="Arial" panose="020B0604020202020204"/>
                <a:sym typeface="Arial" panose="020B0604020202020204"/>
              </a:rPr>
              <a:t>PCA首次应用于基于日志的异常检测，。在它们的异常检测方法中，每个日志序列被矢量化为事件计数向量。之后，PCA被用来寻找事件计数向量(特征向量)维度之间的模式。利用PCA，生成两个子空间，即正常空间Sn和异常空间Sa。Sn由前k个主成分构成，Sn由剩余的( n - k )构成，其中n是原始尺寸。然后，计算事件计数向量y到Sa的</a:t>
            </a:r>
            <a:r>
              <a:rPr lang="en-GB" sz="1150">
                <a:solidFill>
                  <a:srgbClr val="1F2328"/>
                </a:solidFill>
                <a:highlight>
                  <a:srgbClr val="FFFFFF"/>
                </a:highlight>
                <a:latin typeface="Arial" panose="020B0604020202020204"/>
                <a:ea typeface="Arial" panose="020B0604020202020204"/>
                <a:cs typeface="Arial" panose="020B0604020202020204"/>
                <a:sym typeface="Arial" panose="020B0604020202020204"/>
              </a:rPr>
              <a:t>投影，判断长度大小。</a:t>
            </a:r>
            <a:endParaRPr sz="1700" b="1">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21"/>
          <p:cNvSpPr txBox="1"/>
          <p:nvPr>
            <p:ph type="title"/>
          </p:nvPr>
        </p:nvSpPr>
        <p:spPr>
          <a:xfrm>
            <a:off x="0" y="361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机器学习算法介绍</a:t>
            </a:r>
            <a:endParaRPr lang="en-GB"/>
          </a:p>
        </p:txBody>
      </p:sp>
      <p:pic>
        <p:nvPicPr>
          <p:cNvPr id="107" name="Google Shape;107;p21"/>
          <p:cNvPicPr preferRelativeResize="0"/>
          <p:nvPr/>
        </p:nvPicPr>
        <p:blipFill>
          <a:blip r:embed="rId1"/>
          <a:stretch>
            <a:fillRect/>
          </a:stretch>
        </p:blipFill>
        <p:spPr>
          <a:xfrm>
            <a:off x="0" y="971500"/>
            <a:ext cx="2396975" cy="1965925"/>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MmYwMDc5MDM4OTA4MjVkOWEwZmIzNmFiZTBkMjYzZTMifQ=="/>
</p:tagLst>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3132</Words>
  <Application>WPS 演示</Application>
  <PresentationFormat/>
  <Paragraphs>164</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Arial</vt:lpstr>
      <vt:lpstr>Proxima Nova</vt:lpstr>
      <vt:lpstr>EB Garamond</vt:lpstr>
      <vt:lpstr>微软雅黑</vt:lpstr>
      <vt:lpstr>Arial Unicode MS</vt:lpstr>
      <vt:lpstr>Spearmint</vt:lpstr>
      <vt:lpstr>Hadoop分布式文件系统的智能运维</vt:lpstr>
      <vt:lpstr>Hadoop介绍</vt:lpstr>
      <vt:lpstr>Hadoop</vt:lpstr>
      <vt:lpstr> </vt:lpstr>
      <vt:lpstr>项目目标</vt:lpstr>
      <vt:lpstr>背景与目标</vt:lpstr>
      <vt:lpstr>背景与目标</vt:lpstr>
      <vt:lpstr>日志分析</vt:lpstr>
      <vt:lpstr>机器学习算法介绍</vt:lpstr>
      <vt:lpstr>机器学习算法介绍</vt:lpstr>
      <vt:lpstr>智能化运维</vt:lpstr>
      <vt:lpstr>监控与告警</vt:lpstr>
      <vt:lpstr>开发计划</vt:lpstr>
      <vt:lpstr>开发计划</vt:lpstr>
      <vt:lpstr>开发计划</vt:lpstr>
      <vt:lpstr>项目分工</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Hadoop分布式文件系统的智能运维</dc:title>
  <dc:creator/>
  <cp:lastModifiedBy>微信用户</cp:lastModifiedBy>
  <cp:revision>3</cp:revision>
  <dcterms:created xsi:type="dcterms:W3CDTF">2024-06-03T01:12:45Z</dcterms:created>
  <dcterms:modified xsi:type="dcterms:W3CDTF">2024-06-03T01:30:44Z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7D386290F5B8429991DD818408AB44E8_12</vt:lpwstr>
  </property>
  <property fmtid="{D5CDD505-2E9C-101B-9397-08002B2CF9AE}" pid="3" name="KSOProductBuildVer">
    <vt:lpwstr>2052-12.1.0.16729</vt:lpwstr>
  </property>
</Properties>
</file>