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88" r:id="rId7"/>
    <p:sldId id="289" r:id="rId8"/>
    <p:sldId id="290" r:id="rId9"/>
    <p:sldId id="265" r:id="rId10"/>
    <p:sldId id="267" r:id="rId11"/>
    <p:sldId id="268" r:id="rId12"/>
    <p:sldId id="291" r:id="rId13"/>
    <p:sldId id="292" r:id="rId14"/>
    <p:sldId id="293" r:id="rId15"/>
    <p:sldId id="277" r:id="rId16"/>
    <p:sldId id="278" r:id="rId17"/>
    <p:sldId id="294" r:id="rId18"/>
    <p:sldId id="301" r:id="rId19"/>
    <p:sldId id="261" r:id="rId20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婧嵘" initials="王" lastIdx="3" clrIdx="0"/>
  <p:cmAuthor id="2" name="xuan" initials="x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1A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316" autoAdjust="0"/>
  </p:normalViewPr>
  <p:slideViewPr>
    <p:cSldViewPr snapToGrid="0">
      <p:cViewPr varScale="1">
        <p:scale>
          <a:sx n="89" d="100"/>
          <a:sy n="89" d="100"/>
        </p:scale>
        <p:origin x="21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3421F-1A77-4773-B7E5-5FA03594C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18AC-38BA-4F26-933B-735F4E66EC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-43417"/>
            <a:ext cx="9144000" cy="22824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1" name="Shape 11"/>
          <p:cNvCxnSpPr/>
          <p:nvPr/>
        </p:nvCxnSpPr>
        <p:spPr>
          <a:xfrm>
            <a:off x="6164155" y="6270005"/>
            <a:ext cx="2467145" cy="0"/>
          </a:xfrm>
          <a:prstGeom prst="straightConnector1">
            <a:avLst/>
          </a:prstGeom>
          <a:noFill/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512700" y="2554799"/>
            <a:ext cx="8118600" cy="677078"/>
          </a:xfrm>
          <a:prstGeom prst="rect">
            <a:avLst/>
          </a:prstGeom>
        </p:spPr>
        <p:txBody>
          <a:bodyPr spcFirstLastPara="1" wrap="square" lIns="0" tIns="91425" rIns="0" bIns="91425" anchor="ctr" anchorCtr="1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200" b="1">
                <a:solidFill>
                  <a:srgbClr val="711A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 hasCustomPrompt="1"/>
          </p:nvPr>
        </p:nvSpPr>
        <p:spPr>
          <a:xfrm>
            <a:off x="512700" y="3427186"/>
            <a:ext cx="8118600" cy="461665"/>
          </a:xfrm>
          <a:prstGeom prst="rect">
            <a:avLst/>
          </a:prstGeom>
        </p:spPr>
        <p:txBody>
          <a:bodyPr spcFirstLastPara="1" wrap="square" lIns="0" tIns="91440" rIns="0" bIns="91440" anchor="ctr" anchorCtr="1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r>
              <a:rPr lang="en-US" dirty="0"/>
              <a:t>English Title / </a:t>
            </a:r>
            <a:r>
              <a:rPr lang="zh-CN" altLang="en-US" dirty="0"/>
              <a:t>副标题</a:t>
            </a:r>
            <a:endParaRPr dirty="0"/>
          </a:p>
        </p:txBody>
      </p:sp>
      <p:pic>
        <p:nvPicPr>
          <p:cNvPr id="15" name="Shape 15"/>
          <p:cNvPicPr preferRelativeResize="0"/>
          <p:nvPr/>
        </p:nvPicPr>
        <p:blipFill>
          <a:blip r:embed="rId2" cstate="hqprint"/>
          <a:stretch>
            <a:fillRect/>
          </a:stretch>
        </p:blipFill>
        <p:spPr>
          <a:xfrm>
            <a:off x="7591825" y="144900"/>
            <a:ext cx="1429325" cy="14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/>
        </p:nvSpPr>
        <p:spPr>
          <a:xfrm>
            <a:off x="56300" y="0"/>
            <a:ext cx="1110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altLang="zh-HK" sz="800" b="0" i="0" u="none" strike="noStrike" kern="0" cap="none" spc="0" normalizeH="0" baseline="0" noProof="0">
                <a:ln>
                  <a:noFill/>
                </a:ln>
                <a:solidFill>
                  <a:srgbClr val="711A5F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@darfux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rgbClr val="711A5F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 cstate="hqprint"/>
          <a:srcRect b="1748"/>
          <a:stretch>
            <a:fillRect/>
          </a:stretch>
        </p:blipFill>
        <p:spPr>
          <a:xfrm>
            <a:off x="203875" y="867675"/>
            <a:ext cx="5719701" cy="1371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组合 1"/>
          <p:cNvGrpSpPr/>
          <p:nvPr userDrawn="1"/>
        </p:nvGrpSpPr>
        <p:grpSpPr>
          <a:xfrm>
            <a:off x="512700" y="5854480"/>
            <a:ext cx="1996200" cy="696266"/>
            <a:chOff x="6868028" y="5595067"/>
            <a:chExt cx="1996200" cy="696266"/>
          </a:xfrm>
        </p:grpSpPr>
        <p:sp>
          <p:nvSpPr>
            <p:cNvPr id="21" name="Shape 82"/>
            <p:cNvSpPr txBox="1"/>
            <p:nvPr userDrawn="1"/>
          </p:nvSpPr>
          <p:spPr>
            <a:xfrm>
              <a:off x="6868028" y="5888433"/>
              <a:ext cx="1996200" cy="4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HK" dirty="0">
                  <a:solidFill>
                    <a:srgbClr val="711A5F"/>
                  </a:solidFill>
                </a:rPr>
                <a:t>Nankai University</a:t>
              </a:r>
              <a:endParaRPr dirty="0">
                <a:solidFill>
                  <a:srgbClr val="711A5F"/>
                </a:solidFill>
              </a:endParaRPr>
            </a:p>
          </p:txBody>
        </p:sp>
        <p:pic>
          <p:nvPicPr>
            <p:cNvPr id="22" name="Shape 83"/>
            <p:cNvPicPr preferRelativeResize="0"/>
            <p:nvPr userDrawn="1"/>
          </p:nvPicPr>
          <p:blipFill>
            <a:blip r:embed="rId4" cstate="hqprint"/>
            <a:stretch>
              <a:fillRect/>
            </a:stretch>
          </p:blipFill>
          <p:spPr>
            <a:xfrm>
              <a:off x="7219340" y="5595067"/>
              <a:ext cx="1293584" cy="393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文本占位符 33"/>
          <p:cNvSpPr>
            <a:spLocks noGrp="1"/>
          </p:cNvSpPr>
          <p:nvPr>
            <p:ph type="body" sz="quarter" idx="19" hasCustomPrompt="1"/>
          </p:nvPr>
        </p:nvSpPr>
        <p:spPr>
          <a:xfrm>
            <a:off x="6164155" y="5852472"/>
            <a:ext cx="2467144" cy="402900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342900" indent="-342900" algn="ctr" defTabSz="457200" eaLnBrk="1" latinLnBrk="0" hangingPunct="1">
              <a:buNone/>
              <a:defRPr lang="zh-CN" altLang="en-US" sz="1400" b="0" kern="1200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专业</a:t>
            </a:r>
            <a:r>
              <a:rPr lang="en-US" altLang="zh-CN" dirty="0"/>
              <a:t> </a:t>
            </a:r>
            <a:r>
              <a:rPr lang="zh-CN" altLang="en-US" dirty="0"/>
              <a:t>或 实验室 名称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2326" y="4476463"/>
            <a:ext cx="2739172" cy="369333"/>
          </a:xfrm>
        </p:spPr>
        <p:txBody>
          <a:bodyPr lIns="0" tIns="0" rIns="0" bIns="0" anchor="ctr"/>
          <a:lstStyle>
            <a:lvl1pPr marL="114300" indent="0" algn="l">
              <a:buFont typeface="Arial" panose="020B0604020202020204" pitchFamily="34" charset="0"/>
              <a:buNone/>
              <a:defRPr sz="1600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答辩人姓名</a:t>
            </a:r>
            <a:endParaRPr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21" hasCustomPrompt="1"/>
          </p:nvPr>
        </p:nvSpPr>
        <p:spPr>
          <a:xfrm>
            <a:off x="4052326" y="4942064"/>
            <a:ext cx="2739173" cy="369333"/>
          </a:xfrm>
        </p:spPr>
        <p:txBody>
          <a:bodyPr lIns="0" tIns="0" rIns="0" bIns="0" anchor="ctr"/>
          <a:lstStyle>
            <a:lvl1pPr marL="114300" indent="0" algn="l">
              <a:buFont typeface="Arial" panose="020B0604020202020204" pitchFamily="34" charset="0"/>
              <a:buNone/>
              <a:defRPr sz="1600">
                <a:solidFill>
                  <a:srgbClr val="711A5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 lvl="0"/>
            <a:r>
              <a:rPr lang="zh-CN" altLang="en-US" dirty="0"/>
              <a:t>指导教师 职称</a:t>
            </a:r>
            <a:endParaRPr lang="zh-CN" altLang="en-US" dirty="0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6188697" y="6273747"/>
            <a:ext cx="244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2018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月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</a:rPr>
              <a:t>日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3233651" y="4481112"/>
            <a:ext cx="818674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b="1" dirty="0">
                <a:solidFill>
                  <a:srgbClr val="711A5F"/>
                </a:solidFill>
                <a:effectLst/>
              </a:rPr>
              <a:t>报告人</a:t>
            </a:r>
            <a:r>
              <a:rPr lang="en-US" altLang="zh-CN" b="1" dirty="0">
                <a:solidFill>
                  <a:srgbClr val="711A5F"/>
                </a:solidFill>
                <a:effectLst/>
              </a:rPr>
              <a:t>:</a:t>
            </a:r>
            <a:endParaRPr lang="zh-CN" altLang="en-US" b="1" dirty="0">
              <a:solidFill>
                <a:srgbClr val="711A5F"/>
              </a:solidFill>
              <a:effectLst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3233651" y="4947648"/>
            <a:ext cx="818674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dist"/>
            <a:r>
              <a:rPr lang="zh-CN" altLang="en-US" b="1" dirty="0">
                <a:solidFill>
                  <a:srgbClr val="711A5F"/>
                </a:solidFill>
                <a:effectLst/>
              </a:rPr>
              <a:t>导 师</a:t>
            </a:r>
            <a:r>
              <a:rPr lang="en-US" altLang="zh-CN" b="1" dirty="0">
                <a:solidFill>
                  <a:srgbClr val="711A5F"/>
                </a:solidFill>
                <a:effectLst/>
              </a:rPr>
              <a:t>:</a:t>
            </a:r>
            <a:endParaRPr lang="zh-CN" altLang="en-US" b="1" dirty="0">
              <a:solidFill>
                <a:srgbClr val="711A5F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88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" name="Shape 89"/>
          <p:cNvPicPr preferRelativeResize="0"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7910512" y="71437"/>
            <a:ext cx="8477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106"/>
          <p:cNvSpPr txBox="1"/>
          <p:nvPr userDrawn="1"/>
        </p:nvSpPr>
        <p:spPr>
          <a:xfrm>
            <a:off x="3576600" y="261900"/>
            <a:ext cx="19908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sz="3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2562750" y="1397534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4" hasCustomPrompt="1"/>
          </p:nvPr>
        </p:nvSpPr>
        <p:spPr>
          <a:xfrm>
            <a:off x="2559424" y="2209938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47" name="文本占位符 31"/>
          <p:cNvSpPr>
            <a:spLocks noGrp="1"/>
          </p:cNvSpPr>
          <p:nvPr>
            <p:ph type="body" sz="quarter" idx="11" hasCustomPrompt="1"/>
          </p:nvPr>
        </p:nvSpPr>
        <p:spPr>
          <a:xfrm>
            <a:off x="3172989" y="1397534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48" name="文本占位符 31"/>
          <p:cNvSpPr>
            <a:spLocks noGrp="1"/>
          </p:cNvSpPr>
          <p:nvPr>
            <p:ph type="body" sz="quarter" idx="13" hasCustomPrompt="1"/>
          </p:nvPr>
        </p:nvSpPr>
        <p:spPr>
          <a:xfrm>
            <a:off x="3169663" y="2209938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54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2559424" y="3022342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节</a:t>
            </a:r>
            <a:endParaRPr lang="zh-CN" altLang="en-US" dirty="0"/>
          </a:p>
        </p:txBody>
      </p:sp>
      <p:sp>
        <p:nvSpPr>
          <p:cNvPr id="55" name="文本占位符 31"/>
          <p:cNvSpPr>
            <a:spLocks noGrp="1"/>
          </p:cNvSpPr>
          <p:nvPr>
            <p:ph type="body" sz="quarter" idx="16" hasCustomPrompt="1"/>
          </p:nvPr>
        </p:nvSpPr>
        <p:spPr>
          <a:xfrm>
            <a:off x="3169663" y="3022342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57" name="文本占位符 31"/>
          <p:cNvSpPr>
            <a:spLocks noGrp="1"/>
          </p:cNvSpPr>
          <p:nvPr>
            <p:ph type="body" sz="quarter" idx="18" hasCustomPrompt="1"/>
          </p:nvPr>
        </p:nvSpPr>
        <p:spPr>
          <a:xfrm>
            <a:off x="3162500" y="3834746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58" name="文本占位符 33"/>
          <p:cNvSpPr>
            <a:spLocks noGrp="1"/>
          </p:cNvSpPr>
          <p:nvPr>
            <p:ph type="body" sz="quarter" idx="19" hasCustomPrompt="1"/>
          </p:nvPr>
        </p:nvSpPr>
        <p:spPr>
          <a:xfrm>
            <a:off x="2559424" y="4647150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59" name="文本占位符 31"/>
          <p:cNvSpPr>
            <a:spLocks noGrp="1"/>
          </p:cNvSpPr>
          <p:nvPr>
            <p:ph type="body" sz="quarter" idx="20" hasCustomPrompt="1"/>
          </p:nvPr>
        </p:nvSpPr>
        <p:spPr>
          <a:xfrm>
            <a:off x="3169663" y="4647150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60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2559424" y="5459554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en-US" altLang="zh-CN" dirty="0"/>
              <a:t>#</a:t>
            </a:r>
            <a:endParaRPr lang="zh-CN" altLang="en-US" dirty="0"/>
          </a:p>
        </p:txBody>
      </p:sp>
      <p:sp>
        <p:nvSpPr>
          <p:cNvPr id="61" name="文本占位符 31"/>
          <p:cNvSpPr>
            <a:spLocks noGrp="1"/>
          </p:cNvSpPr>
          <p:nvPr>
            <p:ph type="body" sz="quarter" idx="22" hasCustomPrompt="1"/>
          </p:nvPr>
        </p:nvSpPr>
        <p:spPr>
          <a:xfrm>
            <a:off x="3169663" y="5459554"/>
            <a:ext cx="3322488" cy="523875"/>
          </a:xfrm>
          <a:ln>
            <a:solidFill>
              <a:srgbClr val="711A5F"/>
            </a:solidFill>
          </a:ln>
        </p:spPr>
        <p:txBody>
          <a:bodyPr anchor="ctr"/>
          <a:lstStyle>
            <a:lvl1pPr marL="114300" indent="0" algn="ctr">
              <a:buNone/>
              <a:defRPr lang="zh-CN" altLang="en-US" sz="2400" b="1" kern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章节标题</a:t>
            </a:r>
            <a:endParaRPr lang="zh-CN" altLang="en-US" dirty="0"/>
          </a:p>
        </p:txBody>
      </p:sp>
      <p:sp>
        <p:nvSpPr>
          <p:cNvPr id="18" name="文本占位符 33"/>
          <p:cNvSpPr>
            <a:spLocks noGrp="1"/>
          </p:cNvSpPr>
          <p:nvPr>
            <p:ph type="body" sz="quarter" idx="23" hasCustomPrompt="1"/>
          </p:nvPr>
        </p:nvSpPr>
        <p:spPr>
          <a:xfrm>
            <a:off x="2553625" y="3834746"/>
            <a:ext cx="603076" cy="523875"/>
          </a:xfrm>
          <a:solidFill>
            <a:srgbClr val="711A5F"/>
          </a:solidFill>
          <a:ln w="9525" cap="flat" cmpd="sng">
            <a:solidFill>
              <a:srgbClr val="711A5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lvl="0" indent="-342900" algn="ctr" defTabSz="457200" eaLnBrk="1" latinLnBrk="0" hangingPunct="1"/>
            <a:r>
              <a:rPr lang="zh-CN" altLang="en-US" dirty="0"/>
              <a:t>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Main point">
  <p:cSld name="Main point">
    <p:bg>
      <p:bgPr>
        <a:solidFill>
          <a:srgbClr val="711A5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 hasCustomPrompt="1"/>
          </p:nvPr>
        </p:nvSpPr>
        <p:spPr>
          <a:xfrm>
            <a:off x="490250" y="2610196"/>
            <a:ext cx="6409314" cy="1870364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r>
              <a:rPr lang="zh-CN" altLang="en-US" dirty="0"/>
              <a:t>章节标题</a:t>
            </a:r>
            <a:endParaRPr dirty="0"/>
          </a:p>
        </p:txBody>
      </p:sp>
      <p:pic>
        <p:nvPicPr>
          <p:cNvPr id="45" name="Shape 45"/>
          <p:cNvPicPr preferRelativeResize="0"/>
          <p:nvPr/>
        </p:nvPicPr>
        <p:blipFill>
          <a:blip r:embed="rId2" cstate="hqprint"/>
          <a:stretch>
            <a:fillRect/>
          </a:stretch>
        </p:blipFill>
        <p:spPr>
          <a:xfrm>
            <a:off x="7704850" y="144967"/>
            <a:ext cx="1172975" cy="117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48000" y="6462000"/>
            <a:ext cx="396000" cy="396000"/>
          </a:xfrm>
          <a:solidFill>
            <a:srgbClr val="711A5F"/>
          </a:solidFill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onsolas" panose="020B0609020204030204" pitchFamily="49" charset="0"/>
              </a:defRPr>
            </a:lvl1pPr>
          </a:lstStyle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93406" y="6462000"/>
            <a:ext cx="1463186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306139"/>
            <a:ext cx="9144000" cy="524256"/>
          </a:xfrm>
          <a:prstGeom prst="rect">
            <a:avLst/>
          </a:prstGeom>
          <a:solidFill>
            <a:srgbClr val="7F0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timgsa.baidu.com/timg?image&amp;quality=80&amp;size=b9999_10000&amp;sec=1526526253&amp;di=0fdf74be32549a46a1f8a554e4444ad3&amp;imgtype=jpg&amp;er=1&amp;src=http%3A%2F%2Fb.hiphotos.baidu.com%2Fzhidao%2Fpic%2Fitem%2F9f2f070828381f30c8b141f2a9014c086f06f0c5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44406" r="100000"/>
                    </a14:imgEffect>
                  </a14:imgLayer>
                </a14:imgProps>
              </a:ext>
            </a:extLst>
          </a:blip>
          <a:srcRect l="49030" t="896" r="1180" b="960"/>
          <a:stretch>
            <a:fillRect/>
          </a:stretch>
        </p:blipFill>
        <p:spPr bwMode="auto">
          <a:xfrm>
            <a:off x="7768947" y="73266"/>
            <a:ext cx="987226" cy="9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461473" y="1296139"/>
            <a:ext cx="8203964" cy="4513263"/>
          </a:xfrm>
        </p:spPr>
        <p:txBody>
          <a:bodyPr/>
          <a:lstStyle>
            <a:lvl1pPr>
              <a:defRPr>
                <a:solidFill>
                  <a:srgbClr val="711A5F"/>
                </a:solidFill>
                <a:latin typeface="+mn-ea"/>
                <a:ea typeface="+mn-ea"/>
              </a:defRPr>
            </a:lvl1pPr>
            <a:lvl2pPr>
              <a:defRPr>
                <a:solidFill>
                  <a:srgbClr val="711A5F"/>
                </a:solidFill>
                <a:latin typeface="+mn-ea"/>
                <a:ea typeface="+mn-ea"/>
              </a:defRPr>
            </a:lvl2pPr>
            <a:lvl3pPr>
              <a:defRPr>
                <a:solidFill>
                  <a:srgbClr val="711A5F"/>
                </a:solidFill>
                <a:latin typeface="+mn-ea"/>
                <a:ea typeface="+mn-ea"/>
              </a:defRPr>
            </a:lvl3pPr>
            <a:lvl4pPr>
              <a:defRPr>
                <a:solidFill>
                  <a:srgbClr val="711A5F"/>
                </a:solidFill>
                <a:latin typeface="+mn-ea"/>
                <a:ea typeface="+mn-ea"/>
              </a:defRPr>
            </a:lvl4pPr>
            <a:lvl5pPr>
              <a:defRPr>
                <a:solidFill>
                  <a:srgbClr val="711A5F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61473" y="307184"/>
            <a:ext cx="7307474" cy="523211"/>
          </a:xfrm>
        </p:spPr>
        <p:txBody>
          <a:bodyPr lIns="0" tIns="0" rIns="0" bIns="0" anchor="ctr" anchorCtr="0"/>
          <a:lstStyle>
            <a:lvl1pPr>
              <a:defRPr lang="zh-CN" altLang="en-US" sz="2400" b="1" kern="12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+mn-cs"/>
              </a:defRPr>
            </a:lvl1pPr>
          </a:lstStyle>
          <a:p>
            <a:r>
              <a:rPr lang="zh-CN" altLang="en-US" dirty="0"/>
              <a:t>内容标题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matchingName="Title and body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rgbClr val="711A5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48654" y="271423"/>
            <a:ext cx="8246692" cy="55814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rgbClr val="711A5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95346" y="6178609"/>
            <a:ext cx="419816" cy="5489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400" b="0">
                <a:solidFill>
                  <a:srgbClr val="711A5F"/>
                </a:solidFill>
              </a:defRPr>
            </a:lvl1pPr>
            <a:lvl2pPr lvl="1">
              <a:buNone/>
              <a:defRPr sz="2400" b="1"/>
            </a:lvl2pPr>
            <a:lvl3pPr lvl="2">
              <a:buNone/>
              <a:defRPr sz="2400" b="1"/>
            </a:lvl3pPr>
            <a:lvl4pPr lvl="3">
              <a:buNone/>
              <a:defRPr sz="2400" b="1"/>
            </a:lvl4pPr>
            <a:lvl5pPr lvl="4">
              <a:buNone/>
              <a:defRPr sz="2400" b="1"/>
            </a:lvl5pPr>
            <a:lvl6pPr lvl="5">
              <a:buNone/>
              <a:defRPr sz="2400" b="1"/>
            </a:lvl6pPr>
            <a:lvl7pPr lvl="6">
              <a:buNone/>
              <a:defRPr sz="2400" b="1"/>
            </a:lvl7pPr>
            <a:lvl8pPr lvl="7">
              <a:buNone/>
              <a:defRPr sz="2400" b="1"/>
            </a:lvl8pPr>
            <a:lvl9pPr lvl="8">
              <a:buNone/>
              <a:defRPr sz="2400" b="1"/>
            </a:lvl9pPr>
          </a:lstStyle>
          <a:p>
            <a:fld id="{00000000-1234-1234-1234-123412341234}" type="slidenum">
              <a:rPr lang="en-US" altLang="zh-HK" smtClean="0"/>
            </a:fld>
            <a:endParaRPr lang="zh-HK" altLang="en-US" dirty="0"/>
          </a:p>
        </p:txBody>
      </p:sp>
      <p:pic>
        <p:nvPicPr>
          <p:cNvPr id="28" name="Shape 28"/>
          <p:cNvPicPr preferRelativeResize="0"/>
          <p:nvPr/>
        </p:nvPicPr>
        <p:blipFill>
          <a:blip r:embed="rId2" cstate="hqprint">
            <a:alphaModFix amt="30000"/>
          </a:blip>
          <a:stretch>
            <a:fillRect/>
          </a:stretch>
        </p:blipFill>
        <p:spPr>
          <a:xfrm>
            <a:off x="34579" y="5884893"/>
            <a:ext cx="828150" cy="8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448654" y="1567741"/>
            <a:ext cx="8246692" cy="4241661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711A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45"/>
          <p:cNvPicPr preferRelativeResize="0"/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3985512" y="988486"/>
            <a:ext cx="1172975" cy="11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43"/>
          <p:cNvSpPr txBox="1"/>
          <p:nvPr userDrawn="1"/>
        </p:nvSpPr>
        <p:spPr>
          <a:xfrm>
            <a:off x="1367343" y="2651760"/>
            <a:ext cx="6409314" cy="1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4000" b="1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Old Standard TT"/>
              <a:buNone/>
              <a:defRPr sz="5400" b="0" i="0" u="none" strike="noStrike" cap="non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defTabSz="914400"/>
            <a:r>
              <a:rPr lang="zh-CN" altLang="en-US" sz="4800" b="1" kern="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谢谢</a:t>
            </a:r>
            <a:r>
              <a:rPr lang="zh-CN" altLang="en-US" sz="4800" b="1" kern="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观看</a:t>
            </a:r>
            <a:endParaRPr lang="zh-CN" altLang="en-US" sz="4800" b="1" kern="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2144711" y="4480560"/>
            <a:ext cx="4854575" cy="1388954"/>
          </a:xfrm>
        </p:spPr>
        <p:txBody>
          <a:bodyPr/>
          <a:lstStyle>
            <a:lvl1pPr marL="114300" indent="0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特别致谢：</a:t>
            </a:r>
            <a:r>
              <a:rPr lang="en-US" altLang="zh-CN" dirty="0"/>
              <a:t> *******************************</a:t>
            </a:r>
            <a:endParaRPr lang="en-US" altLang="zh-CN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F46F3CC-BCDB-4941-88CE-116BF543DCF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DC1CF19-ED20-4C1A-91D2-AD17D0B655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fld id="{00000000-1234-1234-1234-123412341234}" type="slidenum">
              <a:rPr kumimoji="0" lang="en-US" altLang="zh-HK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ld Standard TT"/>
                <a:sym typeface="Old Standard TT"/>
              </a:rPr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ld Standard TT"/>
              <a:sym typeface="Old Standard T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A04C2-C96F-4E45-9564-E43195BE54AC}" type="datetimeFigureOut">
              <a:rPr lang="zh-CN" altLang="en-US" smtClean="0"/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325" y="6326505"/>
            <a:ext cx="1575435" cy="200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2700" y="2556471"/>
            <a:ext cx="8118600" cy="673735"/>
          </a:xfrm>
        </p:spPr>
        <p:txBody>
          <a:bodyPr/>
          <a:lstStyle/>
          <a:p>
            <a:r>
              <a:rPr lang="zh-CN" altLang="en-US"/>
              <a:t>面试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2700" y="3428149"/>
            <a:ext cx="8118600" cy="459740"/>
          </a:xfrm>
        </p:spPr>
        <p:txBody>
          <a:bodyPr/>
          <a:lstStyle/>
          <a:p>
            <a:r>
              <a:rPr lang="en-US" altLang="zh-CN"/>
              <a:t>introduce myself briefly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/>
              <a:t>面试</a:t>
            </a:r>
            <a:r>
              <a:rPr lang="zh-CN" altLang="en-US"/>
              <a:t>讲解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sz="1800"/>
              <a:t>  </a:t>
            </a:r>
            <a:r>
              <a:rPr lang="zh-CN" altLang="en-US" sz="2400"/>
              <a:t>谢畅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10" y="4953635"/>
            <a:ext cx="1890395" cy="9759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34360" y="4956175"/>
            <a:ext cx="3058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学校：</a:t>
            </a:r>
            <a:r>
              <a:rPr lang="en-US" altLang="zh-CN" sz="20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	 </a:t>
            </a:r>
            <a:r>
              <a:rPr lang="zh-CN" altLang="en-US" sz="20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Arial" panose="020B0604020202020204"/>
                <a:sym typeface="+mn-ea"/>
              </a:rPr>
              <a:t>南开大学</a:t>
            </a:r>
            <a:endParaRPr lang="zh-CN" altLang="en-US" sz="2000"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代码框架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定义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环境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4"/>
          </p:nvPr>
        </p:nvSpPr>
        <p:spPr>
          <a:xfrm>
            <a:off x="0" y="1229360"/>
            <a:ext cx="5852795" cy="4930140"/>
          </a:xfrm>
        </p:spPr>
        <p:txBody>
          <a:bodyPr/>
          <a:p>
            <a:r>
              <a:rPr lang="zh-CN" altLang="en-US" sz="2400"/>
              <a:t>定义</a:t>
            </a:r>
            <a:r>
              <a:rPr lang="zh-CN" altLang="en-US" sz="2400"/>
              <a:t>环境</a:t>
            </a:r>
            <a:endParaRPr lang="zh-CN" altLang="en-US" sz="2400"/>
          </a:p>
          <a:p>
            <a:pPr lvl="1"/>
            <a:r>
              <a:rPr lang="zh-CN" altLang="en-US" sz="1865">
                <a:solidFill>
                  <a:schemeClr val="tx1"/>
                </a:solidFill>
              </a:rPr>
              <a:t>继承 gym.Env</a:t>
            </a:r>
            <a:endParaRPr lang="zh-CN" altLang="en-US" sz="1865">
              <a:solidFill>
                <a:schemeClr val="tx1"/>
              </a:solidFill>
            </a:endParaRPr>
          </a:p>
          <a:p>
            <a:pPr lvl="1"/>
            <a:r>
              <a:rPr lang="zh-CN" altLang="en-US" sz="1865">
                <a:solidFill>
                  <a:schemeClr val="tx1"/>
                </a:solidFill>
              </a:rPr>
              <a:t>reset(self) </a:t>
            </a:r>
            <a:r>
              <a:rPr lang="en-US" altLang="zh-CN" sz="1865">
                <a:solidFill>
                  <a:schemeClr val="tx1"/>
                </a:solidFill>
              </a:rPr>
              <a:t> </a:t>
            </a:r>
            <a:r>
              <a:rPr lang="zh-CN" altLang="en-US" sz="1865">
                <a:solidFill>
                  <a:schemeClr val="tx1"/>
                </a:solidFill>
              </a:rPr>
              <a:t>重置为初始状态</a:t>
            </a:r>
            <a:endParaRPr lang="zh-CN" altLang="en-US" sz="1865">
              <a:solidFill>
                <a:schemeClr val="tx1"/>
              </a:solidFill>
            </a:endParaRPr>
          </a:p>
          <a:p>
            <a:pPr lvl="1"/>
            <a:r>
              <a:rPr lang="zh-CN" altLang="en-US" sz="1865">
                <a:solidFill>
                  <a:schemeClr val="tx1"/>
                </a:solidFill>
              </a:rPr>
              <a:t>step(self, action) </a:t>
            </a:r>
            <a:r>
              <a:rPr lang="en-US" altLang="zh-CN" sz="1865">
                <a:solidFill>
                  <a:schemeClr val="tx1"/>
                </a:solidFill>
              </a:rPr>
              <a:t> 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根据智能体的动作更新环境状态，计算奖励，判断是否终止</a:t>
            </a:r>
            <a:endParaRPr lang="en-US" altLang="zh-CN" sz="1865">
              <a:solidFill>
                <a:schemeClr val="tx1"/>
              </a:solidFill>
            </a:endParaRPr>
          </a:p>
          <a:p>
            <a:pPr lvl="1"/>
            <a:r>
              <a:rPr lang="en-US" altLang="zh-CN" sz="1865">
                <a:solidFill>
                  <a:schemeClr val="tx1"/>
                </a:solidFill>
              </a:rPr>
              <a:t>render(self, mode='human')  </a:t>
            </a:r>
            <a:r>
              <a:rPr lang="zh-CN" altLang="en-US" sz="1865">
                <a:solidFill>
                  <a:schemeClr val="tx1"/>
                </a:solidFill>
              </a:rPr>
              <a:t>用于测试</a:t>
            </a:r>
            <a:endParaRPr lang="zh-CN" altLang="en-US" sz="1865">
              <a:solidFill>
                <a:schemeClr val="tx1"/>
              </a:solidFill>
            </a:endParaRPr>
          </a:p>
          <a:p>
            <a:pPr lvl="1"/>
            <a:endParaRPr lang="en-US" altLang="zh-CN" sz="1865">
              <a:solidFill>
                <a:schemeClr val="tx1"/>
              </a:solidFill>
            </a:endParaRPr>
          </a:p>
          <a:p>
            <a:pPr marL="1054100" lvl="2" indent="0">
              <a:buNone/>
            </a:pPr>
            <a:endParaRPr lang="en-US" altLang="zh-CN" sz="1865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45285"/>
            <a:ext cx="3042285" cy="321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代码框架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定义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环境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4"/>
          </p:nvPr>
        </p:nvSpPr>
        <p:spPr>
          <a:xfrm>
            <a:off x="0" y="1229360"/>
            <a:ext cx="5852795" cy="4930140"/>
          </a:xfrm>
        </p:spPr>
        <p:txBody>
          <a:bodyPr/>
          <a:p>
            <a:r>
              <a:rPr lang="zh-CN" altLang="en-US" sz="2400"/>
              <a:t>定义</a:t>
            </a:r>
            <a:r>
              <a:rPr lang="zh-CN" altLang="en-US" sz="2400"/>
              <a:t>环境</a:t>
            </a:r>
            <a:endParaRPr lang="zh-CN" altLang="en-US" sz="2400"/>
          </a:p>
          <a:p>
            <a:pPr lvl="1"/>
            <a:r>
              <a:rPr lang="en-US" altLang="zh-CN" sz="1865">
                <a:solidFill>
                  <a:schemeClr val="tx1"/>
                </a:solidFill>
              </a:rPr>
              <a:t>step</a:t>
            </a:r>
            <a:r>
              <a:rPr lang="zh-CN" altLang="en-US" sz="1865">
                <a:solidFill>
                  <a:schemeClr val="tx1"/>
                </a:solidFill>
              </a:rPr>
              <a:t>策略</a:t>
            </a:r>
            <a:endParaRPr lang="zh-CN" altLang="en-US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动作值转换为弹板速度，并更新弹板位置，确保弹板不超出边界。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逐步更新球的位置并检测碰撞：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球的位置逐步按照速度更新，检测是否与墙壁、挡板或砖块碰撞。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若球碰到墙壁，反弹并更新速度；若碰到挡板，反弹并可能调整水平速度</a:t>
            </a:r>
            <a:r>
              <a:rPr lang="zh-CN" altLang="en-US" sz="1865">
                <a:solidFill>
                  <a:schemeClr val="tx1"/>
                </a:solidFill>
              </a:rPr>
              <a:t>。</a:t>
            </a:r>
            <a:endParaRPr lang="zh-CN" altLang="en-US" sz="1865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45285"/>
            <a:ext cx="3042285" cy="321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代码框架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定义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环境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4"/>
          </p:nvPr>
        </p:nvSpPr>
        <p:spPr>
          <a:xfrm>
            <a:off x="0" y="1229360"/>
            <a:ext cx="5852795" cy="4930140"/>
          </a:xfrm>
        </p:spPr>
        <p:txBody>
          <a:bodyPr/>
          <a:p>
            <a:r>
              <a:rPr lang="zh-CN" altLang="en-US" sz="2400"/>
              <a:t>定义</a:t>
            </a:r>
            <a:r>
              <a:rPr lang="zh-CN" altLang="en-US" sz="2400"/>
              <a:t>环境</a:t>
            </a:r>
            <a:endParaRPr lang="zh-CN" altLang="en-US" sz="2400"/>
          </a:p>
          <a:p>
            <a:pPr lvl="1"/>
            <a:r>
              <a:rPr lang="en-US" altLang="zh-CN" sz="1865">
                <a:solidFill>
                  <a:schemeClr val="tx1"/>
                </a:solidFill>
              </a:rPr>
              <a:t>step</a:t>
            </a:r>
            <a:r>
              <a:rPr lang="zh-CN" altLang="en-US" sz="1865">
                <a:solidFill>
                  <a:schemeClr val="tx1"/>
                </a:solidFill>
              </a:rPr>
              <a:t>策略</a:t>
            </a:r>
            <a:endParaRPr lang="zh-CN" altLang="en-US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奖励与惩罚机制：</a:t>
            </a:r>
            <a:endParaRPr lang="en-US" altLang="zh-CN" sz="1865">
              <a:solidFill>
                <a:schemeClr val="tx1"/>
              </a:solidFill>
            </a:endParaRPr>
          </a:p>
          <a:p>
            <a:pPr lvl="3"/>
            <a:r>
              <a:rPr lang="en-US" altLang="zh-CN" sz="1865">
                <a:solidFill>
                  <a:schemeClr val="tx1"/>
                </a:solidFill>
              </a:rPr>
              <a:t>根据挡板位置和速度，给予适当的奖励或惩罚，鼓励合理的动作策略。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游戏结束条件检测：</a:t>
            </a:r>
            <a:endParaRPr lang="en-US" altLang="zh-CN" sz="1865">
              <a:solidFill>
                <a:schemeClr val="tx1"/>
              </a:solidFill>
            </a:endParaRPr>
          </a:p>
          <a:p>
            <a:pPr lvl="3"/>
            <a:r>
              <a:rPr lang="en-US" altLang="zh-CN" sz="1865">
                <a:solidFill>
                  <a:schemeClr val="tx1"/>
                </a:solidFill>
              </a:rPr>
              <a:t>检查是否所有砖块被打掉，若是则给予额外奖励并结束回合。</a:t>
            </a:r>
            <a:endParaRPr lang="en-US" altLang="zh-CN" sz="1865">
              <a:solidFill>
                <a:schemeClr val="tx1"/>
              </a:solidFill>
            </a:endParaRPr>
          </a:p>
          <a:p>
            <a:pPr marL="1054100" lvl="2" indent="0">
              <a:buNone/>
            </a:pPr>
            <a:endParaRPr lang="en-US" altLang="zh-CN" sz="1865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45285"/>
            <a:ext cx="3042285" cy="321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代码框架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 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模型及训练</a:t>
            </a:r>
            <a:r>
              <a:rPr>
                <a:latin typeface="Goudy Old Style" panose="02020502050305020303" charset="0"/>
                <a:cs typeface="Goudy Old Style" panose="02020502050305020303" charset="0"/>
              </a:rPr>
              <a:t>评估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4"/>
          </p:nvPr>
        </p:nvSpPr>
        <p:spPr>
          <a:xfrm>
            <a:off x="0" y="1229360"/>
            <a:ext cx="5852795" cy="4930140"/>
          </a:xfrm>
        </p:spPr>
        <p:txBody>
          <a:bodyPr/>
          <a:p>
            <a:r>
              <a:rPr lang="zh-CN" altLang="en-US" sz="2400"/>
              <a:t>模型及训练</a:t>
            </a:r>
            <a:r>
              <a:rPr lang="zh-CN" altLang="en-US" sz="2400"/>
              <a:t>评估</a:t>
            </a:r>
            <a:endParaRPr lang="zh-CN" altLang="en-US" sz="2400"/>
          </a:p>
          <a:p>
            <a:pPr lvl="1"/>
            <a:r>
              <a:rPr lang="en-US" altLang="zh-CN" sz="1865">
                <a:solidFill>
                  <a:schemeClr val="tx1"/>
                </a:solidFill>
              </a:rPr>
              <a:t>使用了PPO算法与MlpPolicy，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环境使用了一维数值型观测空间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这种策略适合处理数值输入数据。</a:t>
            </a:r>
            <a:endParaRPr lang="en-US" altLang="zh-CN" sz="1865">
              <a:solidFill>
                <a:schemeClr val="tx1"/>
              </a:solidFill>
            </a:endParaRPr>
          </a:p>
          <a:p>
            <a:pPr lvl="1"/>
            <a:r>
              <a:rPr lang="en-US" altLang="zh-CN" sz="1865">
                <a:solidFill>
                  <a:schemeClr val="tx1"/>
                </a:solidFill>
              </a:rPr>
              <a:t>训练过程: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设置了LoggerCallback</a:t>
            </a:r>
            <a:endParaRPr lang="en-US" altLang="zh-CN" sz="1865">
              <a:solidFill>
                <a:schemeClr val="tx1"/>
              </a:solidFill>
            </a:endParaRPr>
          </a:p>
          <a:p>
            <a:pPr lvl="2"/>
            <a:r>
              <a:rPr lang="en-US" altLang="zh-CN" sz="1865">
                <a:solidFill>
                  <a:schemeClr val="tx1"/>
                </a:solidFill>
              </a:rPr>
              <a:t>定期记录训练过程中的总奖励和平均奖励，并保存模型。</a:t>
            </a:r>
            <a:endParaRPr lang="en-US" altLang="zh-CN" sz="1865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40" y="1645285"/>
            <a:ext cx="3042285" cy="3213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br>
              <a:rPr lang="zh-CN" altLang="en-US"/>
            </a:br>
            <a:r>
              <a:rPr lang="en-US" altLang="zh-CN"/>
              <a:t>introduce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总结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5" name="内容占位符 4"/>
          <p:cNvSpPr/>
          <p:nvPr>
            <p:ph sz="quarter" idx="14"/>
          </p:nvPr>
        </p:nvSpPr>
        <p:spPr>
          <a:xfrm>
            <a:off x="0" y="830580"/>
            <a:ext cx="8994140" cy="4776470"/>
          </a:xfrm>
        </p:spPr>
        <p:txBody>
          <a:bodyPr/>
          <a:p>
            <a:r>
              <a:rPr lang="zh-CN" altLang="en-US" sz="2400"/>
              <a:t>观察</a:t>
            </a:r>
            <a:r>
              <a:rPr lang="zh-CN" altLang="en-US" sz="2400"/>
              <a:t>空间</a:t>
            </a:r>
            <a:endParaRPr lang="zh-CN" altLang="en-US" sz="2400"/>
          </a:p>
          <a:p>
            <a:pPr lvl="1"/>
            <a:r>
              <a:rPr lang="zh-CN" altLang="en-US" sz="1865"/>
              <a:t>图像堆叠</a:t>
            </a:r>
            <a:r>
              <a:rPr lang="en-US" altLang="zh-CN" sz="1865"/>
              <a:t>  90x90x4</a:t>
            </a:r>
            <a:endParaRPr lang="zh-CN" altLang="en-US" sz="1865"/>
          </a:p>
          <a:p>
            <a:pPr lvl="2"/>
            <a:r>
              <a:rPr lang="zh-CN" altLang="en-US" sz="1865"/>
              <a:t>在训练过程中，发现图像显示难以训练</a:t>
            </a:r>
            <a:endParaRPr lang="zh-CN" altLang="en-US" sz="1865"/>
          </a:p>
          <a:p>
            <a:pPr lvl="2"/>
            <a:r>
              <a:rPr lang="zh-CN" altLang="en-US" sz="1865"/>
              <a:t>同时图像训练耗时</a:t>
            </a:r>
            <a:r>
              <a:rPr lang="zh-CN" altLang="en-US" sz="1865"/>
              <a:t>很长</a:t>
            </a:r>
            <a:endParaRPr lang="zh-CN" altLang="en-US" sz="1865"/>
          </a:p>
          <a:p>
            <a:pPr lvl="2"/>
            <a:r>
              <a:rPr lang="zh-CN" altLang="en-US" sz="1865"/>
              <a:t>简单的调库进行</a:t>
            </a:r>
            <a:r>
              <a:rPr lang="en-US" altLang="zh-CN" sz="1865"/>
              <a:t>CnnPolicy</a:t>
            </a:r>
            <a:r>
              <a:rPr lang="zh-CN" altLang="en-US" sz="1865"/>
              <a:t>不能</a:t>
            </a:r>
            <a:r>
              <a:rPr lang="zh-CN" altLang="en-US" sz="1865"/>
              <a:t>解决问题</a:t>
            </a:r>
            <a:endParaRPr lang="zh-CN" altLang="en-US" sz="1865"/>
          </a:p>
          <a:p>
            <a:pPr lvl="2"/>
            <a:endParaRPr lang="zh-CN" altLang="en-US" sz="1865"/>
          </a:p>
          <a:p>
            <a:pPr lvl="1"/>
            <a:r>
              <a:rPr lang="zh-CN" altLang="en-US" sz="1865"/>
              <a:t>一维</a:t>
            </a:r>
            <a:r>
              <a:rPr lang="zh-CN" altLang="en-US" sz="1865"/>
              <a:t>数组</a:t>
            </a:r>
            <a:endParaRPr lang="zh-CN" altLang="en-US" sz="1865"/>
          </a:p>
          <a:p>
            <a:pPr lvl="2"/>
            <a:r>
              <a:rPr lang="zh-CN" altLang="en-US" sz="1865"/>
              <a:t>设置一维数组可以让弹板很好的每次接到小球，避免落地，同时击落更多的砖块。</a:t>
            </a:r>
            <a:endParaRPr lang="zh-CN" altLang="en-US" sz="1865"/>
          </a:p>
          <a:p>
            <a:pPr lvl="2"/>
            <a:r>
              <a:rPr lang="zh-CN" altLang="en-US" sz="1865"/>
              <a:t>用数值清晰记录，可以引导</a:t>
            </a:r>
            <a:r>
              <a:rPr lang="en-US" altLang="zh-CN" sz="1865"/>
              <a:t>AI</a:t>
            </a:r>
            <a:r>
              <a:rPr lang="zh-CN" altLang="en-US" sz="1865"/>
              <a:t>接住小球帮助击落</a:t>
            </a:r>
            <a:r>
              <a:rPr lang="zh-CN" altLang="en-US" sz="1865"/>
              <a:t>砖块</a:t>
            </a:r>
            <a:endParaRPr lang="zh-CN" altLang="en-US" sz="1865"/>
          </a:p>
          <a:p>
            <a:pPr lvl="1"/>
            <a:endParaRPr lang="zh-CN" altLang="en-US" sz="186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020" y="1088390"/>
            <a:ext cx="3373120" cy="3448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</p:blipFill>
        <p:spPr>
          <a:xfrm>
            <a:off x="5403850" y="1708150"/>
            <a:ext cx="3740150" cy="287210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总结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5" name="内容占位符 4"/>
          <p:cNvSpPr/>
          <p:nvPr>
            <p:ph sz="quarter" idx="14"/>
          </p:nvPr>
        </p:nvSpPr>
        <p:spPr>
          <a:xfrm>
            <a:off x="0" y="830580"/>
            <a:ext cx="8994140" cy="5563235"/>
          </a:xfrm>
        </p:spPr>
        <p:txBody>
          <a:bodyPr/>
          <a:p>
            <a:r>
              <a:rPr lang="zh-CN" altLang="en-US" sz="2400"/>
              <a:t>动作空间</a:t>
            </a:r>
            <a:endParaRPr lang="zh-CN" altLang="en-US" sz="2400"/>
          </a:p>
          <a:p>
            <a:pPr lvl="1"/>
            <a:r>
              <a:rPr lang="zh-CN" altLang="en-US" sz="1800"/>
              <a:t>设置离散的动作数，分别代表弹板的速度</a:t>
            </a:r>
            <a:endParaRPr lang="zh-CN" altLang="en-US" sz="1800"/>
          </a:p>
          <a:p>
            <a:pPr lvl="2"/>
            <a:r>
              <a:rPr lang="zh-CN" altLang="en-US" sz="1800"/>
              <a:t>如</a:t>
            </a:r>
            <a:r>
              <a:rPr lang="en-US" altLang="zh-CN" sz="1800"/>
              <a:t>0~8</a:t>
            </a:r>
            <a:r>
              <a:rPr lang="zh-CN" altLang="en-US" sz="1800"/>
              <a:t>，分别代表弹板速度为</a:t>
            </a:r>
            <a:r>
              <a:rPr lang="en-US" altLang="zh-CN" sz="1800"/>
              <a:t>-4,-3,..,4</a:t>
            </a:r>
            <a:r>
              <a:rPr lang="zh-CN" altLang="en-US" sz="1800"/>
              <a:t>。</a:t>
            </a:r>
            <a:endParaRPr lang="zh-CN" altLang="en-US" sz="1800"/>
          </a:p>
          <a:p>
            <a:pPr lvl="2"/>
            <a:r>
              <a:rPr lang="zh-CN" altLang="en-US" sz="1800"/>
              <a:t>也可以设置更多离散值，待研究</a:t>
            </a:r>
            <a:endParaRPr lang="zh-CN" altLang="en-US" sz="1800"/>
          </a:p>
          <a:p>
            <a:pPr lvl="2"/>
            <a:endParaRPr lang="zh-CN" altLang="en-US" sz="1865"/>
          </a:p>
          <a:p>
            <a:pPr lvl="0"/>
            <a:r>
              <a:rPr lang="zh-CN" altLang="en-US" sz="2395"/>
              <a:t>算法</a:t>
            </a:r>
            <a:r>
              <a:rPr lang="zh-CN" altLang="en-US" sz="2395"/>
              <a:t>选择：</a:t>
            </a:r>
            <a:endParaRPr lang="zh-CN" altLang="en-US" sz="2395"/>
          </a:p>
          <a:p>
            <a:pPr lvl="1"/>
            <a:r>
              <a:rPr lang="zh-CN" altLang="en-US" sz="1860"/>
              <a:t>选择</a:t>
            </a:r>
            <a:r>
              <a:rPr lang="en-US" altLang="zh-CN" sz="1860"/>
              <a:t>PPO</a:t>
            </a:r>
            <a:endParaRPr lang="en-US" altLang="zh-CN" sz="1860"/>
          </a:p>
          <a:p>
            <a:pPr lvl="2"/>
            <a:r>
              <a:rPr lang="en-US" altLang="zh-CN" sz="1860"/>
              <a:t>离散动作空间的处理：PPO可以很好地处理离散的动作空间</a:t>
            </a:r>
            <a:endParaRPr lang="en-US" altLang="zh-CN" sz="1860"/>
          </a:p>
          <a:p>
            <a:pPr lvl="2"/>
            <a:r>
              <a:rPr lang="en-US" altLang="zh-CN" sz="1860"/>
              <a:t>稳定的训练过程：PPO通过限制策略更新的幅度，避免了策略变化过大导致的不稳定训练过程</a:t>
            </a:r>
            <a:endParaRPr lang="en-US" altLang="zh-CN" sz="1860"/>
          </a:p>
          <a:p>
            <a:pPr lvl="2"/>
            <a:r>
              <a:rPr lang="en-US" altLang="zh-CN" sz="1860"/>
              <a:t>适应复杂奖励结构：避免失败的负奖励+成功打掉砖块和精准挡球的正奖励。</a:t>
            </a:r>
            <a:endParaRPr lang="en-US" altLang="zh-CN" sz="186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oudy Old Style" panose="02020502050305020303" charset="0"/>
                <a:cs typeface="Goudy Old Style" panose="02020502050305020303" charset="0"/>
              </a:rPr>
              <a:t>总结</a:t>
            </a:r>
            <a:endParaRPr>
              <a:latin typeface="Goudy Old Style" panose="02020502050305020303" charset="0"/>
              <a:cs typeface="Goudy Old Style" panose="02020502050305020303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898525"/>
            <a:ext cx="3365500" cy="2689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780" y="1022350"/>
            <a:ext cx="3474085" cy="2517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90" y="3606800"/>
            <a:ext cx="2932430" cy="30683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45" y="3599815"/>
            <a:ext cx="2856230" cy="3032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569584" y="2589668"/>
            <a:ext cx="603076" cy="523875"/>
          </a:xfrm>
        </p:spPr>
        <p:txBody>
          <a:bodyPr/>
          <a:lstStyle/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题目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169663" y="2589668"/>
            <a:ext cx="3322488" cy="523875"/>
          </a:xfrm>
        </p:spPr>
        <p:txBody>
          <a:bodyPr/>
          <a:lstStyle/>
          <a:p>
            <a:r>
              <a:rPr lang="zh-CN" altLang="en-US"/>
              <a:t>框架与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2570219" y="3785612"/>
            <a:ext cx="603076" cy="523875"/>
          </a:xfrm>
        </p:spPr>
        <p:txBody>
          <a:bodyPr/>
          <a:lstStyle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173473" y="3785612"/>
            <a:ext cx="3322488" cy="523875"/>
          </a:xfrm>
        </p:spPr>
        <p:txBody>
          <a:bodyPr/>
          <a:lstStyle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9" name="文本占位符 8"/>
          <p:cNvSpPr/>
          <p:nvPr>
            <p:ph type="body" sz="quarter" idx="23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题目分析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analyze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1645" y="1296035"/>
                <a:ext cx="8204200" cy="5006975"/>
              </a:xfrm>
            </p:spPr>
            <p:txBody>
              <a:bodyPr/>
              <a:lstStyle/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训练一个打弹球的</a:t>
                </a:r>
                <a:r>
                  <a:rPr lang="en-US" altLang="zh-CN" sz="2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AI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界面有砖块、弹板、</a:t>
                </a:r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小球</a:t>
                </a:r>
                <a:endParaRPr lang="zh-CN" altLang="en-US" sz="186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小球弹到板上，水平速度变化：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𝑜</m:t>
                        </m:r>
                      </m:sub>
                    </m:sSub>
                    <m:r>
                      <a:rPr lang="en-US" altLang="zh-CN" sz="1865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865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865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sz="1865" i="1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lvl="1"/>
                <a:r>
                  <a:rPr lang="en-US" altLang="zh-CN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AI</a:t>
                </a:r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可以观测到砖块位置、弹板位置、小球位置、球速，但只能控制弹板在某一时刻的水平</a:t>
                </a:r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速度</a:t>
                </a:r>
                <a:endParaRPr lang="zh-CN" altLang="en-US" sz="186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小球落地视为</a:t>
                </a:r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失败</a:t>
                </a:r>
                <a:endParaRPr lang="zh-CN" altLang="en-US" sz="186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目的：最短时间打掉所有</a:t>
                </a:r>
                <a:r>
                  <a:rPr lang="zh-CN" altLang="en-US" sz="186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砖块</a:t>
                </a:r>
                <a:endParaRPr lang="zh-CN" altLang="en-US" sz="186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/>
              </a:p>
              <a:p>
                <a:r>
                  <a:rPr lang="zh-CN" altLang="en-US" sz="240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使用增强学习，训练一个智能体</a:t>
                </a:r>
                <a:endParaRPr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14300" indent="0">
                  <a:buNone/>
                </a:pPr>
                <a:endParaRPr lang="zh-CN" altLang="en-US"/>
              </a:p>
              <a:p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1645" y="1296035"/>
                <a:ext cx="8204200" cy="50069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题目</a:t>
            </a:r>
            <a:r>
              <a:t>分析</a:t>
            </a:r>
            <a:r>
              <a:rPr lang="en-US" altLang="zh-CN"/>
              <a:t> 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analyze</a:t>
            </a:r>
            <a:endParaRPr lang="en-US" altLang="zh-CN"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61645" y="995045"/>
            <a:ext cx="8204200" cy="5006975"/>
          </a:xfrm>
        </p:spPr>
        <p:txBody>
          <a:bodyPr/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rPr>
              <a:t>环境定义</a:t>
            </a:r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观测空间：使用数值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or 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类似于BreakoutNoFrameskip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动作空间：定义行为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弹板的速度，连续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奖励函数：避免小球落地；加快砖块掉落</a:t>
            </a:r>
            <a:endParaRPr lang="zh-CN" altLang="en-US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rPr>
              <a:t>训练算法</a:t>
            </a:r>
            <a:r>
              <a:rPr lang="en-US" altLang="zh-CN" sz="1865">
                <a:latin typeface="微软雅黑" panose="020B0503020204020204" pitchFamily="34" charset="-122"/>
                <a:ea typeface="微软雅黑" panose="020B0503020204020204" pitchFamily="34" charset="-122"/>
              </a:rPr>
              <a:t>(PPO)</a:t>
            </a:r>
            <a:endParaRPr lang="en-US" altLang="zh-CN" sz="18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传递定义的环境</a:t>
            </a:r>
            <a:endParaRPr lang="zh-CN" altLang="en-US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训练配置</a:t>
            </a:r>
            <a:endParaRPr lang="zh-CN" altLang="en-US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</a:t>
            </a:r>
            <a:r>
              <a:rPr lang="zh-CN" altLang="en-US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、平均</a:t>
            </a:r>
            <a:r>
              <a:rPr lang="en-US" altLang="zh-CN" sz="1865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reward)</a:t>
            </a:r>
            <a:endParaRPr lang="en-US" altLang="zh-CN" sz="1865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indent="0">
              <a:buNone/>
            </a:pPr>
            <a:endParaRPr lang="zh-CN" altLang="en-US"/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题目</a:t>
            </a:r>
            <a:r>
              <a:t>分析</a:t>
            </a:r>
            <a:r>
              <a:rPr lang="en-US" altLang="zh-CN"/>
              <a:t> 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analyze</a:t>
            </a:r>
            <a:endParaRPr lang="en-US" altLang="zh-CN"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61645" y="995045"/>
            <a:ext cx="8204200" cy="50069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观测空间：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使用一维数组更优，元素格式为浮点数，使用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MlpPolicy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全连接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直接利用数值，简单而且计算简单，训练速度快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也可以使用最近连续的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帧图像，使用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CnnPolicy  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最近连续的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帧是为了观测球的运动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但是训练困难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动作空间：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离散的弹板速度：如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[-4,4]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之间且为整数，设置小球最大速度为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连续的弹板速度：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[-4,4]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之间任何数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显然离散的弹板速度更好训练，因为选择少。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indent="0">
              <a:buNone/>
            </a:pPr>
            <a:endParaRPr lang="zh-CN" altLang="en-US"/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题目</a:t>
            </a:r>
            <a:r>
              <a:t>分析</a:t>
            </a:r>
            <a:r>
              <a:rPr lang="en-US" altLang="zh-CN"/>
              <a:t> 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analyze</a:t>
            </a:r>
            <a:endParaRPr lang="en-US" altLang="zh-CN"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461645" y="995045"/>
            <a:ext cx="8204200" cy="50069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奖励函数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尽可能避免球掉落：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小球水平位置在弹板之间给与奖励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(0.5)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小球掉落给与较大惩罚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(-20)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尽可能快的打掉砖块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打掉砖块给予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打掉所有砖块给予大额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奖励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引入时间惩罚 鼓励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较快打掉砖块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回合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1865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" indent="0">
              <a:buNone/>
            </a:pPr>
            <a:endParaRPr lang="zh-CN" altLang="en-US"/>
          </a:p>
          <a:p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题目</a:t>
            </a:r>
            <a:r>
              <a:t>分析</a:t>
            </a:r>
            <a:r>
              <a:rPr lang="en-US" altLang="zh-CN"/>
              <a:t> </a:t>
            </a:r>
            <a:r>
              <a:rPr lang="en-US" altLang="zh-CN">
                <a:latin typeface="Goudy Old Style" panose="02020502050305020303" charset="0"/>
                <a:cs typeface="Goudy Old Style" panose="02020502050305020303" charset="0"/>
              </a:rPr>
              <a:t>analyze</a:t>
            </a:r>
            <a:endParaRPr lang="en-US" altLang="zh-CN">
              <a:latin typeface="Goudy Old Style" panose="02020502050305020303" charset="0"/>
              <a:cs typeface="Goudy Old Style" panose="02020502050305020303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代码框架与思路</a:t>
            </a:r>
            <a:r>
              <a:rPr lang="en-US" altLang="zh-CN"/>
              <a:t> introduce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37AA4-567B-4173-86BC-9DE37070A92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代码框架与</a:t>
            </a:r>
            <a:r>
              <a:t>思路</a:t>
            </a:r>
          </a:p>
        </p:txBody>
      </p:sp>
      <p:sp>
        <p:nvSpPr>
          <p:cNvPr id="72" name="矩形 71"/>
          <p:cNvSpPr/>
          <p:nvPr/>
        </p:nvSpPr>
        <p:spPr>
          <a:xfrm>
            <a:off x="-635" y="6002020"/>
            <a:ext cx="9144635" cy="378460"/>
          </a:xfrm>
          <a:prstGeom prst="rect">
            <a:avLst/>
          </a:prstGeom>
          <a:solidFill>
            <a:srgbClr val="0847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6" y="5526512"/>
            <a:ext cx="941694" cy="935343"/>
          </a:xfrm>
          <a:prstGeom prst="rect">
            <a:avLst/>
          </a:prstGeom>
        </p:spPr>
      </p:pic>
      <p:sp>
        <p:nvSpPr>
          <p:cNvPr id="5" name="内容占位符 4"/>
          <p:cNvSpPr/>
          <p:nvPr>
            <p:ph sz="quarter" idx="14"/>
          </p:nvPr>
        </p:nvSpPr>
        <p:spPr>
          <a:xfrm>
            <a:off x="1771015" y="2033905"/>
            <a:ext cx="4546600" cy="2601595"/>
          </a:xfrm>
        </p:spPr>
        <p:txBody>
          <a:bodyPr/>
          <a:p>
            <a:pPr marL="628650" indent="-514350"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定义环境</a:t>
            </a:r>
            <a:endParaRPr lang="zh-CN" altLang="en-US" sz="2800">
              <a:solidFill>
                <a:schemeClr val="tx1"/>
              </a:solidFill>
            </a:endParaRPr>
          </a:p>
          <a:p>
            <a:pPr marL="628650" indent="-514350">
              <a:buAutoNum type="arabicPeriod"/>
            </a:pPr>
            <a:endParaRPr lang="zh-CN" altLang="en-US" sz="2800">
              <a:solidFill>
                <a:schemeClr val="tx1"/>
              </a:solidFill>
            </a:endParaRPr>
          </a:p>
          <a:p>
            <a:pPr marL="628650" indent="-514350">
              <a:buAutoNum type="arabicPeriod"/>
            </a:pPr>
            <a:r>
              <a:rPr lang="zh-CN" altLang="en-US" sz="2800">
                <a:solidFill>
                  <a:schemeClr val="tx1"/>
                </a:solidFill>
              </a:rPr>
              <a:t>模型及训练、评估</a:t>
            </a:r>
            <a:endParaRPr lang="zh-CN" altLang="en-US" sz="2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4.xml><?xml version="1.0" encoding="utf-8"?>
<p:tagLst xmlns:p="http://schemas.openxmlformats.org/presentationml/2006/main">
  <p:tag name="commondata" val="eyJoZGlkIjoiMmYwMDc5MDM4OTA4MjVkOWEwZmIzNmFiZTBkMjYzZTMifQ=="/>
</p:tagLst>
</file>

<file path=ppt/theme/theme1.xml><?xml version="1.0" encoding="utf-8"?>
<a:theme xmlns:a="http://schemas.openxmlformats.org/drawingml/2006/main" name="南开大学毕业答辩">
  <a:themeElements>
    <a:clrScheme name="自定义 2">
      <a:dk1>
        <a:srgbClr val="000000"/>
      </a:dk1>
      <a:lt1>
        <a:srgbClr val="FFFFFF"/>
      </a:lt1>
      <a:dk2>
        <a:srgbClr val="7E0C6E"/>
      </a:dk2>
      <a:lt2>
        <a:srgbClr val="5DFFE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B05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C o n t r o l   x m l n s = " h t t p : / / s c h e m a s . m i c r o s o f t . c o m / V i s u a l S t u d i o / 2 0 1 1 / s t o r y b o a r d i n g / c o n t r o l " >  
     < I d   N a m e = " S y s t e m . S t o r y b o a r d i n g . B a c k g r o u n d s . W i n d o w s P h o n e "   R e v i s i o n = " 1 "   S t e n c i l = " S y s t e m . S t o r y b o a r d i n g . B a c k g r o u n d s "   S t e n c i l V e r s i o n = " 0 . 1 " / >  
 < / C o n t r o l > 
</file>

<file path=customXml/item2.xml>��< C o n t r o l   x m l n s = " h t t p : / / s c h e m a s . m i c r o s o f t . c o m / V i s u a l S t u d i o / 2 0 1 1 / s t o r y b o a r d i n g / c o n t r o l " >  
     < I d   N a m e = " S y s t e m . S t o r y b o a r d i n g . C o m m o n . D a t a G r i d "   R e v i s i o n = " 1 "   S t e n c i l = " S y s t e m . S t o r y b o a r d i n g . C o m m o n "   S t e n c i l V e r s i o n = " 0 . 1 " / >  
 < / C o n t r o l > 
</file>

<file path=customXml/item3.xml>��< C o n t r o l   x m l n s = " h t t p : / / s c h e m a s . m i c r o s o f t . c o m / V i s u a l S t u d i o / 2 0 1 1 / s t o r y b o a r d i n g / c o n t r o l " >  
     < I d   N a m e = " S y s t e m . S t o r y b o a r d i n g . I c o n s . T a b l e "   R e v i s i o n = " 1 "   S t e n c i l = " S y s t e m . S t o r y b o a r d i n g . I c o n s "   S t e n c i l V e r s i o n = " 0 . 1 " / >  
 < / C o n t r o l > 
</file>

<file path=customXml/itemProps1.xml><?xml version="1.0" encoding="utf-8"?>
<ds:datastoreItem xmlns:ds="http://schemas.openxmlformats.org/officeDocument/2006/customXml" ds:itemID="{6D692573-1B7C-4772-9DCE-0228C3E6DB08}">
  <ds:schemaRefs/>
</ds:datastoreItem>
</file>

<file path=customXml/itemProps2.xml><?xml version="1.0" encoding="utf-8"?>
<ds:datastoreItem xmlns:ds="http://schemas.openxmlformats.org/officeDocument/2006/customXml" ds:itemID="{26D2C2A8-C419-4228-B34F-5E1E27A49E58}">
  <ds:schemaRefs/>
</ds:datastoreItem>
</file>

<file path=customXml/itemProps3.xml><?xml version="1.0" encoding="utf-8"?>
<ds:datastoreItem xmlns:ds="http://schemas.openxmlformats.org/officeDocument/2006/customXml" ds:itemID="{5E01C451-0684-486C-B4C0-DC2B85991D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1496</Words>
  <Application>WPS 演示</Application>
  <PresentationFormat>全屏显示(4:3)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Old Standard TT</vt:lpstr>
      <vt:lpstr>Segoe Print</vt:lpstr>
      <vt:lpstr>Arial</vt:lpstr>
      <vt:lpstr>微软雅黑</vt:lpstr>
      <vt:lpstr>Microsoft YaHei UI Light</vt:lpstr>
      <vt:lpstr>隶书</vt:lpstr>
      <vt:lpstr>楷体</vt:lpstr>
      <vt:lpstr>Consolas</vt:lpstr>
      <vt:lpstr>微软雅黑 Light</vt:lpstr>
      <vt:lpstr>Cambria Math</vt:lpstr>
      <vt:lpstr>Goudy Old Style</vt:lpstr>
      <vt:lpstr>Calibri</vt:lpstr>
      <vt:lpstr>Arial Unicode MS</vt:lpstr>
      <vt:lpstr>等线</vt:lpstr>
      <vt:lpstr>PMingLiU</vt:lpstr>
      <vt:lpstr>南开大学毕业答辩</vt:lpstr>
      <vt:lpstr>面试</vt:lpstr>
      <vt:lpstr>PowerPoint 演示文稿</vt:lpstr>
      <vt:lpstr>题目分析  analyze</vt:lpstr>
      <vt:lpstr>题目分析 analyze</vt:lpstr>
      <vt:lpstr>题目分析 analyze</vt:lpstr>
      <vt:lpstr>题目分析 analyze</vt:lpstr>
      <vt:lpstr>题目分析 analyze</vt:lpstr>
      <vt:lpstr>代码框架与思路 introduce</vt:lpstr>
      <vt:lpstr>代码框架与思路</vt:lpstr>
      <vt:lpstr>代码框架 定义环境</vt:lpstr>
      <vt:lpstr>代码框架 定义环境</vt:lpstr>
      <vt:lpstr>代码框架 定义环境</vt:lpstr>
      <vt:lpstr>代码框架 模型及训练评估</vt:lpstr>
      <vt:lpstr>总结 introduce</vt:lpstr>
      <vt:lpstr>总结</vt:lpstr>
      <vt:lpstr>总结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南开大学毕业答辩</dc:title>
  <dc:creator>New Future</dc:creator>
  <cp:lastModifiedBy>微信用户</cp:lastModifiedBy>
  <cp:revision>154</cp:revision>
  <dcterms:created xsi:type="dcterms:W3CDTF">2018-05-14T02:41:00Z</dcterms:created>
  <dcterms:modified xsi:type="dcterms:W3CDTF">2024-08-09T01:27:36Z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t-weliu@microsoft.com</vt:lpwstr>
  </property>
  <property fmtid="{D5CDD505-2E9C-101B-9397-08002B2CF9AE}" pid="5" name="MSIP_Label_f42aa342-8706-4288-bd11-ebb85995028c_SetDate">
    <vt:lpwstr>2018-05-14T05:51:31.7397428Z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Tfs.IsStoryboard">
    <vt:bool>true</vt:bool>
  </property>
  <property fmtid="{D5CDD505-2E9C-101B-9397-08002B2CF9AE}" pid="11" name="ICV">
    <vt:lpwstr>AF4484AEE2F14E399B77C8FE078250CF_12</vt:lpwstr>
  </property>
  <property fmtid="{D5CDD505-2E9C-101B-9397-08002B2CF9AE}" pid="12" name="KSOProductBuildVer">
    <vt:lpwstr>2052-12.1.0.17827</vt:lpwstr>
  </property>
</Properties>
</file>