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8" r:id="rId38"/>
    <p:sldId id="299" r:id="rId39"/>
    <p:sldId id="300" r:id="rId40"/>
    <p:sldId id="304" r:id="rId41"/>
    <p:sldId id="301" r:id="rId42"/>
    <p:sldId id="302" r:id="rId43"/>
    <p:sldId id="303" r:id="rId44"/>
    <p:sldId id="305" r:id="rId45"/>
    <p:sldId id="296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297" r:id="rId57"/>
    <p:sldId id="316" r:id="rId58"/>
    <p:sldId id="317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E1D176-9462-4760-B1D4-518056AC6383}">
          <p14:sldIdLst>
            <p14:sldId id="256"/>
            <p14:sldId id="257"/>
            <p14:sldId id="266"/>
            <p14:sldId id="258"/>
          </p14:sldIdLst>
        </p14:section>
        <p14:section name="XML" id="{81E03AD8-70A9-46F0-802B-445725DA76A0}">
          <p14:sldIdLst>
            <p14:sldId id="267"/>
            <p14:sldId id="262"/>
            <p14:sldId id="263"/>
            <p14:sldId id="264"/>
            <p14:sldId id="265"/>
            <p14:sldId id="268"/>
          </p14:sldIdLst>
        </p14:section>
        <p14:section name="Latihan tahap 1" id="{F365E817-C92C-4687-9749-8C0DDE0849EA}">
          <p14:sldIdLst>
            <p14:sldId id="269"/>
          </p14:sldIdLst>
        </p14:section>
        <p14:section name="Latihan 1" id="{D0412CD7-8173-4E67-B4C6-3020CF9CBD4D}">
          <p14:sldIdLst>
            <p14:sldId id="270"/>
            <p14:sldId id="271"/>
            <p14:sldId id="272"/>
            <p14:sldId id="273"/>
          </p14:sldIdLst>
        </p14:section>
        <p14:section name="Latihan 2" id="{7C91BA89-F3D6-4924-B6D8-136994FF1A16}">
          <p14:sldIdLst>
            <p14:sldId id="274"/>
            <p14:sldId id="275"/>
            <p14:sldId id="276"/>
            <p14:sldId id="277"/>
          </p14:sldIdLst>
        </p14:section>
        <p14:section name="Latihan 3" id="{0752AE6E-9981-4A90-9841-5169D60D5DC1}">
          <p14:sldIdLst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Latihan 4" id="{FA5EA69E-7465-4D2D-8E85-3937C44E3A13}">
          <p14:sldIdLst>
            <p14:sldId id="285"/>
            <p14:sldId id="286"/>
            <p14:sldId id="287"/>
            <p14:sldId id="288"/>
            <p14:sldId id="289"/>
          </p14:sldIdLst>
        </p14:section>
        <p14:section name="Latihan 5" id="{4907E1C5-D882-4570-874D-372483038053}">
          <p14:sldIdLst>
            <p14:sldId id="290"/>
            <p14:sldId id="291"/>
            <p14:sldId id="292"/>
          </p14:sldIdLst>
        </p14:section>
        <p14:section name="Database &amp; XML" id="{9F930037-3C87-4EC1-9501-744D4889099F}">
          <p14:sldIdLst>
            <p14:sldId id="293"/>
            <p14:sldId id="294"/>
          </p14:sldIdLst>
        </p14:section>
        <p14:section name="Latihan 1-2" id="{FC0B8276-DE91-4966-A8BD-4222E10FCDA9}">
          <p14:sldIdLst>
            <p14:sldId id="295"/>
            <p14:sldId id="298"/>
            <p14:sldId id="299"/>
            <p14:sldId id="300"/>
            <p14:sldId id="304"/>
            <p14:sldId id="301"/>
            <p14:sldId id="302"/>
            <p14:sldId id="303"/>
            <p14:sldId id="305"/>
          </p14:sldIdLst>
        </p14:section>
        <p14:section name="Latihan 3-4" id="{07D051B0-1E4A-43F3-A7A2-307BEACBC16D}">
          <p14:sldIdLst>
            <p14:sldId id="296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  <p14:section name="Latihan 5-6" id="{7B42771C-7DED-4FDE-A12C-AB062471D618}">
          <p14:sldIdLst>
            <p14:sldId id="297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11/3/2019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w3schools.com/xml/xsl_intro.as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mlvalidation.com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localhost/stock.x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stock.x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localhost/books.x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unit2.xml" TargetMode="External"/><Relationship Id="rId2" Type="http://schemas.openxmlformats.org/officeDocument/2006/relationships/hyperlink" Target="http://localhost/unit.x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uii.ac.id/login.php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Integrasi </a:t>
            </a:r>
            <a:br>
              <a:rPr lang="en-US" smtClean="0"/>
            </a:br>
            <a:r>
              <a:rPr lang="en-US" smtClean="0"/>
              <a:t>Sistem Informasi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XML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143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XML dan XMLDataSource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021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Dasar XML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Latihan 1: XML object </a:t>
            </a:r>
          </a:p>
          <a:p>
            <a:r>
              <a:rPr lang="en-US" smtClean="0"/>
              <a:t>Latihan 2: XML simple</a:t>
            </a:r>
          </a:p>
          <a:p>
            <a:r>
              <a:rPr lang="en-US" smtClean="0"/>
              <a:t>Latihan 3: XML untuk SiteMap</a:t>
            </a:r>
          </a:p>
          <a:p>
            <a:r>
              <a:rPr lang="en-US"/>
              <a:t>Latihan </a:t>
            </a:r>
            <a:r>
              <a:rPr lang="en-US" smtClean="0"/>
              <a:t>4: </a:t>
            </a:r>
            <a:r>
              <a:rPr lang="en-US"/>
              <a:t>XML </a:t>
            </a:r>
            <a:r>
              <a:rPr lang="en-US" smtClean="0"/>
              <a:t>Transform</a:t>
            </a:r>
          </a:p>
          <a:p>
            <a:r>
              <a:rPr lang="en-US" smtClean="0"/>
              <a:t>Latihan 5: Transformasi lanjutan</a:t>
            </a:r>
            <a:endParaRPr lang="en-US"/>
          </a:p>
          <a:p>
            <a:endParaRPr lang="en-US" smtClean="0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737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1: XML Object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Buat folder dataxml</a:t>
            </a:r>
          </a:p>
          <a:p>
            <a:r>
              <a:rPr lang="en-US" smtClean="0"/>
              <a:t>Buat file xml dengan nama unit.xml</a:t>
            </a:r>
          </a:p>
          <a:p>
            <a:r>
              <a:rPr lang="en-US" smtClean="0"/>
              <a:t>Isikan data berikut :</a:t>
            </a:r>
          </a:p>
          <a:p>
            <a:pPr marL="457200" lvl="1" indent="0">
              <a:buNone/>
            </a:pPr>
            <a:r>
              <a:rPr lang="en-US" sz="1800" smtClean="0"/>
              <a:t/>
            </a:r>
            <a:br>
              <a:rPr lang="en-US" sz="1800" smtClean="0"/>
            </a:br>
            <a:r>
              <a:rPr lang="id-ID" sz="1800" smtClean="0">
                <a:solidFill>
                  <a:schemeClr val="accent4">
                    <a:lumMod val="50000"/>
                  </a:schemeClr>
                </a:solidFill>
              </a:rPr>
              <a:t>&lt;?</a:t>
            </a:r>
            <a:r>
              <a:rPr lang="id-ID" sz="1800">
                <a:solidFill>
                  <a:schemeClr val="accent4">
                    <a:lumMod val="50000"/>
                  </a:schemeClr>
                </a:solidFill>
              </a:rPr>
              <a:t>xml version="1.0" encoding="utf-8" ?&gt;</a:t>
            </a:r>
          </a:p>
          <a:p>
            <a:pPr marL="457200" lvl="1" indent="0">
              <a:buNone/>
            </a:pPr>
            <a:r>
              <a:rPr lang="id-ID" sz="1800">
                <a:solidFill>
                  <a:schemeClr val="accent4">
                    <a:lumMod val="50000"/>
                  </a:schemeClr>
                </a:solidFill>
              </a:rPr>
              <a:t>&lt;tr_unit&gt;</a:t>
            </a:r>
          </a:p>
          <a:p>
            <a:pPr marL="457200" lvl="1" indent="0">
              <a:buNone/>
            </a:pPr>
            <a:r>
              <a:rPr lang="id-ID" sz="1800">
                <a:solidFill>
                  <a:schemeClr val="accent4">
                    <a:lumMod val="50000"/>
                  </a:schemeClr>
                </a:solidFill>
              </a:rPr>
              <a:t>  &lt;unit unit_id="100" unit_name="Direksi"&gt;&lt;/unit&gt;</a:t>
            </a:r>
          </a:p>
          <a:p>
            <a:pPr marL="457200" lvl="1" indent="0">
              <a:buNone/>
            </a:pPr>
            <a:r>
              <a:rPr lang="en-US" sz="1800">
                <a:solidFill>
                  <a:schemeClr val="accent4">
                    <a:lumMod val="50000"/>
                  </a:schemeClr>
                </a:solidFill>
              </a:rPr>
              <a:t>  &lt;unit unit_id="200" unit_name="HRD"&gt;&lt;/unit&gt;</a:t>
            </a:r>
          </a:p>
          <a:p>
            <a:pPr marL="457200" lvl="1" indent="0">
              <a:buNone/>
            </a:pPr>
            <a:r>
              <a:rPr lang="en-US" sz="1800">
                <a:solidFill>
                  <a:schemeClr val="accent4">
                    <a:lumMod val="50000"/>
                  </a:schemeClr>
                </a:solidFill>
              </a:rPr>
              <a:t>  &lt;unit unit_id="300" unit_name="Marketing"&gt;&lt;/unit&gt;</a:t>
            </a:r>
          </a:p>
          <a:p>
            <a:pPr marL="457200" lvl="1" indent="0">
              <a:buNone/>
            </a:pPr>
            <a:r>
              <a:rPr lang="id-ID" sz="1800">
                <a:solidFill>
                  <a:schemeClr val="accent4">
                    <a:lumMod val="50000"/>
                  </a:schemeClr>
                </a:solidFill>
              </a:rPr>
              <a:t>  &lt;unit unit_id="400" unit_name="Mekanik"&gt;&lt;/unit&gt;</a:t>
            </a:r>
          </a:p>
          <a:p>
            <a:pPr marL="457200" lvl="1" indent="0">
              <a:buNone/>
            </a:pPr>
            <a:r>
              <a:rPr lang="en-US" sz="1800">
                <a:solidFill>
                  <a:schemeClr val="accent4">
                    <a:lumMod val="50000"/>
                  </a:schemeClr>
                </a:solidFill>
              </a:rPr>
              <a:t>  &lt;unit unit_id="500" unit_name="Staff"&gt;&lt;/unit&gt;</a:t>
            </a:r>
          </a:p>
          <a:p>
            <a:pPr marL="457200" lvl="1" indent="0">
              <a:buNone/>
            </a:pPr>
            <a:r>
              <a:rPr lang="id-ID" sz="1800">
                <a:solidFill>
                  <a:schemeClr val="accent4">
                    <a:lumMod val="50000"/>
                  </a:schemeClr>
                </a:solidFill>
              </a:rPr>
              <a:t>&lt;/tr_unit</a:t>
            </a:r>
            <a:r>
              <a:rPr lang="id-ID" sz="1800" smtClean="0">
                <a:solidFill>
                  <a:schemeClr val="accent4">
                    <a:lumMod val="50000"/>
                  </a:schemeClr>
                </a:solidFill>
              </a:rPr>
              <a:t>&gt;</a:t>
            </a:r>
            <a:endParaRPr lang="en-US" sz="1800" smtClean="0">
              <a:solidFill>
                <a:schemeClr val="accent4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id-ID" sz="180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97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Latihan 1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file web form</a:t>
            </a:r>
          </a:p>
          <a:p>
            <a:r>
              <a:rPr lang="en-US" smtClean="0"/>
              <a:t>Tambahkan xmldatasource dan gridview</a:t>
            </a:r>
          </a:p>
          <a:p>
            <a:r>
              <a:rPr lang="en-US" smtClean="0"/>
              <a:t>Gunakan file unit.xml di xmldatasource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893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55" y="593815"/>
            <a:ext cx="9181834" cy="572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8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3" y="174716"/>
            <a:ext cx="10676709" cy="637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9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2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file unit2.xml</a:t>
            </a:r>
          </a:p>
          <a:p>
            <a:r>
              <a:rPr lang="en-US" smtClean="0"/>
              <a:t>Isikan data seperti gambar </a:t>
            </a:r>
            <a:r>
              <a:rPr lang="en-US" smtClean="0">
                <a:sym typeface="Wingdings" panose="05000000000000000000" pitchFamily="2" charset="2"/>
              </a:rPr>
              <a:t></a:t>
            </a:r>
          </a:p>
          <a:p>
            <a:r>
              <a:rPr lang="en-US" smtClean="0">
                <a:sym typeface="Wingdings" panose="05000000000000000000" pitchFamily="2" charset="2"/>
              </a:rPr>
              <a:t>Buat file web form</a:t>
            </a:r>
          </a:p>
          <a:p>
            <a:r>
              <a:rPr lang="en-US" smtClean="0">
                <a:sym typeface="Wingdings" panose="05000000000000000000" pitchFamily="2" charset="2"/>
              </a:rPr>
              <a:t>Tambahkan XMLdatasource dan</a:t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sym typeface="Wingdings" panose="05000000000000000000" pitchFamily="2" charset="2"/>
              </a:rPr>
              <a:t>gridview</a:t>
            </a:r>
          </a:p>
          <a:p>
            <a:r>
              <a:rPr lang="en-US" smtClean="0">
                <a:sym typeface="Wingdings" panose="05000000000000000000" pitchFamily="2" charset="2"/>
              </a:rPr>
              <a:t>Gunakan unit2.xml di XMLdatasoure</a:t>
            </a:r>
            <a:endParaRPr lang="en-US" smtClean="0"/>
          </a:p>
          <a:p>
            <a:pPr marL="0" indent="0">
              <a:buNone/>
            </a:pP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571" y="1834166"/>
            <a:ext cx="4670925" cy="500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38" y="320448"/>
            <a:ext cx="9289596" cy="623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8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2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Solusi : </a:t>
            </a:r>
          </a:p>
          <a:p>
            <a:r>
              <a:rPr lang="en-US" smtClean="0"/>
              <a:t>gunakan transformasi</a:t>
            </a:r>
          </a:p>
          <a:p>
            <a:r>
              <a:rPr lang="en-US"/>
              <a:t>x</a:t>
            </a:r>
            <a:r>
              <a:rPr lang="en-US" smtClean="0"/>
              <a:t>sl atau xslt</a:t>
            </a:r>
          </a:p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869" y="1999700"/>
            <a:ext cx="7855131" cy="485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6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95" y="176892"/>
            <a:ext cx="10947899" cy="647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9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Web Service</a:t>
            </a:r>
          </a:p>
          <a:p>
            <a:r>
              <a:rPr lang="en-US" smtClean="0"/>
              <a:t>XML Data</a:t>
            </a:r>
          </a:p>
          <a:p>
            <a:r>
              <a:rPr lang="en-US" smtClean="0"/>
              <a:t>Latihan dasar XML</a:t>
            </a:r>
          </a:p>
          <a:p>
            <a:r>
              <a:rPr lang="en-US" smtClean="0"/>
              <a:t>Database dan XML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8712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3: XML Sitemap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Untuk mempermudah navigasi website</a:t>
            </a:r>
          </a:p>
          <a:p>
            <a:r>
              <a:rPr lang="en-US" smtClean="0"/>
              <a:t>Menghindari tersesat</a:t>
            </a: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043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SiteMap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85996"/>
          </a:xfrm>
        </p:spPr>
        <p:txBody>
          <a:bodyPr>
            <a:normAutofit fontScale="55000" lnSpcReduction="20000"/>
          </a:bodyPr>
          <a:lstStyle/>
          <a:p>
            <a:r>
              <a:rPr lang="en-US" sz="5100" smtClean="0"/>
              <a:t>Dari root project, tambahkan sebuah item SiteMap</a:t>
            </a:r>
          </a:p>
          <a:p>
            <a:r>
              <a:rPr lang="en-US" sz="5100" smtClean="0"/>
              <a:t>Nama file web.sitemap (default)</a:t>
            </a:r>
          </a:p>
          <a:p>
            <a:endParaRPr lang="en-US"/>
          </a:p>
          <a:p>
            <a:pPr marL="0" indent="0">
              <a:buNone/>
            </a:pPr>
            <a:r>
              <a:rPr lang="id-ID" sz="2900">
                <a:solidFill>
                  <a:srgbClr val="FFFF00"/>
                </a:solidFill>
              </a:rPr>
              <a:t>&lt;?xml version="1.0" encoding="utf-8" ?&gt;</a:t>
            </a:r>
          </a:p>
          <a:p>
            <a:pPr marL="0" indent="0">
              <a:buNone/>
            </a:pPr>
            <a:r>
              <a:rPr lang="id-ID" sz="2900">
                <a:solidFill>
                  <a:srgbClr val="FFFF00"/>
                </a:solidFill>
              </a:rPr>
              <a:t>&lt;siteMap xmlns="http://schemas.microsoft.com/AspNet/SiteMap-File-1.0" &gt;</a:t>
            </a:r>
          </a:p>
          <a:p>
            <a:pPr marL="0" indent="0">
              <a:buNone/>
            </a:pPr>
            <a:r>
              <a:rPr lang="id-ID" sz="2900">
                <a:solidFill>
                  <a:srgbClr val="FFFF00"/>
                </a:solidFill>
              </a:rPr>
              <a:t>  &lt;siteMapNode url="~/default.aspx" title="Home"  description="Default homepage"&gt;</a:t>
            </a:r>
          </a:p>
          <a:p>
            <a:pPr marL="0" indent="0">
              <a:buNone/>
            </a:pPr>
            <a:r>
              <a:rPr lang="id-ID" sz="2900">
                <a:solidFill>
                  <a:srgbClr val="FFFF00"/>
                </a:solidFill>
              </a:rPr>
              <a:t>    &lt;siteMapNode  title="XML Object"  description="Latihan XML Object"&gt;</a:t>
            </a:r>
          </a:p>
          <a:p>
            <a:pPr marL="0" indent="0">
              <a:buNone/>
            </a:pPr>
            <a:r>
              <a:rPr lang="id-ID" sz="2900">
                <a:solidFill>
                  <a:srgbClr val="FFFF00"/>
                </a:solidFill>
              </a:rPr>
              <a:t>      &lt;siteMapNode url="~/dataxml/WebForm1.aspx" title="XML object1"  description="Latihan XML Object 1" /&gt;</a:t>
            </a:r>
          </a:p>
          <a:p>
            <a:pPr marL="0" indent="0">
              <a:buNone/>
            </a:pPr>
            <a:r>
              <a:rPr lang="id-ID" sz="2900">
                <a:solidFill>
                  <a:srgbClr val="FFFF00"/>
                </a:solidFill>
              </a:rPr>
              <a:t>      &lt;siteMapNode url="~/dataxml/WebForm2.aspx" title="XML object2"  description="Latihan XML Object 2" /&gt;</a:t>
            </a:r>
          </a:p>
          <a:p>
            <a:pPr marL="0" indent="0">
              <a:buNone/>
            </a:pPr>
            <a:r>
              <a:rPr lang="id-ID" sz="2900">
                <a:solidFill>
                  <a:srgbClr val="FFFF00"/>
                </a:solidFill>
              </a:rPr>
              <a:t>    &lt;/siteMapNode&gt;</a:t>
            </a:r>
          </a:p>
          <a:p>
            <a:pPr marL="0" indent="0">
              <a:buNone/>
            </a:pPr>
            <a:r>
              <a:rPr lang="id-ID" sz="2900">
                <a:solidFill>
                  <a:srgbClr val="FFFF00"/>
                </a:solidFill>
              </a:rPr>
              <a:t>  &lt;/siteMapNode</a:t>
            </a:r>
            <a:r>
              <a:rPr lang="id-ID" sz="2900" smtClean="0">
                <a:solidFill>
                  <a:srgbClr val="FFFF00"/>
                </a:solidFill>
              </a:rPr>
              <a:t>&gt;</a:t>
            </a:r>
            <a:endParaRPr lang="id-ID" sz="290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id-ID" sz="2900">
                <a:solidFill>
                  <a:srgbClr val="FFFF00"/>
                </a:solidFill>
              </a:rPr>
              <a:t>&lt;/siteMap</a:t>
            </a:r>
            <a:r>
              <a:rPr lang="id-ID" sz="2900" smtClean="0">
                <a:solidFill>
                  <a:srgbClr val="FFFF00"/>
                </a:solidFill>
              </a:rPr>
              <a:t>&gt;</a:t>
            </a:r>
            <a:endParaRPr lang="id-ID" sz="29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Halaman Home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smtClean="0"/>
              <a:t>Buat sebuah webform di root project </a:t>
            </a:r>
          </a:p>
          <a:p>
            <a:r>
              <a:rPr lang="en-US" sz="2600" smtClean="0"/>
              <a:t>Tambahkan SiteMapDataSource</a:t>
            </a:r>
          </a:p>
          <a:p>
            <a:r>
              <a:rPr lang="en-US" sz="2600" smtClean="0"/>
              <a:t>Tambahkan menu dengan orientasi verikal</a:t>
            </a:r>
          </a:p>
          <a:p>
            <a:r>
              <a:rPr lang="en-US" sz="2600" smtClean="0"/>
              <a:t>Simpan sebagai default.aspx</a:t>
            </a:r>
          </a:p>
          <a:p>
            <a:r>
              <a:rPr lang="en-US" sz="2600" smtClean="0"/>
              <a:t>Tambahkan SiteMapPath untuk halaman lainnya</a:t>
            </a:r>
          </a:p>
          <a:p>
            <a:pPr marL="0" indent="0">
              <a:buNone/>
            </a:pPr>
            <a:r>
              <a:rPr lang="en-US" sz="2200">
                <a:solidFill>
                  <a:srgbClr val="FFFF00"/>
                </a:solidFill>
              </a:rPr>
              <a:t> </a:t>
            </a:r>
            <a:r>
              <a:rPr lang="en-US" sz="2200" smtClean="0">
                <a:solidFill>
                  <a:srgbClr val="FFFF00"/>
                </a:solidFill>
              </a:rPr>
              <a:t>   </a:t>
            </a:r>
            <a:r>
              <a:rPr lang="id-ID" sz="1900" smtClean="0">
                <a:solidFill>
                  <a:srgbClr val="FFFF00"/>
                </a:solidFill>
              </a:rPr>
              <a:t>&lt;</a:t>
            </a:r>
            <a:r>
              <a:rPr lang="id-ID" sz="1900">
                <a:solidFill>
                  <a:srgbClr val="FFFF00"/>
                </a:solidFill>
              </a:rPr>
              <a:t>asp:SiteMapPath ID="</a:t>
            </a:r>
            <a:r>
              <a:rPr lang="id-ID" sz="1900" smtClean="0">
                <a:solidFill>
                  <a:srgbClr val="FFFF00"/>
                </a:solidFill>
              </a:rPr>
              <a:t>sm</a:t>
            </a:r>
            <a:r>
              <a:rPr lang="en-US" sz="1900" smtClean="0">
                <a:solidFill>
                  <a:srgbClr val="FFFF00"/>
                </a:solidFill>
              </a:rPr>
              <a:t>XMLForm1</a:t>
            </a:r>
            <a:r>
              <a:rPr lang="id-ID" sz="1900" smtClean="0">
                <a:solidFill>
                  <a:srgbClr val="FFFF00"/>
                </a:solidFill>
              </a:rPr>
              <a:t>" </a:t>
            </a:r>
            <a:r>
              <a:rPr lang="id-ID" sz="1900">
                <a:solidFill>
                  <a:srgbClr val="FFFF00"/>
                </a:solidFill>
              </a:rPr>
              <a:t>runat="server"&gt;&lt;/asp:SiteMapPath</a:t>
            </a:r>
            <a:r>
              <a:rPr lang="id-ID" sz="1900" smtClean="0">
                <a:solidFill>
                  <a:srgbClr val="FFFF00"/>
                </a:solidFill>
              </a:rPr>
              <a:t>&gt;</a:t>
            </a:r>
            <a:endParaRPr lang="en-US" sz="190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mtClean="0"/>
          </a:p>
          <a:p>
            <a:endParaRPr lang="en-US"/>
          </a:p>
          <a:p>
            <a:pPr marL="0" indent="0">
              <a:buNone/>
            </a:pPr>
            <a:r>
              <a:rPr lang="en-US" sz="2000" smtClean="0">
                <a:solidFill>
                  <a:srgbClr val="FFFF00"/>
                </a:solidFill>
              </a:rPr>
              <a:t>Tips: bedakan jika orientasi horisontal!</a:t>
            </a:r>
          </a:p>
          <a:p>
            <a:pPr marL="0" indent="0">
              <a:buNone/>
            </a:pPr>
            <a:endParaRPr lang="en-US" smtClean="0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915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20" y="352697"/>
            <a:ext cx="11845268" cy="599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23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TreeView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Bentuk navigasi lain adalah berupa Tree</a:t>
            </a:r>
          </a:p>
          <a:p>
            <a:r>
              <a:rPr lang="en-US" smtClean="0"/>
              <a:t>Tambahkan TreeView di halaman Home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9186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14" y="350928"/>
            <a:ext cx="11649473" cy="59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42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4: Transform 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Buat file unit2.xml</a:t>
            </a:r>
          </a:p>
          <a:p>
            <a:r>
              <a:rPr lang="en-US"/>
              <a:t>Isikan data seperti gambar </a:t>
            </a:r>
            <a:r>
              <a:rPr lang="en-US">
                <a:sym typeface="Wingdings" panose="05000000000000000000" pitchFamily="2" charset="2"/>
              </a:rPr>
              <a:t></a:t>
            </a:r>
          </a:p>
          <a:p>
            <a:r>
              <a:rPr lang="en-US">
                <a:sym typeface="Wingdings" panose="05000000000000000000" pitchFamily="2" charset="2"/>
              </a:rPr>
              <a:t>Buat file web form</a:t>
            </a:r>
          </a:p>
          <a:p>
            <a:r>
              <a:rPr lang="en-US" smtClean="0">
                <a:sym typeface="Wingdings" panose="05000000000000000000" pitchFamily="2" charset="2"/>
              </a:rPr>
              <a:t>Tampilkan dalam bentuk table </a:t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sym typeface="Wingdings" panose="05000000000000000000" pitchFamily="2" charset="2"/>
              </a:rPr>
              <a:t>menggunakan xml control</a:t>
            </a:r>
            <a:endParaRPr lang="en-US">
              <a:sym typeface="Wingdings" panose="05000000000000000000" pitchFamily="2" charset="2"/>
            </a:endParaRPr>
          </a:p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571" y="1834166"/>
            <a:ext cx="4670925" cy="500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03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4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Gunakan referensi di </a:t>
            </a:r>
            <a:r>
              <a:rPr lang="id-ID">
                <a:hlinkClick r:id="rId2"/>
              </a:rPr>
              <a:t>https://</a:t>
            </a:r>
            <a:r>
              <a:rPr lang="id-ID" smtClean="0">
                <a:hlinkClick r:id="rId2"/>
              </a:rPr>
              <a:t>www.w3schools.com/xml/xsl_intro.asp</a:t>
            </a:r>
            <a:endParaRPr lang="en-US" smtClean="0"/>
          </a:p>
          <a:p>
            <a:r>
              <a:rPr lang="en-US" smtClean="0"/>
              <a:t>Urutkan data berdasar Unit ID</a:t>
            </a:r>
          </a:p>
          <a:p>
            <a:r>
              <a:rPr lang="en-US" smtClean="0"/>
              <a:t>Tambahkan sebuah tombol untuk mengurutkan </a:t>
            </a:r>
            <a:br>
              <a:rPr lang="en-US" smtClean="0"/>
            </a:br>
            <a:r>
              <a:rPr lang="en-US" smtClean="0"/>
              <a:t>data berdasarkan Unit Name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042" y="2336873"/>
            <a:ext cx="27146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07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74" y="318951"/>
            <a:ext cx="11404786" cy="579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43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67" y="106951"/>
            <a:ext cx="10094595" cy="662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4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Service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Banyak definisi</a:t>
            </a:r>
          </a:p>
          <a:p>
            <a:r>
              <a:rPr lang="en-US" smtClean="0"/>
              <a:t>Software yang membuat dirinya bisa tersedia di internet dan menggunakan standar format XML</a:t>
            </a:r>
          </a:p>
          <a:p>
            <a:r>
              <a:rPr lang="en-US" smtClean="0"/>
              <a:t>Pertukaran informasi dengan menggunakan internet secara langsung antar aplikasi secara interaktif</a:t>
            </a:r>
          </a:p>
          <a:p>
            <a:r>
              <a:rPr lang="en-US" smtClean="0"/>
              <a:t>Koleksi protocol yang terbuka dan terstandar digunakan untuk pertukaran data antar aplikasi atau sistem</a:t>
            </a:r>
          </a:p>
        </p:txBody>
      </p:sp>
    </p:spTree>
    <p:extLst>
      <p:ext uri="{BB962C8B-B14F-4D97-AF65-F5344CB8AC3E}">
        <p14:creationId xmlns:p14="http://schemas.microsoft.com/office/powerpoint/2010/main" val="1675266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53" y="403995"/>
            <a:ext cx="9691644" cy="607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3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5: Transformasi Lanjutan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37360"/>
            <a:ext cx="10437222" cy="498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Hasil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09" y="2240960"/>
            <a:ext cx="9658345" cy="369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21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92" y="263026"/>
            <a:ext cx="10281151" cy="628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25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&amp; XML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4089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id-ID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Membuat XML</a:t>
            </a:r>
          </a:p>
          <a:p>
            <a:r>
              <a:rPr lang="en-US" smtClean="0"/>
              <a:t>Membaca XML</a:t>
            </a:r>
          </a:p>
          <a:p>
            <a:r>
              <a:rPr lang="en-US" smtClean="0"/>
              <a:t>Mengirim </a:t>
            </a:r>
            <a:r>
              <a:rPr lang="en-US" smtClean="0"/>
              <a:t>Data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9369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Membuat XML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Latihan 1: membuat XML secara manual</a:t>
            </a:r>
          </a:p>
          <a:p>
            <a:r>
              <a:rPr lang="en-US" smtClean="0"/>
              <a:t>Latihan 2: membuat XML dari database</a:t>
            </a:r>
          </a:p>
          <a:p>
            <a:r>
              <a:rPr lang="en-US" smtClean="0"/>
              <a:t>Tahapan:</a:t>
            </a:r>
          </a:p>
          <a:p>
            <a:pPr lvl="1"/>
            <a:r>
              <a:rPr lang="en-US" smtClean="0"/>
              <a:t>Membaca data dari database</a:t>
            </a:r>
          </a:p>
          <a:p>
            <a:pPr lvl="1"/>
            <a:r>
              <a:rPr lang="en-US" smtClean="0"/>
              <a:t>Simpan sebagai file XML</a:t>
            </a:r>
          </a:p>
          <a:p>
            <a:pPr lvl="1"/>
            <a:r>
              <a:rPr lang="en-US" smtClean="0"/>
              <a:t>Validasi hasil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2663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1: Membuat XML secara manual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Tampilkan data unit dalam grid view</a:t>
            </a:r>
          </a:p>
          <a:p>
            <a:r>
              <a:rPr lang="en-US" smtClean="0"/>
              <a:t>Baca data gridview satu persatu</a:t>
            </a:r>
          </a:p>
          <a:p>
            <a:r>
              <a:rPr lang="en-US" smtClean="0"/>
              <a:t>Simpan dalam file unit.xml</a:t>
            </a:r>
          </a:p>
          <a:p>
            <a:r>
              <a:rPr lang="en-US"/>
              <a:t>Cek validitas hasil di </a:t>
            </a:r>
            <a:r>
              <a:rPr lang="en-US" smtClean="0">
                <a:hlinkClick r:id="rId2"/>
              </a:rPr>
              <a:t>www.xmlvalidation.com</a:t>
            </a:r>
            <a:endParaRPr lang="en-US" smtClean="0"/>
          </a:p>
          <a:p>
            <a:pPr marL="0" indent="0">
              <a:buNone/>
            </a:pPr>
            <a:endParaRPr lang="en-US" smtClean="0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073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49" y="341267"/>
            <a:ext cx="9671724" cy="600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5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1: Studi kasus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Kemungkinan nama unit</a:t>
            </a:r>
          </a:p>
          <a:p>
            <a:pPr lvl="1"/>
            <a:r>
              <a:rPr lang="en-US" sz="2400" smtClean="0"/>
              <a:t>Ada huruf &amp;</a:t>
            </a:r>
          </a:p>
          <a:p>
            <a:pPr lvl="1"/>
            <a:r>
              <a:rPr lang="en-US" sz="2400" smtClean="0"/>
              <a:t>Ada huruf lebih besar (&gt;) atau lebih kecil (&lt;)</a:t>
            </a:r>
          </a:p>
          <a:p>
            <a:pPr lvl="1"/>
            <a:endParaRPr lang="id-ID" sz="2400"/>
          </a:p>
        </p:txBody>
      </p:sp>
    </p:spTree>
    <p:extLst>
      <p:ext uri="{BB962C8B-B14F-4D97-AF65-F5344CB8AC3E}">
        <p14:creationId xmlns:p14="http://schemas.microsoft.com/office/powerpoint/2010/main" val="388826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Komponen Webservice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Basic platform adalah XML + HTTP</a:t>
            </a:r>
          </a:p>
          <a:p>
            <a:r>
              <a:rPr lang="en-US" smtClean="0"/>
              <a:t>Komponen :</a:t>
            </a:r>
          </a:p>
          <a:p>
            <a:pPr lvl="1"/>
            <a:r>
              <a:rPr lang="en-US"/>
              <a:t>SOAP (Simple Object Access Protocol)</a:t>
            </a:r>
          </a:p>
          <a:p>
            <a:pPr lvl="1"/>
            <a:r>
              <a:rPr lang="en-US"/>
              <a:t>UDDI (Universal Description, Discovery and Integration)</a:t>
            </a:r>
          </a:p>
          <a:p>
            <a:pPr lvl="1"/>
            <a:r>
              <a:rPr lang="en-US"/>
              <a:t>WSDL (Web Services Description Language)</a:t>
            </a:r>
          </a:p>
          <a:p>
            <a:r>
              <a:rPr lang="en-US" smtClean="0"/>
              <a:t>Cara Kerja:</a:t>
            </a:r>
          </a:p>
          <a:p>
            <a:pPr lvl="1"/>
            <a:r>
              <a:rPr lang="en-US"/>
              <a:t>XML </a:t>
            </a:r>
            <a:r>
              <a:rPr lang="en-US" smtClean="0"/>
              <a:t>untuk tagging data</a:t>
            </a:r>
            <a:endParaRPr lang="en-US"/>
          </a:p>
          <a:p>
            <a:pPr lvl="1"/>
            <a:r>
              <a:rPr lang="en-US"/>
              <a:t>SOAP </a:t>
            </a:r>
            <a:r>
              <a:rPr lang="en-US" smtClean="0"/>
              <a:t>untuk mengirim pesan</a:t>
            </a:r>
            <a:endParaRPr lang="en-US"/>
          </a:p>
          <a:p>
            <a:pPr lvl="1"/>
            <a:r>
              <a:rPr lang="en-US"/>
              <a:t>WSDL </a:t>
            </a:r>
            <a:r>
              <a:rPr lang="en-US" smtClean="0"/>
              <a:t>untuk informasi ketersediaan service</a:t>
            </a:r>
            <a:endParaRPr lang="en-US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0790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Latihan 1: Studi kasus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&amp;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&amp;amp;</a:t>
            </a:r>
          </a:p>
          <a:p>
            <a:r>
              <a:rPr lang="en-US" smtClean="0"/>
              <a:t>&lt; </a:t>
            </a:r>
            <a:r>
              <a:rPr lang="en-US" smtClean="0">
                <a:sym typeface="Wingdings" panose="05000000000000000000" pitchFamily="2" charset="2"/>
              </a:rPr>
              <a:t> &amp;lt;</a:t>
            </a:r>
          </a:p>
          <a:p>
            <a:r>
              <a:rPr lang="en-US" smtClean="0">
                <a:sym typeface="Wingdings" panose="05000000000000000000" pitchFamily="2" charset="2"/>
              </a:rPr>
              <a:t>&gt;  &amp;gt;</a:t>
            </a:r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352" y="1834166"/>
            <a:ext cx="6261872" cy="479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2: Membuat XML dari database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Baca database unit kerja</a:t>
            </a:r>
          </a:p>
          <a:p>
            <a:r>
              <a:rPr lang="en-US" smtClean="0"/>
              <a:t>Simpan sebagai file unit2.xml</a:t>
            </a:r>
          </a:p>
          <a:p>
            <a:r>
              <a:rPr lang="en-US" smtClean="0"/>
              <a:t>Ujicoba data unitkerja dengan huruf &amp; , &gt; dan &lt;</a:t>
            </a:r>
          </a:p>
          <a:p>
            <a:endParaRPr lang="en-US" smtClean="0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803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60" y="535440"/>
            <a:ext cx="10545605" cy="542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71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2: studi kasus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Tampilkan file xml di web form</a:t>
            </a:r>
          </a:p>
          <a:p>
            <a:r>
              <a:rPr lang="en-US" smtClean="0"/>
              <a:t>Gunakan XML control</a:t>
            </a:r>
          </a:p>
          <a:p>
            <a:r>
              <a:rPr lang="en-US" smtClean="0"/>
              <a:t>Gunakan transform xslt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549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Latihan 2: studi kasus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4" y="2336873"/>
            <a:ext cx="7547398" cy="310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Membaca XML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Latihan 3: membaca XML dari server, </a:t>
            </a:r>
            <a:r>
              <a:rPr lang="id-ID"/>
              <a:t>XmlTextReader</a:t>
            </a:r>
            <a:endParaRPr lang="en-US" smtClean="0"/>
          </a:p>
          <a:p>
            <a:r>
              <a:rPr lang="en-US" smtClean="0"/>
              <a:t>Latihan 4: membaca XML dari server, XmlDocument</a:t>
            </a:r>
          </a:p>
          <a:p>
            <a:r>
              <a:rPr lang="en-US" smtClean="0"/>
              <a:t>Tahapan:</a:t>
            </a:r>
          </a:p>
          <a:p>
            <a:pPr lvl="1"/>
            <a:r>
              <a:rPr lang="en-US" smtClean="0"/>
              <a:t>Install IIS localhost</a:t>
            </a:r>
          </a:p>
          <a:p>
            <a:pPr lvl="1"/>
            <a:r>
              <a:rPr lang="en-US" smtClean="0"/>
              <a:t>Data diakses dengan url </a:t>
            </a:r>
            <a:r>
              <a:rPr lang="en-US" smtClean="0">
                <a:hlinkClick r:id="rId2"/>
              </a:rPr>
              <a:t>http://localhost/stock.xml</a:t>
            </a:r>
            <a:endParaRPr lang="en-US" smtClean="0"/>
          </a:p>
          <a:p>
            <a:pPr lvl="1"/>
            <a:r>
              <a:rPr lang="en-US" smtClean="0"/>
              <a:t>Baca data xml satu persatu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086" y="2143261"/>
            <a:ext cx="38290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3: XmlTextReader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Baca data </a:t>
            </a:r>
            <a:r>
              <a:rPr lang="en-US" smtClean="0">
                <a:hlinkClick r:id="rId2"/>
              </a:rPr>
              <a:t>http://localhost/stock.xml</a:t>
            </a:r>
            <a:endParaRPr lang="en-US" smtClean="0"/>
          </a:p>
          <a:p>
            <a:r>
              <a:rPr lang="en-US" smtClean="0"/>
              <a:t>Gunakan </a:t>
            </a:r>
            <a:r>
              <a:rPr lang="id-ID" smtClean="0"/>
              <a:t>NodeType</a:t>
            </a:r>
            <a:r>
              <a:rPr lang="en-US" smtClean="0"/>
              <a:t> untuk menentukan jenis datanya</a:t>
            </a:r>
          </a:p>
          <a:p>
            <a:pPr lvl="1"/>
            <a:r>
              <a:rPr lang="id-ID" smtClean="0"/>
              <a:t>XmlNodeType.Element</a:t>
            </a:r>
            <a:endParaRPr lang="en-US" smtClean="0"/>
          </a:p>
          <a:p>
            <a:pPr lvl="1"/>
            <a:r>
              <a:rPr lang="id-ID" smtClean="0"/>
              <a:t>XmlNodeType.Text</a:t>
            </a:r>
            <a:endParaRPr lang="en-US" smtClean="0"/>
          </a:p>
          <a:p>
            <a:pPr lvl="1"/>
            <a:r>
              <a:rPr lang="id-ID" smtClean="0"/>
              <a:t>XmlNodeType.EndElement</a:t>
            </a:r>
            <a:endParaRPr lang="en-US" smtClean="0"/>
          </a:p>
          <a:p>
            <a:r>
              <a:rPr lang="en-US" smtClean="0"/>
              <a:t>Tampilkan hasil di webform dalam bentuk text</a:t>
            </a:r>
          </a:p>
        </p:txBody>
      </p:sp>
    </p:spTree>
    <p:extLst>
      <p:ext uri="{BB962C8B-B14F-4D97-AF65-F5344CB8AC3E}">
        <p14:creationId xmlns:p14="http://schemas.microsoft.com/office/powerpoint/2010/main" val="99131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97" y="390660"/>
            <a:ext cx="8092440" cy="59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221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3: Studi Kasus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Tampilkan seluruh text lengkap data XML</a:t>
            </a:r>
          </a:p>
          <a:p>
            <a:r>
              <a:rPr lang="en-US" smtClean="0"/>
              <a:t>Tampilkan atribut jika ada</a:t>
            </a:r>
          </a:p>
          <a:p>
            <a:pPr lvl="1"/>
            <a:r>
              <a:rPr lang="en-US" smtClean="0">
                <a:hlinkClick r:id="rId2"/>
              </a:rPr>
              <a:t>http://localhost/books.xml</a:t>
            </a:r>
            <a:endParaRPr lang="en-US" smtClean="0"/>
          </a:p>
          <a:p>
            <a:pPr lvl="1"/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981" y="2242665"/>
            <a:ext cx="5033282" cy="435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452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93" y="533128"/>
            <a:ext cx="8986429" cy="567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4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</a:t>
            </a:r>
            <a:r>
              <a:rPr lang="en-US"/>
              <a:t>X</a:t>
            </a:r>
            <a:r>
              <a:rPr lang="en-US" smtClean="0"/>
              <a:t>tensible Markup Language</a:t>
            </a:r>
          </a:p>
          <a:p>
            <a:r>
              <a:rPr lang="en-US" smtClean="0"/>
              <a:t>Tangging data</a:t>
            </a:r>
          </a:p>
          <a:p>
            <a:r>
              <a:rPr lang="en-US" smtClean="0"/>
              <a:t>Tidak ada standar penggunaan nama tag seperti halnya HTML</a:t>
            </a:r>
          </a:p>
          <a:p>
            <a:r>
              <a:rPr lang="en-US" smtClean="0"/>
              <a:t>Keunggulan</a:t>
            </a:r>
          </a:p>
          <a:p>
            <a:pPr lvl="1"/>
            <a:r>
              <a:rPr lang="en-US" smtClean="0"/>
              <a:t>Pintar</a:t>
            </a:r>
          </a:p>
          <a:p>
            <a:pPr lvl="1"/>
            <a:r>
              <a:rPr lang="en-US" smtClean="0"/>
              <a:t>Dapat beradaptasi</a:t>
            </a:r>
          </a:p>
          <a:p>
            <a:pPr lvl="1"/>
            <a:r>
              <a:rPr lang="en-US" smtClean="0"/>
              <a:t>Mudah pemeliharaannya</a:t>
            </a:r>
          </a:p>
          <a:p>
            <a:pPr lvl="1"/>
            <a:r>
              <a:rPr lang="en-US" smtClean="0"/>
              <a:t>Sederhana</a:t>
            </a:r>
          </a:p>
          <a:p>
            <a:pPr lvl="1"/>
            <a:r>
              <a:rPr lang="en-US" smtClean="0"/>
              <a:t>Mudah dipindahkan 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321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83" y="401682"/>
            <a:ext cx="9674134" cy="609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77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4: XmlDocument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Baca </a:t>
            </a:r>
            <a:r>
              <a:rPr lang="en-US"/>
              <a:t>data </a:t>
            </a:r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localhost/unit.xml</a:t>
            </a:r>
            <a:r>
              <a:rPr lang="en-US" smtClean="0"/>
              <a:t> (format obyek)</a:t>
            </a:r>
            <a:endParaRPr lang="en-US"/>
          </a:p>
          <a:p>
            <a:r>
              <a:rPr lang="en-US" smtClean="0"/>
              <a:t>Baca data </a:t>
            </a:r>
            <a:r>
              <a:rPr lang="en-US" smtClean="0">
                <a:hlinkClick r:id="rId3"/>
              </a:rPr>
              <a:t>http://localhost/unit2.xml</a:t>
            </a:r>
            <a:r>
              <a:rPr lang="en-US" smtClean="0"/>
              <a:t> (format simple)</a:t>
            </a:r>
          </a:p>
          <a:p>
            <a:r>
              <a:rPr lang="en-US" smtClean="0"/>
              <a:t>Tampilkan data unit_id dan nama unit dalam list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97489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Latihan 4</a:t>
            </a:r>
            <a:r>
              <a:rPr lang="en-US" smtClean="0"/>
              <a:t>: unit.xml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841" y="2156394"/>
            <a:ext cx="9038445" cy="45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145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4: unit2.xml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45" y="2336873"/>
            <a:ext cx="9512179" cy="398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116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4: Studi kasus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Tampilkan list currency dan ratenya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606" y="2008351"/>
            <a:ext cx="4987878" cy="462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6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Latihan 4: Studi kasus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24" y="2336873"/>
            <a:ext cx="11232218" cy="37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3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Mengirim </a:t>
            </a:r>
            <a:r>
              <a:rPr lang="en-US" smtClean="0"/>
              <a:t>Data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Latihan 5: post data </a:t>
            </a:r>
            <a:r>
              <a:rPr lang="en-US" smtClean="0"/>
              <a:t>hasil XML</a:t>
            </a:r>
          </a:p>
          <a:p>
            <a:r>
              <a:rPr lang="en-US" smtClean="0"/>
              <a:t>Tahapan:</a:t>
            </a:r>
          </a:p>
          <a:p>
            <a:pPr lvl="1"/>
            <a:r>
              <a:rPr lang="en-US" smtClean="0"/>
              <a:t>Install postman untuk ujicoba akses webservice</a:t>
            </a:r>
          </a:p>
          <a:p>
            <a:pPr lvl="1"/>
            <a:r>
              <a:rPr lang="en-US" smtClean="0"/>
              <a:t>Akses halaman login di UII </a:t>
            </a:r>
            <a:r>
              <a:rPr lang="en-US" smtClean="0">
                <a:hlinkClick r:id="rId2"/>
              </a:rPr>
              <a:t>https://api.uii.ac.id/login.php</a:t>
            </a:r>
            <a:endParaRPr lang="en-US" smtClean="0"/>
          </a:p>
          <a:p>
            <a:pPr lvl="1"/>
            <a:r>
              <a:rPr lang="en-US" smtClean="0"/>
              <a:t>Parameter</a:t>
            </a:r>
          </a:p>
          <a:p>
            <a:pPr lvl="2"/>
            <a:r>
              <a:rPr lang="en-US" smtClean="0"/>
              <a:t>Method : post</a:t>
            </a:r>
          </a:p>
          <a:p>
            <a:pPr lvl="2"/>
            <a:r>
              <a:rPr lang="en-US" smtClean="0"/>
              <a:t>Form-data</a:t>
            </a:r>
          </a:p>
          <a:p>
            <a:pPr lvl="3"/>
            <a:r>
              <a:rPr lang="en-US"/>
              <a:t>u</a:t>
            </a:r>
            <a:r>
              <a:rPr lang="en-US" smtClean="0"/>
              <a:t>ser</a:t>
            </a:r>
          </a:p>
          <a:p>
            <a:pPr lvl="3"/>
            <a:r>
              <a:rPr lang="en-US"/>
              <a:t>p</a:t>
            </a:r>
            <a:r>
              <a:rPr lang="en-US" smtClean="0"/>
              <a:t>assword</a:t>
            </a:r>
          </a:p>
          <a:p>
            <a:pPr lvl="3"/>
            <a:r>
              <a:rPr lang="en-US" smtClean="0"/>
              <a:t>Ip</a:t>
            </a:r>
          </a:p>
          <a:p>
            <a:pPr lvl="3"/>
            <a:r>
              <a:rPr lang="en-US"/>
              <a:t>h</a:t>
            </a:r>
            <a:r>
              <a:rPr lang="en-US" smtClean="0"/>
              <a:t>ost</a:t>
            </a:r>
          </a:p>
          <a:p>
            <a:pPr lvl="3"/>
            <a:r>
              <a:rPr lang="en-US" smtClean="0"/>
              <a:t>app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550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5: Post data hasil XML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Buat halaman latihan5.asp</a:t>
            </a:r>
          </a:p>
          <a:p>
            <a:pPr lvl="1"/>
            <a:r>
              <a:rPr lang="en-US" smtClean="0"/>
              <a:t>Berisikan data user dan password</a:t>
            </a:r>
          </a:p>
          <a:p>
            <a:pPr lvl="1"/>
            <a:r>
              <a:rPr lang="en-US" smtClean="0"/>
              <a:t>Saat ditekan tombol login, arahkan respon ke latihan5-hasil.aspx</a:t>
            </a:r>
          </a:p>
          <a:p>
            <a:r>
              <a:rPr lang="en-US" smtClean="0"/>
              <a:t>Buat halaman latihan5-hasil.aspx</a:t>
            </a:r>
          </a:p>
          <a:p>
            <a:pPr lvl="1"/>
            <a:r>
              <a:rPr lang="en-US" smtClean="0"/>
              <a:t>Tujuan menampilkan data yang dikirim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82921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774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Penggunaan XML</a:t>
            </a:r>
            <a:endParaRPr lang="id-ID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0321" y="2099122"/>
            <a:ext cx="1027903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XML digunakan untuk membawa data pada API sep</a:t>
            </a:r>
            <a:r>
              <a:rPr kumimoji="0" lang="en-US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</a:t>
            </a: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 SOAP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XML digunakan untuk membentuk struktur form pada pemrograman desktop </a:t>
            </a:r>
            <a:r>
              <a:rPr lang="en-US" altLang="id-ID">
                <a:effectLst/>
                <a:latin typeface="Arial" panose="020B0604020202020204" pitchFamily="34" charset="0"/>
              </a:rPr>
              <a:t> </a:t>
            </a: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seperti delphi, lazarus, vb, gtk, dll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XML digunakan untuk membuat layout aplikasi android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XML bertugas untuk membentuk struktur proyek pada java yang menggunakan Maven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d-ID" altLang="id-ID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XML digunakan sebagai format file SVG, DOCX, dsb </a:t>
            </a:r>
          </a:p>
        </p:txBody>
      </p:sp>
    </p:spTree>
    <p:extLst>
      <p:ext uri="{BB962C8B-B14F-4D97-AF65-F5344CB8AC3E}">
        <p14:creationId xmlns:p14="http://schemas.microsoft.com/office/powerpoint/2010/main" val="268568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data XML</a:t>
            </a:r>
            <a:endParaRPr lang="id-ID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9284"/>
            <a:ext cx="6647545" cy="304575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506" y="91440"/>
            <a:ext cx="5642882" cy="659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5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 Object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Object adalah jenis data yang menyimpan property dan method</a:t>
            </a:r>
          </a:p>
          <a:p>
            <a:r>
              <a:rPr lang="en-US" smtClean="0"/>
              <a:t>XML hanya bias menyimpan properti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67" y="3946031"/>
            <a:ext cx="10290145" cy="8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5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 Array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Array adalah jenis data yang berisi kumpulan data</a:t>
            </a:r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29" y="2924679"/>
            <a:ext cx="5922048" cy="25908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216" y="2924679"/>
            <a:ext cx="5512545" cy="259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9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816</TotalTime>
  <Words>888</Words>
  <Application>Microsoft Office PowerPoint</Application>
  <PresentationFormat>Widescreen</PresentationFormat>
  <Paragraphs>197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Trebuchet MS</vt:lpstr>
      <vt:lpstr>Wingdings</vt:lpstr>
      <vt:lpstr>Berlin</vt:lpstr>
      <vt:lpstr>Integrasi  Sistem Informasi</vt:lpstr>
      <vt:lpstr>Agenda</vt:lpstr>
      <vt:lpstr>Web Service</vt:lpstr>
      <vt:lpstr>Komponen Webservice</vt:lpstr>
      <vt:lpstr>XML</vt:lpstr>
      <vt:lpstr>Penggunaan XML</vt:lpstr>
      <vt:lpstr>Contoh data XML</vt:lpstr>
      <vt:lpstr>XML Object</vt:lpstr>
      <vt:lpstr>XML Array</vt:lpstr>
      <vt:lpstr>Data XML dan XMLDataSource</vt:lpstr>
      <vt:lpstr>Latihan Dasar XML</vt:lpstr>
      <vt:lpstr>Latihan 1: XML Object</vt:lpstr>
      <vt:lpstr>Latihan 1</vt:lpstr>
      <vt:lpstr>PowerPoint Presentation</vt:lpstr>
      <vt:lpstr>PowerPoint Presentation</vt:lpstr>
      <vt:lpstr>Latihan 2</vt:lpstr>
      <vt:lpstr>PowerPoint Presentation</vt:lpstr>
      <vt:lpstr>Latihan 2</vt:lpstr>
      <vt:lpstr>PowerPoint Presentation</vt:lpstr>
      <vt:lpstr>Latihan 3: XML Sitemap</vt:lpstr>
      <vt:lpstr>SiteMap</vt:lpstr>
      <vt:lpstr>Halaman Home</vt:lpstr>
      <vt:lpstr>PowerPoint Presentation</vt:lpstr>
      <vt:lpstr>TreeView</vt:lpstr>
      <vt:lpstr>PowerPoint Presentation</vt:lpstr>
      <vt:lpstr>Latihan 4: Transform </vt:lpstr>
      <vt:lpstr>Latihan 4</vt:lpstr>
      <vt:lpstr>PowerPoint Presentation</vt:lpstr>
      <vt:lpstr>PowerPoint Presentation</vt:lpstr>
      <vt:lpstr>PowerPoint Presentation</vt:lpstr>
      <vt:lpstr>Latihan 5: Transformasi Lanjutan</vt:lpstr>
      <vt:lpstr>Hasil</vt:lpstr>
      <vt:lpstr>PowerPoint Presentation</vt:lpstr>
      <vt:lpstr>Database &amp; XML</vt:lpstr>
      <vt:lpstr>Agenda</vt:lpstr>
      <vt:lpstr>Membuat XML</vt:lpstr>
      <vt:lpstr>Latihan 1: Membuat XML secara manual</vt:lpstr>
      <vt:lpstr>PowerPoint Presentation</vt:lpstr>
      <vt:lpstr>Latihan 1: Studi kasus</vt:lpstr>
      <vt:lpstr>Latihan 1: Studi kasus</vt:lpstr>
      <vt:lpstr>Latihan 2: Membuat XML dari database</vt:lpstr>
      <vt:lpstr>PowerPoint Presentation</vt:lpstr>
      <vt:lpstr>Latihan 2: studi kasus</vt:lpstr>
      <vt:lpstr>Latihan 2: studi kasus</vt:lpstr>
      <vt:lpstr>Membaca XML</vt:lpstr>
      <vt:lpstr>Latihan 3: XmlTextReader</vt:lpstr>
      <vt:lpstr>PowerPoint Presentation</vt:lpstr>
      <vt:lpstr>Latihan 3: Studi Kasus</vt:lpstr>
      <vt:lpstr>PowerPoint Presentation</vt:lpstr>
      <vt:lpstr>PowerPoint Presentation</vt:lpstr>
      <vt:lpstr>Latihan 4: XmlDocument</vt:lpstr>
      <vt:lpstr>Latihan 4: unit.xml</vt:lpstr>
      <vt:lpstr>Latihan 4: unit2.xml</vt:lpstr>
      <vt:lpstr>Latihan 4: Studi kasus</vt:lpstr>
      <vt:lpstr>Latihan 4: Studi kasus</vt:lpstr>
      <vt:lpstr>Mengirim Data</vt:lpstr>
      <vt:lpstr>Latihan 5: Post data hasil XML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PRAYITNA KUSWIDIANTA S.T.</dc:creator>
  <cp:lastModifiedBy>PRAYITNA KUSWIDIANTA S.T.</cp:lastModifiedBy>
  <cp:revision>34</cp:revision>
  <dcterms:created xsi:type="dcterms:W3CDTF">2019-10-16T13:35:00Z</dcterms:created>
  <dcterms:modified xsi:type="dcterms:W3CDTF">2019-11-03T13:52:05Z</dcterms:modified>
</cp:coreProperties>
</file>