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1" r:id="rId6"/>
    <p:sldId id="263" r:id="rId7"/>
    <p:sldId id="264" r:id="rId8"/>
    <p:sldId id="265" r:id="rId9"/>
    <p:sldId id="266" r:id="rId10"/>
    <p:sldId id="270" r:id="rId11"/>
    <p:sldId id="271" r:id="rId12"/>
    <p:sldId id="269" r:id="rId13"/>
    <p:sldId id="259" r:id="rId14"/>
    <p:sldId id="260" r:id="rId15"/>
    <p:sldId id="262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3" r:id="rId25"/>
    <p:sldId id="287" r:id="rId26"/>
    <p:sldId id="280" r:id="rId27"/>
    <p:sldId id="281" r:id="rId28"/>
    <p:sldId id="282" r:id="rId29"/>
    <p:sldId id="284" r:id="rId30"/>
    <p:sldId id="288" r:id="rId31"/>
    <p:sldId id="285" r:id="rId32"/>
    <p:sldId id="286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8" r:id="rId43"/>
    <p:sldId id="299" r:id="rId44"/>
    <p:sldId id="300" r:id="rId45"/>
    <p:sldId id="304" r:id="rId46"/>
    <p:sldId id="301" r:id="rId47"/>
    <p:sldId id="303" r:id="rId48"/>
    <p:sldId id="305" r:id="rId49"/>
    <p:sldId id="307" r:id="rId50"/>
    <p:sldId id="308" r:id="rId51"/>
    <p:sldId id="309" r:id="rId52"/>
    <p:sldId id="310" r:id="rId53"/>
    <p:sldId id="311" r:id="rId54"/>
    <p:sldId id="30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402EBA-6B7D-477D-829E-75F168085095}">
          <p14:sldIdLst>
            <p14:sldId id="256"/>
            <p14:sldId id="258"/>
            <p14:sldId id="257"/>
          </p14:sldIdLst>
        </p14:section>
        <p14:section name="SQL Server Express" id="{94514DFE-AD9E-4065-B29B-468950253A00}">
          <p14:sldIdLst>
            <p14:sldId id="267"/>
            <p14:sldId id="261"/>
            <p14:sldId id="263"/>
            <p14:sldId id="264"/>
            <p14:sldId id="265"/>
            <p14:sldId id="266"/>
            <p14:sldId id="270"/>
            <p14:sldId id="271"/>
          </p14:sldIdLst>
        </p14:section>
        <p14:section name="SSMS" id="{C2AD5834-9AFB-4345-9D2F-7D1B5A713A4E}">
          <p14:sldIdLst>
            <p14:sldId id="269"/>
            <p14:sldId id="259"/>
            <p14:sldId id="260"/>
            <p14:sldId id="262"/>
            <p14:sldId id="272"/>
          </p14:sldIdLst>
        </p14:section>
        <p14:section name="Store Procedure" id="{8EBBA047-E8C3-464C-ACCC-9C4F12C6FB39}">
          <p14:sldIdLst>
            <p14:sldId id="273"/>
            <p14:sldId id="278"/>
            <p14:sldId id="274"/>
            <p14:sldId id="275"/>
            <p14:sldId id="276"/>
            <p14:sldId id="277"/>
            <p14:sldId id="279"/>
            <p14:sldId id="283"/>
            <p14:sldId id="287"/>
          </p14:sldIdLst>
        </p14:section>
        <p14:section name="Project 2" id="{669CACFB-ED16-4F0C-B7CC-26D71159B7B4}">
          <p14:sldIdLst>
            <p14:sldId id="280"/>
            <p14:sldId id="281"/>
            <p14:sldId id="282"/>
            <p14:sldId id="284"/>
            <p14:sldId id="288"/>
            <p14:sldId id="285"/>
            <p14:sldId id="286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Field Control" id="{6CFDE872-DE3A-466D-997D-530E239B3599}">
          <p14:sldIdLst>
            <p14:sldId id="298"/>
            <p14:sldId id="299"/>
            <p14:sldId id="300"/>
            <p14:sldId id="304"/>
            <p14:sldId id="301"/>
            <p14:sldId id="303"/>
            <p14:sldId id="305"/>
          </p14:sldIdLst>
        </p14:section>
        <p14:section name="Custom View" id="{BBF520E2-F2D8-45AD-BDFC-2AEA14E92B4A}">
          <p14:sldIdLst>
            <p14:sldId id="307"/>
            <p14:sldId id="308"/>
            <p14:sldId id="309"/>
            <p14:sldId id="310"/>
            <p14:sldId id="311"/>
          </p14:sldIdLst>
        </p14:section>
        <p14:section name="Terimakasih" id="{5B1185FB-2334-443E-8022-BA60B4242ACA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redirectedfrom=MSDN&amp;view=sql-server-2017" TargetMode="External"/><Relationship Id="rId2" Type="http://schemas.openxmlformats.org/officeDocument/2006/relationships/hyperlink" Target="https://www.microsoft.com/en-us/sql-server/sql-server-editions-expres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Sql Server &amp; </a:t>
            </a:r>
            <a:r>
              <a:rPr lang="en-US" smtClean="0"/>
              <a:t>DataBound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0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instalasi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Service : SQLEXPRESS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69" y="2158365"/>
            <a:ext cx="5057775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9" y="5061023"/>
            <a:ext cx="4048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kedua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Tambah</a:t>
            </a:r>
          </a:p>
          <a:p>
            <a:pPr lvl="1"/>
            <a:r>
              <a:rPr lang="en-US" smtClean="0"/>
              <a:t>Jalankan instalasi untuk kedua kalinya</a:t>
            </a:r>
          </a:p>
          <a:p>
            <a:r>
              <a:rPr lang="en-US" smtClean="0"/>
              <a:t>Hapus</a:t>
            </a:r>
            <a:endParaRPr lang="en-US"/>
          </a:p>
          <a:p>
            <a:pPr lvl="1"/>
            <a:r>
              <a:rPr lang="en-US" smtClean="0"/>
              <a:t>Lakukan uninstall SQL Server</a:t>
            </a:r>
          </a:p>
          <a:p>
            <a:pPr lvl="1"/>
            <a:r>
              <a:rPr lang="en-US" smtClean="0"/>
              <a:t>Pilih Remove &amp; Pilih Service yang dihapus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716530"/>
            <a:ext cx="5915025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36" y="4231005"/>
            <a:ext cx="2857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SQL Server Management Studio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Install SSMS</a:t>
            </a:r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913" y="3870752"/>
            <a:ext cx="2848373" cy="16004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SQL Server Installation Center</a:t>
            </a:r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906350" y="3265714"/>
            <a:ext cx="42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Saat akhir instalasi SQL Server 2017</a:t>
            </a:r>
            <a:endParaRPr lang="id-ID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4350" y="3042338"/>
            <a:ext cx="4700588" cy="28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86446" y="534124"/>
            <a:ext cx="6988628" cy="60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571500"/>
            <a:ext cx="66198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Database Project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Jalankan SSMS</a:t>
            </a:r>
          </a:p>
          <a:p>
            <a:r>
              <a:rPr lang="en-US" smtClean="0"/>
              <a:t>Koneksi ke server</a:t>
            </a:r>
          </a:p>
          <a:p>
            <a:pPr lvl="1"/>
            <a:r>
              <a:rPr lang="en-US" smtClean="0"/>
              <a:t>Jika browse server tidak ditemukan, pastikan</a:t>
            </a:r>
          </a:p>
          <a:p>
            <a:pPr marL="457200" lvl="1" indent="0">
              <a:buNone/>
            </a:pPr>
            <a:r>
              <a:rPr lang="en-US"/>
              <a:t> </a:t>
            </a:r>
            <a:r>
              <a:rPr lang="en-US" smtClean="0"/>
              <a:t>   service SQL Server Browser statusnya running</a:t>
            </a:r>
          </a:p>
          <a:p>
            <a:r>
              <a:rPr lang="en-US" smtClean="0"/>
              <a:t>Buat database baru, yaitu dbUser</a:t>
            </a:r>
          </a:p>
          <a:p>
            <a:r>
              <a:rPr lang="en-US" smtClean="0"/>
              <a:t>Import database dbUser di project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63" y="2059224"/>
            <a:ext cx="4543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database project 1 ke temporary</a:t>
            </a:r>
          </a:p>
          <a:p>
            <a:r>
              <a:rPr lang="en-US"/>
              <a:t>Attach database project 1</a:t>
            </a:r>
          </a:p>
          <a:p>
            <a:r>
              <a:rPr lang="en-US"/>
              <a:t>Salin </a:t>
            </a:r>
            <a:r>
              <a:rPr lang="en-US" smtClean="0"/>
              <a:t>data dengan aplikasi 	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SQL Server 2017 Import &amp; Export Data </a:t>
            </a:r>
          </a:p>
          <a:p>
            <a:r>
              <a:rPr lang="en-US" smtClean="0"/>
              <a:t>Hapus database project 1 temporary</a:t>
            </a:r>
            <a:endParaRPr lang="id-ID"/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942" y="2169795"/>
            <a:ext cx="4686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Procedure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Simplifikasi SQL</a:t>
            </a:r>
          </a:p>
          <a:p>
            <a:r>
              <a:rPr lang="en-US" smtClean="0"/>
              <a:t>Jenis store procedure</a:t>
            </a:r>
          </a:p>
          <a:p>
            <a:pPr lvl="1"/>
            <a:r>
              <a:rPr lang="en-US" smtClean="0"/>
              <a:t>Function</a:t>
            </a:r>
          </a:p>
          <a:p>
            <a:pPr lvl="2"/>
            <a:r>
              <a:rPr lang="en-US" smtClean="0"/>
              <a:t>Ada input dan output</a:t>
            </a:r>
          </a:p>
          <a:p>
            <a:pPr lvl="2"/>
            <a:r>
              <a:rPr lang="en-US" smtClean="0"/>
              <a:t>Tidak bisa update database</a:t>
            </a:r>
          </a:p>
          <a:p>
            <a:pPr lvl="1"/>
            <a:r>
              <a:rPr lang="en-US" smtClean="0"/>
              <a:t>Procedure</a:t>
            </a:r>
          </a:p>
          <a:p>
            <a:pPr lvl="2"/>
            <a:r>
              <a:rPr lang="en-US" smtClean="0"/>
              <a:t>Ada input</a:t>
            </a:r>
          </a:p>
          <a:p>
            <a:pPr lvl="2"/>
            <a:r>
              <a:rPr lang="en-US" smtClean="0"/>
              <a:t>Bisa update database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473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Agregat</a:t>
            </a:r>
          </a:p>
          <a:p>
            <a:pPr lvl="1"/>
            <a:r>
              <a:rPr lang="en-US" smtClean="0"/>
              <a:t>Build in</a:t>
            </a:r>
          </a:p>
          <a:p>
            <a:pPr lvl="1"/>
            <a:r>
              <a:rPr lang="id-ID"/>
              <a:t>https://www.w3schools.com/sql/sql_ref_sqlserver.asp</a:t>
            </a:r>
          </a:p>
        </p:txBody>
      </p:sp>
    </p:spTree>
    <p:extLst>
      <p:ext uri="{BB962C8B-B14F-4D97-AF65-F5344CB8AC3E}">
        <p14:creationId xmlns:p14="http://schemas.microsoft.com/office/powerpoint/2010/main" val="197773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02716"/>
          </a:xfrm>
        </p:spPr>
        <p:txBody>
          <a:bodyPr>
            <a:noAutofit/>
          </a:bodyPr>
          <a:lstStyle/>
          <a:p>
            <a:r>
              <a:rPr lang="en-US" sz="2000" smtClean="0"/>
              <a:t>Scalar</a:t>
            </a:r>
          </a:p>
          <a:p>
            <a:pPr lvl="1"/>
            <a:r>
              <a:rPr lang="en-US" sz="1800" smtClean="0"/>
              <a:t>Menghasilkan nilai tunggal</a:t>
            </a:r>
          </a:p>
          <a:p>
            <a:pPr lvl="1"/>
            <a:r>
              <a:rPr lang="en-US" sz="1800" smtClean="0"/>
              <a:t>Select dbo.getUserName(‘prayitna’)</a:t>
            </a:r>
          </a:p>
          <a:p>
            <a:pPr lvl="1"/>
            <a:endParaRPr lang="en-US" sz="1800"/>
          </a:p>
          <a:p>
            <a:pPr lvl="1"/>
            <a:endParaRPr lang="en-US" sz="1800" smtClean="0"/>
          </a:p>
          <a:p>
            <a:pPr marL="457200" lvl="1" indent="0">
              <a:buNone/>
            </a:pPr>
            <a:endParaRPr lang="en-US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875211" y="3435532"/>
            <a:ext cx="101106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CREATE </a:t>
            </a:r>
            <a:r>
              <a:rPr lang="id-ID" sz="1600" smtClean="0">
                <a:solidFill>
                  <a:srgbClr val="FFFF00"/>
                </a:solidFill>
              </a:rPr>
              <a:t>FUNCTION </a:t>
            </a:r>
            <a:r>
              <a:rPr lang="id-ID" sz="1600">
                <a:solidFill>
                  <a:srgbClr val="FFFF00"/>
                </a:solidFill>
              </a:rPr>
              <a:t>[dbo].[getUserName](@userID varchar(32))  </a:t>
            </a:r>
          </a:p>
          <a:p>
            <a:r>
              <a:rPr lang="id-ID" sz="1600">
                <a:solidFill>
                  <a:srgbClr val="FFFF00"/>
                </a:solidFill>
              </a:rPr>
              <a:t>RETURNS varchar(50)</a:t>
            </a:r>
          </a:p>
          <a:p>
            <a:r>
              <a:rPr lang="id-ID" sz="1600">
                <a:solidFill>
                  <a:srgbClr val="FFFF00"/>
                </a:solidFill>
              </a:rPr>
              <a:t>AS   </a:t>
            </a:r>
          </a:p>
          <a:p>
            <a:r>
              <a:rPr lang="id-ID" sz="1600">
                <a:solidFill>
                  <a:srgbClr val="FFFF00"/>
                </a:solidFill>
              </a:rPr>
              <a:t>-- return user name</a:t>
            </a:r>
          </a:p>
          <a:p>
            <a:r>
              <a:rPr lang="id-ID" sz="1600">
                <a:solidFill>
                  <a:srgbClr val="FFFF00"/>
                </a:solidFill>
              </a:rPr>
              <a:t>BEGIN  </a:t>
            </a:r>
          </a:p>
          <a:p>
            <a:r>
              <a:rPr lang="id-ID" sz="1600">
                <a:solidFill>
                  <a:srgbClr val="FFFF00"/>
                </a:solidFill>
              </a:rPr>
              <a:t>    DECLARE @ret varchar(50);  </a:t>
            </a:r>
          </a:p>
          <a:p>
            <a:r>
              <a:rPr lang="id-ID" sz="1600">
                <a:solidFill>
                  <a:srgbClr val="FFFF00"/>
                </a:solidFill>
              </a:rPr>
              <a:t>    SELECT @ret = user_name   </a:t>
            </a:r>
          </a:p>
          <a:p>
            <a:r>
              <a:rPr lang="id-ID" sz="1600">
                <a:solidFill>
                  <a:srgbClr val="FFFF00"/>
                </a:solidFill>
              </a:rPr>
              <a:t>    FROM dbo.tm_user a   </a:t>
            </a:r>
          </a:p>
          <a:p>
            <a:r>
              <a:rPr lang="id-ID" sz="1600">
                <a:solidFill>
                  <a:srgbClr val="FFFF00"/>
                </a:solidFill>
              </a:rPr>
              <a:t>    WHERE a.user_id = @userID;</a:t>
            </a:r>
          </a:p>
          <a:p>
            <a:r>
              <a:rPr lang="id-ID" sz="1600">
                <a:solidFill>
                  <a:srgbClr val="FFFF00"/>
                </a:solidFill>
              </a:rPr>
              <a:t>    IF (@ret IS NULL)   </a:t>
            </a:r>
          </a:p>
          <a:p>
            <a:r>
              <a:rPr lang="id-ID" sz="1600">
                <a:solidFill>
                  <a:srgbClr val="FFFF00"/>
                </a:solidFill>
              </a:rPr>
              <a:t>        SET @ret = 'kosong';  </a:t>
            </a:r>
          </a:p>
          <a:p>
            <a:r>
              <a:rPr lang="id-ID" sz="1600">
                <a:solidFill>
                  <a:srgbClr val="FFFF00"/>
                </a:solidFill>
              </a:rPr>
              <a:t>    RETURN @ret;  </a:t>
            </a:r>
          </a:p>
          <a:p>
            <a:r>
              <a:rPr lang="id-ID" sz="1600">
                <a:solidFill>
                  <a:srgbClr val="FFFF00"/>
                </a:solidFill>
              </a:rPr>
              <a:t>END; </a:t>
            </a:r>
            <a:r>
              <a:rPr lang="id-ID" sz="1600" smtClean="0">
                <a:solidFill>
                  <a:srgbClr val="FFFF00"/>
                </a:solidFill>
              </a:rPr>
              <a:t> </a:t>
            </a:r>
            <a:endParaRPr lang="id-ID" sz="1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Server</a:t>
            </a:r>
          </a:p>
          <a:p>
            <a:pPr lvl="1"/>
            <a:r>
              <a:rPr lang="en-US" smtClean="0"/>
              <a:t>Instalasi </a:t>
            </a:r>
            <a:r>
              <a:rPr lang="en-US" smtClean="0"/>
              <a:t>SQL Server Express</a:t>
            </a:r>
          </a:p>
          <a:p>
            <a:pPr lvl="1"/>
            <a:r>
              <a:rPr lang="en-US" smtClean="0"/>
              <a:t>Instalasi Sql Server Management Studio</a:t>
            </a:r>
          </a:p>
          <a:p>
            <a:pPr lvl="1"/>
            <a:r>
              <a:rPr lang="en-US" smtClean="0"/>
              <a:t>Import Export database</a:t>
            </a:r>
          </a:p>
          <a:p>
            <a:pPr lvl="1"/>
            <a:r>
              <a:rPr lang="en-US" smtClean="0"/>
              <a:t>Store </a:t>
            </a:r>
            <a:r>
              <a:rPr lang="en-US" smtClean="0"/>
              <a:t>Procedure</a:t>
            </a:r>
          </a:p>
          <a:p>
            <a:r>
              <a:rPr lang="en-US" smtClean="0"/>
              <a:t>Data Bound</a:t>
            </a:r>
          </a:p>
          <a:p>
            <a:pPr lvl="1"/>
            <a:r>
              <a:rPr lang="en-US" smtClean="0"/>
              <a:t>Kontrol value</a:t>
            </a:r>
          </a:p>
          <a:p>
            <a:pPr lvl="1"/>
            <a:r>
              <a:rPr lang="en-US" smtClean="0"/>
              <a:t>Grid value</a:t>
            </a:r>
          </a:p>
          <a:p>
            <a:pPr lvl="1"/>
            <a:r>
              <a:rPr lang="en-US" smtClean="0"/>
              <a:t>Grid Field Control</a:t>
            </a:r>
          </a:p>
          <a:p>
            <a:pPr lvl="1"/>
            <a:r>
              <a:rPr lang="en-US" smtClean="0"/>
              <a:t>Custom View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026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8109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Table Valued</a:t>
            </a:r>
          </a:p>
          <a:p>
            <a:pPr lvl="1"/>
            <a:r>
              <a:rPr lang="en-US" smtClean="0"/>
              <a:t>Menghasilkan data berupa table</a:t>
            </a:r>
          </a:p>
          <a:p>
            <a:pPr lvl="1"/>
            <a:r>
              <a:rPr lang="en-US" smtClean="0"/>
              <a:t>Select * from dbo.userData(‘100’)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3775166"/>
            <a:ext cx="1034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id-ID" smtClean="0">
                <a:solidFill>
                  <a:srgbClr val="FFFF00"/>
                </a:solidFill>
              </a:rPr>
              <a:t> </a:t>
            </a:r>
            <a:r>
              <a:rPr lang="id-ID">
                <a:solidFill>
                  <a:srgbClr val="FFFF00"/>
                </a:solidFill>
              </a:rPr>
              <a:t>FUNCTION [dbo].[userData] (@unitID </a:t>
            </a:r>
            <a:r>
              <a:rPr lang="id-ID" smtClean="0">
                <a:solidFill>
                  <a:srgbClr val="FFFF00"/>
                </a:solidFill>
              </a:rPr>
              <a:t>varchar</a:t>
            </a:r>
            <a:r>
              <a:rPr lang="en-US" smtClean="0">
                <a:solidFill>
                  <a:srgbClr val="FFFF00"/>
                </a:solidFill>
              </a:rPr>
              <a:t>(5)</a:t>
            </a:r>
            <a:r>
              <a:rPr lang="id-ID" smtClean="0">
                <a:solidFill>
                  <a:srgbClr val="FFFF00"/>
                </a:solidFill>
              </a:rPr>
              <a:t>)  </a:t>
            </a:r>
            <a:endParaRPr lang="id-ID">
              <a:solidFill>
                <a:srgbClr val="FFFF00"/>
              </a:solidFill>
            </a:endParaRPr>
          </a:p>
          <a:p>
            <a:r>
              <a:rPr lang="id-ID">
                <a:solidFill>
                  <a:srgbClr val="FFFF00"/>
                </a:solidFill>
              </a:rPr>
              <a:t>RETURNS TABLE  </a:t>
            </a:r>
          </a:p>
          <a:p>
            <a:r>
              <a:rPr lang="id-ID">
                <a:solidFill>
                  <a:srgbClr val="FFFF00"/>
                </a:solidFill>
              </a:rPr>
              <a:t>AS  </a:t>
            </a:r>
          </a:p>
          <a:p>
            <a:r>
              <a:rPr lang="id-ID">
                <a:solidFill>
                  <a:srgbClr val="FFFF00"/>
                </a:solidFill>
              </a:rPr>
              <a:t>RETURN   </a:t>
            </a:r>
          </a:p>
          <a:p>
            <a:r>
              <a:rPr lang="id-ID">
                <a:solidFill>
                  <a:srgbClr val="FFFF00"/>
                </a:solidFill>
              </a:rPr>
              <a:t>(  </a:t>
            </a:r>
          </a:p>
          <a:p>
            <a:r>
              <a:rPr lang="id-ID">
                <a:solidFill>
                  <a:srgbClr val="FFFF00"/>
                </a:solidFill>
              </a:rPr>
              <a:t>select a.user_id,a.user_name,b.unit_name from dbo.tm_user a, dbo.tr_unit b</a:t>
            </a:r>
          </a:p>
          <a:p>
            <a:r>
              <a:rPr lang="id-ID">
                <a:solidFill>
                  <a:srgbClr val="FFFF00"/>
                </a:solidFill>
              </a:rPr>
              <a:t>where a.unit_id=b.unit_id</a:t>
            </a:r>
          </a:p>
          <a:p>
            <a:r>
              <a:rPr lang="id-ID">
                <a:solidFill>
                  <a:srgbClr val="FFFF00"/>
                </a:solidFill>
              </a:rPr>
              <a:t>and a.unit_id=@unitID </a:t>
            </a:r>
          </a:p>
          <a:p>
            <a:r>
              <a:rPr lang="id-ID">
                <a:solidFill>
                  <a:srgbClr val="FFFF00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386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84704"/>
          </a:xfrm>
        </p:spPr>
        <p:txBody>
          <a:bodyPr/>
          <a:lstStyle/>
          <a:p>
            <a:r>
              <a:rPr lang="en-US" smtClean="0"/>
              <a:t>Multi statement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01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130627" y="155621"/>
            <a:ext cx="11756571" cy="672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CREATE FUNCTION dbo.userData2 (@unitID varchar(5))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RETURNS @retFindData TABLE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(  </a:t>
            </a: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    userID varchar(30) primary key NOT NULL,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userName varchar(100) NOT NULL,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UnitName varchar(100) NOT NULL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)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AS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BEGIN  </a:t>
            </a: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WITH User_CTE(userID,userName,unitName) -- CTE name and columns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AS (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select a.user_id,a.user_name,b.unit_name from dbo.tm_user a, dbo.tr_unit b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where a.unit_id=b.unit_id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and a.unit_id=@unitID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    )  </a:t>
            </a: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-- copy columns to the result of the function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INSERT @retFindData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SELECT userID,userName,UnitName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FROM User_CTE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RETURN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41326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id-ID" smtClean="0">
                <a:solidFill>
                  <a:srgbClr val="FFFF00"/>
                </a:solidFill>
              </a:rPr>
              <a:t> </a:t>
            </a:r>
            <a:r>
              <a:rPr lang="id-ID">
                <a:solidFill>
                  <a:srgbClr val="FFFF00"/>
                </a:solidFill>
              </a:rPr>
              <a:t>PROCEDURE </a:t>
            </a:r>
            <a:r>
              <a:rPr lang="id-ID" smtClean="0">
                <a:solidFill>
                  <a:srgbClr val="FFFF00"/>
                </a:solidFill>
              </a:rPr>
              <a:t>dbo.getAllU</a:t>
            </a:r>
            <a:r>
              <a:rPr lang="en-US" smtClean="0">
                <a:solidFill>
                  <a:srgbClr val="FFFF00"/>
                </a:solidFill>
              </a:rPr>
              <a:t>s</a:t>
            </a:r>
            <a:r>
              <a:rPr lang="id-ID" smtClean="0">
                <a:solidFill>
                  <a:srgbClr val="FFFF00"/>
                </a:solidFill>
              </a:rPr>
              <a:t>er</a:t>
            </a:r>
            <a:endParaRPr lang="id-ID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mtClean="0">
                <a:solidFill>
                  <a:srgbClr val="FFFF00"/>
                </a:solidFill>
              </a:rPr>
              <a:t>AS</a:t>
            </a:r>
            <a:endParaRPr lang="id-ID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SELECT * from dbo.tm_user;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123197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CREATE PROCEDURE [dbo].getUserUnit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@unitID varchar(5)='100' 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AS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SELECT * from tm_user where unit_id=@unitID;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14246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Exec dbo.getAllUser</a:t>
            </a:r>
          </a:p>
          <a:p>
            <a:endParaRPr lang="en-US"/>
          </a:p>
          <a:p>
            <a:r>
              <a:rPr lang="en-US" smtClean="0"/>
              <a:t>Exec dbo.getUserUnit @usitID=‘200’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8411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2: DataBound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16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Siapkan project 2</a:t>
            </a:r>
          </a:p>
          <a:p>
            <a:pPr lvl="1"/>
            <a:r>
              <a:rPr lang="en-US" smtClean="0"/>
              <a:t>Gunakan mainPage.master dari project 1</a:t>
            </a:r>
          </a:p>
          <a:p>
            <a:r>
              <a:rPr lang="en-US" smtClean="0"/>
              <a:t>Koneksi ke SQL Server</a:t>
            </a:r>
          </a:p>
          <a:p>
            <a:pPr lvl="1"/>
            <a:r>
              <a:rPr lang="en-US" smtClean="0"/>
              <a:t>Buat folder databound</a:t>
            </a:r>
          </a:p>
          <a:p>
            <a:pPr lvl="1"/>
            <a:r>
              <a:rPr lang="en-US" smtClean="0"/>
              <a:t>Buat webform</a:t>
            </a:r>
          </a:p>
          <a:p>
            <a:pPr lvl="1"/>
            <a:r>
              <a:rPr lang="en-US" smtClean="0"/>
              <a:t>Buat SqlDataSource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6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53" y="2101668"/>
            <a:ext cx="5370273" cy="434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63" y="1834166"/>
            <a:ext cx="3931920" cy="46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Instalasi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Server </a:t>
            </a:r>
            <a:r>
              <a:rPr lang="en-US" smtClean="0"/>
              <a:t>Express 2017,</a:t>
            </a:r>
            <a:br>
              <a:rPr lang="en-US" smtClean="0"/>
            </a:br>
            <a:r>
              <a:rPr lang="id-ID" smtClean="0">
                <a:hlinkClick r:id="rId2"/>
              </a:rPr>
              <a:t>https</a:t>
            </a:r>
            <a:r>
              <a:rPr lang="id-ID">
                <a:hlinkClick r:id="rId2"/>
              </a:rPr>
              <a:t>://www.microsoft.com/en-us/sql-server/sql-server-editions-express</a:t>
            </a:r>
            <a:endParaRPr lang="en-US"/>
          </a:p>
          <a:p>
            <a:r>
              <a:rPr lang="en-US"/>
              <a:t>SQL Server Management Studio Express, </a:t>
            </a:r>
            <a:r>
              <a:rPr lang="id-ID">
                <a:hlinkClick r:id="rId3"/>
              </a:rPr>
              <a:t>https://</a:t>
            </a:r>
            <a:r>
              <a:rPr lang="id-ID" smtClean="0">
                <a:hlinkClick r:id="rId3"/>
              </a:rPr>
              <a:t>docs.microsoft.com/en-us/sql/ssms/download-sql-server-management-studio-ssms?redirectedfrom=MSDN&amp;view=sql-server-2017</a:t>
            </a:r>
            <a:endParaRPr lang="en-US" smtClean="0"/>
          </a:p>
          <a:p>
            <a:pPr marL="0" indent="0">
              <a:buNone/>
            </a:pP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7595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membaca data dropdown list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drop down list membaca data nama user</a:t>
            </a:r>
          </a:p>
          <a:p>
            <a:r>
              <a:rPr lang="en-US" smtClean="0"/>
              <a:t>Kolom user_nama ditambahkan text Mr(s)</a:t>
            </a:r>
          </a:p>
          <a:p>
            <a:r>
              <a:rPr lang="en-US" smtClean="0"/>
              <a:t>Nilai adalah user_id dan text adalah user_name</a:t>
            </a:r>
          </a:p>
          <a:p>
            <a:r>
              <a:rPr lang="en-US" smtClean="0"/>
              <a:t>Tambahkan tombol pilih dan label</a:t>
            </a:r>
          </a:p>
          <a:p>
            <a:r>
              <a:rPr lang="en-US" smtClean="0"/>
              <a:t>Saat diklik tombol pilih , tuliskan nilai dan test di label</a:t>
            </a:r>
          </a:p>
          <a:p>
            <a:endParaRPr lang="en-US"/>
          </a:p>
          <a:p>
            <a:r>
              <a:rPr lang="en-US" smtClean="0"/>
              <a:t>Latihan : Coba untuk RadioButtonList &amp; ListBox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275" y="4995391"/>
            <a:ext cx="3634918" cy="11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0" y="442504"/>
            <a:ext cx="11243587" cy="5801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42" y="5501096"/>
            <a:ext cx="5476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2: Master Detail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2 buah SqlDataSource untuk data unit dan user</a:t>
            </a:r>
          </a:p>
          <a:p>
            <a:r>
              <a:rPr lang="en-US" smtClean="0"/>
              <a:t>Jika pilihan data unit diubah, maka data user akan</a:t>
            </a:r>
            <a:br>
              <a:rPr lang="en-US" smtClean="0"/>
            </a:br>
            <a:r>
              <a:rPr lang="en-US" smtClean="0"/>
              <a:t>berubah </a:t>
            </a:r>
          </a:p>
          <a:p>
            <a:endParaRPr lang="en-US"/>
          </a:p>
          <a:p>
            <a:r>
              <a:rPr lang="en-US" smtClean="0"/>
              <a:t>Pastikan di gridview unit, ditambahkan </a:t>
            </a:r>
            <a:br>
              <a:rPr lang="en-US" smtClean="0"/>
            </a:br>
            <a:r>
              <a:rPr lang="id-ID" smtClean="0"/>
              <a:t>DataKeyNames</a:t>
            </a:r>
            <a:r>
              <a:rPr lang="id-ID"/>
              <a:t>="</a:t>
            </a:r>
            <a:r>
              <a:rPr lang="id-ID" smtClean="0"/>
              <a:t>unit_id“</a:t>
            </a:r>
            <a:endParaRPr lang="en-US" smtClean="0"/>
          </a:p>
          <a:p>
            <a:endParaRPr lang="en-US"/>
          </a:p>
          <a:p>
            <a:r>
              <a:rPr lang="en-US" smtClean="0"/>
              <a:t>Tambahkan informasi data master yang sedang dipilih</a:t>
            </a:r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32" y="2202389"/>
            <a:ext cx="2975272" cy="44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6" y="182336"/>
            <a:ext cx="10547577" cy="65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" y="208597"/>
            <a:ext cx="10519002" cy="65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Membaca data gvUnit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/>
              <a:t>GridViewRow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864" y="3030008"/>
            <a:ext cx="9012318" cy="1097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DataKeyNames="</a:t>
            </a:r>
            <a:r>
              <a:rPr lang="id-ID" smtClean="0">
                <a:solidFill>
                  <a:srgbClr val="FFFF00"/>
                </a:solidFill>
              </a:rPr>
              <a:t>unit_id"</a:t>
            </a:r>
            <a:endParaRPr lang="en-US" sz="18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= "Master data " + gvUnit.SelectedRow.Cells[1].Text;</a:t>
            </a: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+= " : " + gvUnit.SelectedRow.Cells[2].Text;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6350" y="3879813"/>
            <a:ext cx="4474028" cy="692076"/>
          </a:xfrm>
        </p:spPr>
        <p:txBody>
          <a:bodyPr/>
          <a:lstStyle/>
          <a:p>
            <a:r>
              <a:rPr lang="id-ID" smtClean="0"/>
              <a:t>DataKeys</a:t>
            </a:r>
            <a:r>
              <a:rPr lang="en-US" smtClean="0"/>
              <a:t> 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1601" y="4712579"/>
            <a:ext cx="9650570" cy="159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DataKeyNames="unit_id,unit_name"</a:t>
            </a:r>
            <a:endParaRPr lang="en-US" sz="18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1800" smtClean="0"/>
              <a:t>int </a:t>
            </a:r>
            <a:r>
              <a:rPr lang="id-ID" sz="1800"/>
              <a:t>idx = Convert.ToInt32(e.CommandArgument.ToString());</a:t>
            </a: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= "Master data " + gvUnit.DataKeys[idx].Value.ToString();</a:t>
            </a: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+= " : " + gvUnit.DataKeys[idx].Values[1].ToString</a:t>
            </a:r>
            <a:r>
              <a:rPr lang="id-ID" sz="1800" smtClean="0"/>
              <a:t>();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754664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Edit data bersamaan</a:t>
            </a:r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databound3.aspx</a:t>
            </a:r>
          </a:p>
          <a:p>
            <a:r>
              <a:rPr lang="en-US" smtClean="0"/>
              <a:t>Tambahkan Sql Data Source &amp; gridview untuk edit data unit kerja</a:t>
            </a:r>
          </a:p>
          <a:p>
            <a:r>
              <a:rPr lang="en-US" smtClean="0"/>
              <a:t>Tambahkan ConflictDetection pada Sql Data Source</a:t>
            </a:r>
          </a:p>
          <a:p>
            <a:pPr lvl="1"/>
            <a:r>
              <a:rPr lang="en-US" smtClean="0"/>
              <a:t>CompareAllValue</a:t>
            </a:r>
          </a:p>
          <a:p>
            <a:pPr lvl="2"/>
            <a:r>
              <a:rPr lang="en-US" smtClean="0"/>
              <a:t>Akan batal apabila ada perubahan data </a:t>
            </a:r>
          </a:p>
          <a:p>
            <a:pPr lvl="1"/>
            <a:r>
              <a:rPr lang="en-US" smtClean="0"/>
              <a:t>OverwriteChanges (default)</a:t>
            </a:r>
          </a:p>
          <a:p>
            <a:pPr lvl="2"/>
            <a:r>
              <a:rPr lang="en-US" smtClean="0"/>
              <a:t>Akan selalu menimpa perubahan data</a:t>
            </a:r>
          </a:p>
          <a:p>
            <a:endParaRPr lang="en-US" smtClean="0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427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Cek saat selesai perubahan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8464071" cy="2496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26" y="3274518"/>
            <a:ext cx="4305553" cy="2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Menampilkan data kosong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Pencarian data unit kerja menggunakan SqlDataSource, gridview dan control textbox dan button</a:t>
            </a:r>
          </a:p>
          <a:p>
            <a:r>
              <a:rPr lang="en-US" smtClean="0"/>
              <a:t>Saat data tidak ditemukan, kita bias menambahkan input data baru menggunakan FormView </a:t>
            </a:r>
          </a:p>
          <a:p>
            <a:r>
              <a:rPr lang="en-US" smtClean="0"/>
              <a:t>Simpan sebagai databound4.aspx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28359"/>
            <a:ext cx="268605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26" y="4828359"/>
            <a:ext cx="295275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05" y="4828359"/>
            <a:ext cx="4210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09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SQL Server Express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271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1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GridView Fields Kontrol</a:t>
            </a:r>
            <a:endParaRPr lang="id-ID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96" b="7596"/>
          <a:stretch>
            <a:fillRect/>
          </a:stretch>
        </p:blipFill>
        <p:spPr>
          <a:xfrm>
            <a:off x="4868333" y="2336874"/>
            <a:ext cx="5947713" cy="39454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BoundFields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CheckBoxFields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CommandField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ButtonField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HyperLinkField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ImageField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TemplateField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1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CommandFields</a:t>
            </a:r>
            <a:endParaRPr lang="id-ID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34" r="9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Tambahkan kolom Actions di paling kanan dan gunakan gambar icon ukuran 20 pixel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CommandFields</a:t>
            </a:r>
            <a:endParaRPr lang="id-ID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20" b="62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Duplikasi table tr_unit menjadi tr_unit2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Tambahkan kolom posisi dengan isian nomor urut</a:t>
            </a:r>
          </a:p>
          <a:p>
            <a:r>
              <a:rPr lang="en-US" smtClean="0"/>
              <a:t>Aplikasi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Buat databound6.aspx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Tampilkan data Unit kerja baru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Tambahkan command fields di sebelah kiri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Command Up : menaikkan posisi dan Down menurunkan posisi</a:t>
            </a:r>
          </a:p>
          <a:p>
            <a:r>
              <a:rPr lang="en-US" smtClean="0">
                <a:solidFill>
                  <a:srgbClr val="FFFF00"/>
                </a:solidFill>
              </a:rPr>
              <a:t>Tips: sesuaikan SQL update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0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CommandFields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2070" y="2336873"/>
            <a:ext cx="5156607" cy="693135"/>
          </a:xfrm>
        </p:spPr>
        <p:txBody>
          <a:bodyPr/>
          <a:lstStyle/>
          <a:p>
            <a:r>
              <a:rPr lang="en-US" smtClean="0"/>
              <a:t>Sql</a:t>
            </a:r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2070" y="3030008"/>
            <a:ext cx="5156608" cy="2952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/>
              <a:t>CREATE TABLE [dbo].[tr_unit2] </a:t>
            </a:r>
            <a:r>
              <a:rPr lang="id-ID" sz="1600" smtClean="0"/>
              <a:t>(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/>
              <a:t>[unit_id]    VARCHAR (3)  NOT NULL</a:t>
            </a:r>
            <a:r>
              <a:rPr lang="en-US" sz="1600" smtClean="0"/>
              <a:t>,</a:t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/>
              <a:t>[unit_name]  VARCHAR (50) NOT NULL</a:t>
            </a:r>
            <a:r>
              <a:rPr lang="en-US" sz="1600" smtClean="0"/>
              <a:t>,</a:t>
            </a:r>
            <a:br>
              <a:rPr lang="en-US" sz="1600" smtClean="0"/>
            </a:br>
            <a:r>
              <a:rPr lang="id-ID" sz="1600" smtClean="0"/>
              <a:t>    </a:t>
            </a:r>
            <a:r>
              <a:rPr lang="id-ID" sz="1600"/>
              <a:t>[flag_aktif] BIT          NOT NULL</a:t>
            </a:r>
            <a:r>
              <a:rPr lang="id-ID" sz="1600" smtClean="0"/>
              <a:t>,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id-ID" sz="1600" smtClean="0"/>
              <a:t>    </a:t>
            </a:r>
            <a:r>
              <a:rPr lang="id-ID" sz="1600"/>
              <a:t>[posisi]     INT          DEFAULT ((1)) NOT NULL</a:t>
            </a:r>
            <a:r>
              <a:rPr lang="id-ID" sz="1600" smtClean="0"/>
              <a:t>,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/>
              <a:t>CONSTRAINT [PK_tr_unit2] PRIMARY KEY CLUSTERED ([unit_id] ASC</a:t>
            </a:r>
            <a:r>
              <a:rPr lang="en-US" sz="1600" smtClean="0"/>
              <a:t>)</a:t>
            </a:r>
            <a:br>
              <a:rPr lang="en-US" sz="1600" smtClean="0"/>
            </a:br>
            <a:r>
              <a:rPr lang="id-ID" sz="1600" smtClean="0"/>
              <a:t>);</a:t>
            </a:r>
            <a:endParaRPr lang="en-US" sz="1600" smtClean="0"/>
          </a:p>
          <a:p>
            <a:pPr marL="0" indent="0">
              <a:buNone/>
            </a:pPr>
            <a:r>
              <a:rPr lang="id-ID" sz="1600" smtClean="0"/>
              <a:t>insert </a:t>
            </a:r>
            <a:r>
              <a:rPr lang="id-ID" sz="1600"/>
              <a:t>into </a:t>
            </a:r>
            <a:r>
              <a:rPr lang="id-ID" sz="1600" smtClean="0"/>
              <a:t>tr_unit2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select </a:t>
            </a:r>
            <a:r>
              <a:rPr lang="en-US" sz="1600"/>
              <a:t>unit_id,unit_name,flag_aktif,ROW_NUMBER() over (order by unit_id) posisix from tr_unit</a:t>
            </a:r>
            <a:endParaRPr lang="id-ID" sz="16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172195" y="2336873"/>
            <a:ext cx="5121987" cy="692076"/>
          </a:xfrm>
        </p:spPr>
        <p:txBody>
          <a:bodyPr/>
          <a:lstStyle/>
          <a:p>
            <a:r>
              <a:rPr lang="en-US" smtClean="0"/>
              <a:t>Code</a:t>
            </a:r>
            <a:endParaRPr lang="id-ID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72195" y="3028949"/>
            <a:ext cx="6061862" cy="31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HyperLinkFields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Digunakan untuk link ke halaman lain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Tambahkan halaman databound6.asp sebuah kolom hyperlink  dengan tampilan data unit_name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Jika hyperlink nomor 1 diklik akan membuka halaman databound1.aspx dengan parameter unit_id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3" y="2741566"/>
            <a:ext cx="5441361" cy="29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TemplateFields</a:t>
            </a:r>
            <a:endParaRPr lang="id-ID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955" r="1595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Digunakan untuk membuat custom field, misalnya menjadi dropdown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Buat SqlDataSource untuk tm_user dan gridviewnya yang support untuk edit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Saat merubah unit kerja, kolom unit kerja di ubah menjadi dropdown list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mtClean="0"/>
              <a:t>Tips: Gunakan SQL join 2 tabel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2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 View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405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87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Grid</a:t>
            </a:r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01669"/>
            <a:ext cx="7823999" cy="44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78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DetailsView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66984"/>
            <a:ext cx="8045668" cy="44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81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ListView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10229"/>
            <a:ext cx="8241610" cy="46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List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1997165"/>
            <a:ext cx="8463680" cy="4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4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Terimakasih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VisualStudio terintegrasi dengan SQL Server</a:t>
            </a:r>
          </a:p>
          <a:p>
            <a:r>
              <a:rPr lang="en-US" smtClean="0"/>
              <a:t>Kontrol GridView bias fleksibel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32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683</TotalTime>
  <Words>828</Words>
  <Application>Microsoft Office PowerPoint</Application>
  <PresentationFormat>Widescreen</PresentationFormat>
  <Paragraphs>211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Trebuchet MS</vt:lpstr>
      <vt:lpstr>Berlin</vt:lpstr>
      <vt:lpstr>Sql Server &amp; DataBound</vt:lpstr>
      <vt:lpstr>Agenda</vt:lpstr>
      <vt:lpstr>Instalasi</vt:lpstr>
      <vt:lpstr>Install SQL Server Express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instalasi</vt:lpstr>
      <vt:lpstr>Database kedua</vt:lpstr>
      <vt:lpstr>Install SQL Server Management Studio</vt:lpstr>
      <vt:lpstr>PowerPoint Presentation</vt:lpstr>
      <vt:lpstr>PowerPoint Presentation</vt:lpstr>
      <vt:lpstr>Import Database Project 1</vt:lpstr>
      <vt:lpstr>PowerPoint Presentation</vt:lpstr>
      <vt:lpstr>Store Procedure</vt:lpstr>
      <vt:lpstr>Function</vt:lpstr>
      <vt:lpstr>Function</vt:lpstr>
      <vt:lpstr>Function</vt:lpstr>
      <vt:lpstr>Function</vt:lpstr>
      <vt:lpstr>PowerPoint Presentation</vt:lpstr>
      <vt:lpstr>Procedure</vt:lpstr>
      <vt:lpstr>Procedure</vt:lpstr>
      <vt:lpstr>Procedure</vt:lpstr>
      <vt:lpstr>Project 2: DataBound</vt:lpstr>
      <vt:lpstr>Agenda</vt:lpstr>
      <vt:lpstr>PowerPoint Presentation</vt:lpstr>
      <vt:lpstr>PowerPoint Presentation</vt:lpstr>
      <vt:lpstr>Latihan 1: membaca data dropdown list</vt:lpstr>
      <vt:lpstr>PowerPoint Presentation</vt:lpstr>
      <vt:lpstr>Latihan 2: Master Detail </vt:lpstr>
      <vt:lpstr>PowerPoint Presentation</vt:lpstr>
      <vt:lpstr>PowerPoint Presentation</vt:lpstr>
      <vt:lpstr>Membaca data gvUnit</vt:lpstr>
      <vt:lpstr>Latihan 3: Edit data bersamaan</vt:lpstr>
      <vt:lpstr>Cek saat selesai perubahan</vt:lpstr>
      <vt:lpstr>Latihan 4: Menampilkan data kosong</vt:lpstr>
      <vt:lpstr>PowerPoint Presentation</vt:lpstr>
      <vt:lpstr>PowerPoint Presentation</vt:lpstr>
      <vt:lpstr>PowerPoint Presentation</vt:lpstr>
      <vt:lpstr>GridView Fields Kontrol</vt:lpstr>
      <vt:lpstr>CommandFields</vt:lpstr>
      <vt:lpstr>CommandFields</vt:lpstr>
      <vt:lpstr>CommandFields</vt:lpstr>
      <vt:lpstr>HyperLinkFields</vt:lpstr>
      <vt:lpstr>TemplateFields</vt:lpstr>
      <vt:lpstr>PowerPoint Presentation</vt:lpstr>
      <vt:lpstr>Custome View</vt:lpstr>
      <vt:lpstr>Data Grid</vt:lpstr>
      <vt:lpstr>DetailsView</vt:lpstr>
      <vt:lpstr>ListView</vt:lpstr>
      <vt:lpstr>Data List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PRAYITNA KUSWIDIANTA S.T.</dc:creator>
  <cp:lastModifiedBy>PRAYITNA KUSWIDIANTA S.T.</cp:lastModifiedBy>
  <cp:revision>40</cp:revision>
  <dcterms:created xsi:type="dcterms:W3CDTF">2019-10-11T14:29:36Z</dcterms:created>
  <dcterms:modified xsi:type="dcterms:W3CDTF">2019-10-19T07:04:52Z</dcterms:modified>
</cp:coreProperties>
</file>