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6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1BE-6EC0-46D4-80A7-12B2A3A6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DE1E4-9D39-44EF-A2EE-EB8B94462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EFA0-5F4A-4A77-9221-2506D3DB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A948-AF43-4D34-B0B0-0DE6BF41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3B8F-6895-427C-B973-C54ACF9B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4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B45A-3C8E-4093-8CA9-73DFA407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68E4D-163E-4DCE-8A1C-EF9FC58E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3AFC-D0E4-4B66-8002-E83FA26C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2A23-B5B9-4A5E-8A50-72A080B5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DA93-1490-4587-90E4-9F6B7F95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4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422E8-1E26-492F-BE9F-4D6A573E3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870E9-DB62-4AA6-9EA8-126B9B64A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8B96-88B3-4C60-9963-9F9683FA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0105-1A9F-4539-A5DB-B3661F21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F2707-95EC-493C-863B-45ABC9C6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F8D6-D8E2-40E6-9234-E9618424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2050-55C0-4385-A94A-664B0D18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0184-B2FA-4C78-90F0-0F5B08E8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29FBA-8D21-4085-9571-F1BCFBAE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CCD0-3F2E-4016-879F-841E041F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8D76-B936-449C-B15B-0502FF67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179E5-2205-4058-84C8-8262D01D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98428-9AE8-4190-9016-903D4850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D728-2562-455D-A151-5DC1E26B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187E-599C-4996-BD36-F42E6979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F326-1742-4DEC-8DCB-6F763BDD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BD73-C38E-4636-8EF4-67544BCBE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04DD1-022C-4302-8CCC-0BAE2FAC4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2210A-1294-4DB9-B8AB-09C56FC2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A154-00E4-4606-8EAF-2C3E670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A5A1E-795B-4A64-A415-72F4FFB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0F9D-2066-4F44-A7B1-BF307A09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E7D63-D0B5-4F60-9E40-FA78C18F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DA4EF-16D1-4504-B3A9-552235BB2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ED03C-680F-4C92-8DAE-994AD588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A9EA4-DA1A-40A6-8E14-DFC5FE586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BC228-3630-4AD8-A9F8-4A0EA0ED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418B5-7E84-4855-A6F4-7D4DF352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432A0-9D0B-46F9-A0DB-F17AA5F6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E430-1752-463C-ADAD-3F24FF0A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DF663-38D3-4A40-8500-F71E0512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FBC44-9694-41FF-B13C-F54E7E7C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E2EC7-FF3B-450E-8BEF-E5565E7F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1F24A-A1FB-41AC-B76E-C2F4E319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5E873-2518-4917-AE19-310FC725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01DF-AA5F-4DAF-86DD-C8FD7A8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3F82-FC9B-4D1E-AD9C-BCCA6A36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1AAC-756C-4527-BBD5-BCD8587C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BA873-AABF-4A12-947F-D81CF5867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D40A-947F-4D5D-8781-F96CB8D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72D9-67F0-4014-B212-1AEC9D65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C338-4674-45A7-81FD-260FE61F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A493-B341-4F8D-948A-CD08EE15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87ED5-0D2F-45A8-9232-D4F08D40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F3F3-C3CF-433C-8A9F-471203E6A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98EEB-3287-45EC-AECE-A08F4CA8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A6A7B-47EB-4CD9-AFFD-B14190F7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9AE3F-D6F6-41C7-AA1D-5FE00C19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FB7D5-B6CF-4B6E-ACC5-DE73E24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7258-8E81-4CE6-913D-E1DC100D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FBCD-94B9-4788-8B7C-E300EE761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FE1A-9D3D-4D6D-BCEA-9BD6712AC225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3E46-1D79-4FE4-B2A0-275286D2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47FA-8B51-4CC7-97FA-603B46DB4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6367-7DB3-4519-8C5B-456DD13F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5" name="Oval 72">
            <a:extLst>
              <a:ext uri="{FF2B5EF4-FFF2-40B4-BE49-F238E27FC236}">
                <a16:creationId xmlns:a16="http://schemas.microsoft.com/office/drawing/2014/main" id="{808D3699-71D0-43ED-A7CE-F02D1DA04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4722" y="3131936"/>
            <a:ext cx="1240640" cy="1240638"/>
          </a:xfrm>
          <a:prstGeom prst="ellipse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4858C-6D58-4120-A1FA-6C3C26CE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44" y="671669"/>
            <a:ext cx="5662370" cy="1441706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/>
              <a:t>Basic </a:t>
            </a:r>
            <a:r>
              <a:rPr lang="en-US" sz="8000" b="1" dirty="0">
                <a:solidFill>
                  <a:srgbClr val="FF0000"/>
                </a:solidFill>
              </a:rPr>
              <a:t>HTML</a:t>
            </a:r>
            <a:endParaRPr lang="en-US" sz="8000" b="1" dirty="0"/>
          </a:p>
        </p:txBody>
      </p:sp>
      <p:sp>
        <p:nvSpPr>
          <p:cNvPr id="5126" name="Freeform: Shape 74">
            <a:extLst>
              <a:ext uri="{FF2B5EF4-FFF2-40B4-BE49-F238E27FC236}">
                <a16:creationId xmlns:a16="http://schemas.microsoft.com/office/drawing/2014/main" id="{48A6DC93-4348-48FB-A1F6-6E8F5C96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111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22" name="Picture 2" descr="Image result for pemrograman web images">
            <a:extLst>
              <a:ext uri="{FF2B5EF4-FFF2-40B4-BE49-F238E27FC236}">
                <a16:creationId xmlns:a16="http://schemas.microsoft.com/office/drawing/2014/main" id="{60E0F720-AE81-47AC-8589-BC7A5B9DC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3" r="25849" b="1"/>
          <a:stretch/>
        </p:blipFill>
        <p:spPr bwMode="auto">
          <a:xfrm>
            <a:off x="6124764" y="10"/>
            <a:ext cx="6067239" cy="6857990"/>
          </a:xfrm>
          <a:custGeom>
            <a:avLst/>
            <a:gdLst/>
            <a:ahLst/>
            <a:cxnLst/>
            <a:rect l="l" t="t" r="r" b="b"/>
            <a:pathLst>
              <a:path w="6067239" h="6858000">
                <a:moveTo>
                  <a:pt x="1619628" y="0"/>
                </a:moveTo>
                <a:lnTo>
                  <a:pt x="6067239" y="0"/>
                </a:lnTo>
                <a:lnTo>
                  <a:pt x="6067239" y="6858000"/>
                </a:lnTo>
                <a:lnTo>
                  <a:pt x="1619627" y="6858000"/>
                </a:lnTo>
                <a:lnTo>
                  <a:pt x="1615622" y="6854853"/>
                </a:lnTo>
                <a:cubicBezTo>
                  <a:pt x="628921" y="6040555"/>
                  <a:pt x="0" y="4808224"/>
                  <a:pt x="0" y="3429000"/>
                </a:cubicBezTo>
                <a:cubicBezTo>
                  <a:pt x="0" y="2049777"/>
                  <a:pt x="628921" y="817446"/>
                  <a:pt x="1615622" y="314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AC154C78-469B-45C3-9204-BC381273ADD3}"/>
              </a:ext>
            </a:extLst>
          </p:cNvPr>
          <p:cNvSpPr txBox="1">
            <a:spLocks/>
          </p:cNvSpPr>
          <p:nvPr/>
        </p:nvSpPr>
        <p:spPr>
          <a:xfrm>
            <a:off x="505623" y="3727353"/>
            <a:ext cx="4129096" cy="645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rgbClr val="0070C0"/>
                </a:solidFill>
              </a:rPr>
              <a:t>Pemrograman Berbasis Web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9A59CA9-85F5-4C05-B3B7-B6036C8F561A}"/>
              </a:ext>
            </a:extLst>
          </p:cNvPr>
          <p:cNvSpPr txBox="1">
            <a:spLocks/>
          </p:cNvSpPr>
          <p:nvPr/>
        </p:nvSpPr>
        <p:spPr>
          <a:xfrm>
            <a:off x="499744" y="5342120"/>
            <a:ext cx="4985897" cy="1133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srgbClr val="0070C0"/>
                </a:solidFill>
              </a:rPr>
              <a:t>D3 </a:t>
            </a:r>
            <a:r>
              <a:rPr lang="en-US" sz="2200" dirty="0" err="1">
                <a:solidFill>
                  <a:srgbClr val="0070C0"/>
                </a:solidFill>
              </a:rPr>
              <a:t>Rekayasa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Perangkat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Lunak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Aplikasi</a:t>
            </a:r>
            <a:endParaRPr lang="en-US" sz="2200" dirty="0">
              <a:solidFill>
                <a:srgbClr val="0070C0"/>
              </a:solidFill>
            </a:endParaRPr>
          </a:p>
          <a:p>
            <a:pPr algn="l"/>
            <a:r>
              <a:rPr lang="en-US" sz="2200" dirty="0"/>
              <a:t>Telkom University </a:t>
            </a:r>
          </a:p>
          <a:p>
            <a:pPr algn="l"/>
            <a:r>
              <a:rPr lang="en-US" sz="22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7002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3B59-938D-4EEC-B466-8DC6B55E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06" y="135265"/>
            <a:ext cx="5283743" cy="792162"/>
          </a:xfrm>
        </p:spPr>
        <p:txBody>
          <a:bodyPr/>
          <a:lstStyle/>
          <a:p>
            <a:r>
              <a:rPr lang="en-US" b="1" dirty="0"/>
              <a:t>Image Maps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ADD80-759A-4876-9BF7-157CB343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9" y="1055703"/>
            <a:ext cx="6958036" cy="5460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2CB19-E12F-4602-84DD-93C67084E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154" y="406731"/>
            <a:ext cx="2649309" cy="3020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04F36B-E627-49F8-AAC6-5AC43DEE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106" y="4422670"/>
            <a:ext cx="2742910" cy="22272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2B9F3B-0FBB-48DA-85DC-305EBD629768}"/>
              </a:ext>
            </a:extLst>
          </p:cNvPr>
          <p:cNvSpPr txBox="1"/>
          <p:nvPr/>
        </p:nvSpPr>
        <p:spPr>
          <a:xfrm>
            <a:off x="7957352" y="3601810"/>
            <a:ext cx="423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an image of the glass of coffee clicked, coffee.htm will be displayed</a:t>
            </a:r>
          </a:p>
        </p:txBody>
      </p:sp>
    </p:spTree>
    <p:extLst>
      <p:ext uri="{BB962C8B-B14F-4D97-AF65-F5344CB8AC3E}">
        <p14:creationId xmlns:p14="http://schemas.microsoft.com/office/powerpoint/2010/main" val="99013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124C-9523-419F-97E6-0072C176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Background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4772-28C4-4CD1-961C-49284B167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18"/>
            <a:ext cx="10515600" cy="4351338"/>
          </a:xfrm>
        </p:spPr>
        <p:txBody>
          <a:bodyPr/>
          <a:lstStyle/>
          <a:p>
            <a:r>
              <a:rPr lang="en-US" dirty="0"/>
              <a:t>To add a background image on an HTML element, use the HTML </a:t>
            </a:r>
            <a:r>
              <a:rPr lang="en-US" dirty="0">
                <a:solidFill>
                  <a:srgbClr val="FF0000"/>
                </a:solidFill>
              </a:rPr>
              <a:t>style</a:t>
            </a:r>
            <a:r>
              <a:rPr lang="en-US" dirty="0"/>
              <a:t> attribute and the CSS </a:t>
            </a:r>
            <a:r>
              <a:rPr lang="en-US" dirty="0">
                <a:solidFill>
                  <a:srgbClr val="FF0000"/>
                </a:solidFill>
              </a:rPr>
              <a:t>background-image</a:t>
            </a:r>
            <a:r>
              <a:rPr lang="en-US" dirty="0"/>
              <a:t> property:</a:t>
            </a:r>
          </a:p>
          <a:p>
            <a:r>
              <a:rPr lang="en-US" dirty="0"/>
              <a:t>Add a background image on a HTML element: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specify the background image in the </a:t>
            </a:r>
            <a:r>
              <a:rPr lang="en-US" dirty="0">
                <a:solidFill>
                  <a:srgbClr val="FF0000"/>
                </a:solidFill>
              </a:rPr>
              <a:t>&lt;style&gt;</a:t>
            </a:r>
            <a:r>
              <a:rPr lang="en-US" dirty="0"/>
              <a:t> element, in the </a:t>
            </a:r>
            <a:r>
              <a:rPr lang="en-US" dirty="0">
                <a:solidFill>
                  <a:srgbClr val="FF0000"/>
                </a:solidFill>
              </a:rPr>
              <a:t>&lt;head&gt;</a:t>
            </a:r>
            <a:r>
              <a:rPr lang="en-US" dirty="0"/>
              <a:t>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CC28A-B6E7-447E-9F57-F85EE5F9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50" y="2886283"/>
            <a:ext cx="6257925" cy="48577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CFA67-3B11-4C95-8ADA-AAD860C4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99" y="4340707"/>
            <a:ext cx="4886325" cy="20955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907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A4F6-7306-4EE2-90B2-ADEA9028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103508"/>
            <a:ext cx="10515600" cy="1325563"/>
          </a:xfrm>
        </p:spPr>
        <p:txBody>
          <a:bodyPr/>
          <a:lstStyle/>
          <a:p>
            <a:r>
              <a:rPr lang="en-US" b="1" dirty="0"/>
              <a:t>Background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0F4D1-16A1-4C77-80BE-7A90397E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" y="1358049"/>
            <a:ext cx="6143625" cy="49053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96F9D-42D4-4D57-B67D-4B97616B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545" y="1564568"/>
            <a:ext cx="5667656" cy="44923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771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C8B-D802-48BA-AAFB-1BF54B26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40"/>
            <a:ext cx="10515600" cy="1325563"/>
          </a:xfrm>
        </p:spPr>
        <p:txBody>
          <a:bodyPr/>
          <a:lstStyle/>
          <a:p>
            <a:r>
              <a:rPr lang="en-US" b="1" dirty="0"/>
              <a:t>Background Cover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C55AA-B58E-47F2-9308-05F07FFE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3" y="1104900"/>
            <a:ext cx="6153150" cy="5753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67E04-8281-4BF0-B54D-5DA6A004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54" y="1400515"/>
            <a:ext cx="5485245" cy="5234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404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7CDB-E5B9-43A5-A3A9-C497B39A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BDC7-393B-42D1-8167-26F933B1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&lt;table&gt;</a:t>
            </a:r>
            <a:r>
              <a:rPr lang="en-US" dirty="0"/>
              <a:t> tag defines an HTML table.</a:t>
            </a:r>
          </a:p>
          <a:p>
            <a:r>
              <a:rPr lang="en-US" dirty="0"/>
              <a:t>Each table row is defined with a </a:t>
            </a:r>
            <a:r>
              <a:rPr lang="en-US" dirty="0">
                <a:solidFill>
                  <a:srgbClr val="FF0000"/>
                </a:solidFill>
              </a:rPr>
              <a:t>&lt;tr&gt;</a:t>
            </a:r>
            <a:r>
              <a:rPr lang="en-US" dirty="0"/>
              <a:t> tag.</a:t>
            </a:r>
          </a:p>
          <a:p>
            <a:r>
              <a:rPr lang="en-US" dirty="0"/>
              <a:t>Each table header is defined with a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tag.</a:t>
            </a:r>
          </a:p>
          <a:p>
            <a:r>
              <a:rPr lang="en-US" dirty="0"/>
              <a:t>Each table data/cell is defined with a </a:t>
            </a:r>
            <a:r>
              <a:rPr lang="en-US" dirty="0">
                <a:solidFill>
                  <a:srgbClr val="FF0000"/>
                </a:solidFill>
              </a:rPr>
              <a:t>&lt;td&gt;</a:t>
            </a:r>
            <a:r>
              <a:rPr lang="en-US" dirty="0"/>
              <a:t> tag.</a:t>
            </a:r>
          </a:p>
          <a:p>
            <a:r>
              <a:rPr lang="en-US" dirty="0"/>
              <a:t>By default, the text in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en-US" dirty="0"/>
              <a:t> elements are bold and centered.</a:t>
            </a:r>
          </a:p>
          <a:p>
            <a:r>
              <a:rPr lang="en-US" dirty="0"/>
              <a:t>By default, the text in </a:t>
            </a:r>
            <a:r>
              <a:rPr lang="en-US" dirty="0">
                <a:solidFill>
                  <a:srgbClr val="FF0000"/>
                </a:solidFill>
              </a:rPr>
              <a:t>&lt;td&gt;</a:t>
            </a:r>
            <a:r>
              <a:rPr lang="en-US" dirty="0"/>
              <a:t> elements are regular and left-aligned.</a:t>
            </a:r>
          </a:p>
        </p:txBody>
      </p:sp>
    </p:spTree>
    <p:extLst>
      <p:ext uri="{BB962C8B-B14F-4D97-AF65-F5344CB8AC3E}">
        <p14:creationId xmlns:p14="http://schemas.microsoft.com/office/powerpoint/2010/main" val="310614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F055-E662-40C7-BC27-6A4B75D3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952" y="782376"/>
            <a:ext cx="3094608" cy="788971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F2783-C29E-4EDB-8AE6-90C18E0B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0" y="1386058"/>
            <a:ext cx="3476625" cy="3448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E7D89-966B-4F85-A13A-4E835ABF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991" y="319087"/>
            <a:ext cx="3267075" cy="62198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27EDB3-AAB8-4262-8DFC-EE34BC1D19DD}"/>
              </a:ext>
            </a:extLst>
          </p:cNvPr>
          <p:cNvSpPr txBox="1"/>
          <p:nvPr/>
        </p:nvSpPr>
        <p:spPr>
          <a:xfrm>
            <a:off x="1258362" y="4916611"/>
            <a:ext cx="120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Continue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B9F9C4-9343-4E8B-A61D-D4DADDACB300}"/>
              </a:ext>
            </a:extLst>
          </p:cNvPr>
          <p:cNvSpPr/>
          <p:nvPr/>
        </p:nvSpPr>
        <p:spPr>
          <a:xfrm>
            <a:off x="2707688" y="4914006"/>
            <a:ext cx="1047565" cy="420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1A1931-1A74-41D2-A918-7AEF29F9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64" y="2484848"/>
            <a:ext cx="4627680" cy="16610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970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710F-23CB-408B-86DC-2420C2E6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255"/>
            <a:ext cx="10515600" cy="1325563"/>
          </a:xfrm>
        </p:spPr>
        <p:txBody>
          <a:bodyPr/>
          <a:lstStyle/>
          <a:p>
            <a:r>
              <a:rPr lang="en-US" b="1" dirty="0"/>
              <a:t>Add Cellpadding and Text Align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4D13-1BE3-4675-960F-9887D66E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7" y="1340020"/>
            <a:ext cx="3629025" cy="4619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E4813-FBEB-4729-B146-A2A02ABF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58" y="1640057"/>
            <a:ext cx="6353175" cy="40195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CA999A-C1E4-4523-8739-031ED7858DE7}"/>
              </a:ext>
            </a:extLst>
          </p:cNvPr>
          <p:cNvSpPr txBox="1"/>
          <p:nvPr/>
        </p:nvSpPr>
        <p:spPr>
          <a:xfrm>
            <a:off x="4217649" y="3649832"/>
            <a:ext cx="11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padding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CF383-9BEA-4BD4-A945-CC358D6D454E}"/>
              </a:ext>
            </a:extLst>
          </p:cNvPr>
          <p:cNvCxnSpPr/>
          <p:nvPr/>
        </p:nvCxnSpPr>
        <p:spPr>
          <a:xfrm>
            <a:off x="5230821" y="3552748"/>
            <a:ext cx="0" cy="648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020B37-7D0A-4D79-9CD2-8CD2B9D13F55}"/>
              </a:ext>
            </a:extLst>
          </p:cNvPr>
          <p:cNvSpPr txBox="1"/>
          <p:nvPr/>
        </p:nvSpPr>
        <p:spPr>
          <a:xfrm>
            <a:off x="152400" y="6253749"/>
            <a:ext cx="54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code continues the same as in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301299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C40E-BE10-4E71-86DC-26B9ED63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3165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Iframes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5D8D-CB97-43F9-AD9D-2D4E6E5C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08" y="949912"/>
            <a:ext cx="10515600" cy="2778709"/>
          </a:xfrm>
        </p:spPr>
        <p:txBody>
          <a:bodyPr/>
          <a:lstStyle/>
          <a:p>
            <a:r>
              <a:rPr lang="en-US" dirty="0"/>
              <a:t>An HTML iframe is used to display a web page within a web page.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FF0000"/>
                </a:solidFill>
              </a:rPr>
              <a:t>&lt;iframe&gt;</a:t>
            </a:r>
            <a:r>
              <a:rPr lang="en-US" dirty="0"/>
              <a:t> tag specifies an inline frame. </a:t>
            </a:r>
            <a:r>
              <a:rPr lang="en-US" dirty="0" err="1"/>
              <a:t>iFrame</a:t>
            </a:r>
            <a:r>
              <a:rPr lang="en-US" dirty="0"/>
              <a:t> syntax: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the height and width attributes to specify the size of the iframe.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1BA2D-3E5A-4C62-B214-9510247F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26" y="2034526"/>
            <a:ext cx="4676775" cy="3905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D497B6-1A34-4159-9CB1-13D6350A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9" y="3117784"/>
            <a:ext cx="5747297" cy="34387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DAE6F-6B75-483A-BAD6-8CDAD22A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409" y="3117785"/>
            <a:ext cx="5841111" cy="34387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39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882D-210D-40F6-9EDF-0C6B8AE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3" y="239698"/>
            <a:ext cx="10515600" cy="914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Iframe - Target for a Link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018C4F-DD7B-4A10-8AA2-F987BCA7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70" y="1313895"/>
            <a:ext cx="10515600" cy="1454795"/>
          </a:xfrm>
        </p:spPr>
        <p:txBody>
          <a:bodyPr/>
          <a:lstStyle/>
          <a:p>
            <a:r>
              <a:rPr lang="en-US" dirty="0"/>
              <a:t>An iframe can be used as the target frame for a link.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attribute of the link must refer to the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attribute of the iframe: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5C9BE4-B492-404D-B6CA-FFF3B095B6C7}"/>
              </a:ext>
            </a:extLst>
          </p:cNvPr>
          <p:cNvGrpSpPr/>
          <p:nvPr/>
        </p:nvGrpSpPr>
        <p:grpSpPr>
          <a:xfrm>
            <a:off x="423908" y="2754340"/>
            <a:ext cx="8868838" cy="3760997"/>
            <a:chOff x="628095" y="2768690"/>
            <a:chExt cx="8868838" cy="37609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9AEEA3-9E1C-49F0-A343-C07DDCECF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95" y="2768690"/>
              <a:ext cx="8868838" cy="376099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2F07DA-B887-45AF-8280-35C8C93E9A37}"/>
                </a:ext>
              </a:extLst>
            </p:cNvPr>
            <p:cNvSpPr/>
            <p:nvPr/>
          </p:nvSpPr>
          <p:spPr>
            <a:xfrm>
              <a:off x="3814437" y="4166498"/>
              <a:ext cx="1651247" cy="30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5C8B70-1BED-4AB8-8B4E-648525DBA835}"/>
                </a:ext>
              </a:extLst>
            </p:cNvPr>
            <p:cNvSpPr/>
            <p:nvPr/>
          </p:nvSpPr>
          <p:spPr>
            <a:xfrm>
              <a:off x="4728838" y="4857564"/>
              <a:ext cx="1858393" cy="3018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57C18FB-7B04-4F82-94AF-124E8E430160}"/>
              </a:ext>
            </a:extLst>
          </p:cNvPr>
          <p:cNvSpPr txBox="1"/>
          <p:nvPr/>
        </p:nvSpPr>
        <p:spPr>
          <a:xfrm>
            <a:off x="9725488" y="3766145"/>
            <a:ext cx="245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the result in the next page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5A6A623-B936-4E73-8A4A-CACD9965F4BD}"/>
              </a:ext>
            </a:extLst>
          </p:cNvPr>
          <p:cNvSpPr/>
          <p:nvPr/>
        </p:nvSpPr>
        <p:spPr>
          <a:xfrm>
            <a:off x="10208583" y="5008485"/>
            <a:ext cx="1065320" cy="1349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9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E771D-BFB7-4212-A187-0AAB896D6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7" y="834501"/>
            <a:ext cx="5827162" cy="4827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2654D-686F-4796-B607-3D49DFCF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4501"/>
            <a:ext cx="5763141" cy="4827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93F82-E59C-497F-9D21-E74BEBEAEC47}"/>
              </a:ext>
            </a:extLst>
          </p:cNvPr>
          <p:cNvSpPr txBox="1"/>
          <p:nvPr/>
        </p:nvSpPr>
        <p:spPr>
          <a:xfrm>
            <a:off x="2838173" y="5881456"/>
            <a:ext cx="7655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Click the link: w3schools web page will appear on </a:t>
            </a:r>
            <a:r>
              <a:rPr lang="en-US" sz="2400" dirty="0" err="1">
                <a:solidFill>
                  <a:srgbClr val="0070C0"/>
                </a:solidFill>
              </a:rPr>
              <a:t>iFrame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9C362-6C34-4CA5-84E3-08C396B0CFD4}"/>
              </a:ext>
            </a:extLst>
          </p:cNvPr>
          <p:cNvCxnSpPr/>
          <p:nvPr/>
        </p:nvCxnSpPr>
        <p:spPr>
          <a:xfrm flipH="1" flipV="1">
            <a:off x="1518082" y="4989250"/>
            <a:ext cx="1882066" cy="8700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7B3B-0ADC-4015-AC1E-6D921588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Hyperlinks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4B8D-0DB6-47B4-84AA-808B89C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771"/>
          </a:xfrm>
        </p:spPr>
        <p:txBody>
          <a:bodyPr/>
          <a:lstStyle/>
          <a:p>
            <a:r>
              <a:rPr lang="en-US" dirty="0"/>
              <a:t>The HTML &lt;a&gt; tag defines a hyperlink. It has the following 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5BBFA-4EBA-4981-8886-F23E1F7D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74" y="2407188"/>
            <a:ext cx="3571875" cy="44767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1B6FB2-18B8-4256-87D1-9E546C0FA063}"/>
              </a:ext>
            </a:extLst>
          </p:cNvPr>
          <p:cNvSpPr txBox="1">
            <a:spLocks/>
          </p:cNvSpPr>
          <p:nvPr/>
        </p:nvSpPr>
        <p:spPr>
          <a:xfrm>
            <a:off x="901824" y="3141540"/>
            <a:ext cx="10515600" cy="589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8E3EF-00B1-4462-A9C4-3F2E50D5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1" y="3772463"/>
            <a:ext cx="8286750" cy="2819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7A0FCE-5981-4E69-8DA1-30420E640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460" y="4457455"/>
            <a:ext cx="2838450" cy="1771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134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67EB-628D-4F3F-83CE-DBA267A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C764-857F-4BC0-B777-CD054BB2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makes HTML pages more dynamic and interactive.</a:t>
            </a:r>
          </a:p>
          <a:p>
            <a:r>
              <a:rPr lang="en-US" dirty="0"/>
              <a:t>The HTML </a:t>
            </a:r>
            <a:r>
              <a:rPr lang="en-US" dirty="0">
                <a:solidFill>
                  <a:srgbClr val="FF0000"/>
                </a:solidFill>
              </a:rPr>
              <a:t>&lt;script&gt;</a:t>
            </a:r>
            <a:r>
              <a:rPr lang="en-US" dirty="0"/>
              <a:t> tag is used to define a client-side script (JavaScript).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&lt;script&gt;</a:t>
            </a:r>
            <a:r>
              <a:rPr lang="en-US" dirty="0"/>
              <a:t> element either contains script statements, or it points to an external script file through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Common uses for JavaScript are image manipulation, form validation, and dynamic changes of content.</a:t>
            </a:r>
          </a:p>
          <a:p>
            <a:r>
              <a:rPr lang="en-US" dirty="0"/>
              <a:t>To select an HTML element, JavaScript most often uses the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5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9050-FC6F-4E5F-ABAF-03A52DE9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28"/>
            <a:ext cx="10515600" cy="1325563"/>
          </a:xfrm>
        </p:spPr>
        <p:txBody>
          <a:bodyPr/>
          <a:lstStyle/>
          <a:p>
            <a:r>
              <a:rPr lang="en-US" b="1" dirty="0"/>
              <a:t>First </a:t>
            </a:r>
            <a:r>
              <a:rPr lang="en-US" b="1" dirty="0" err="1"/>
              <a:t>Javascript</a:t>
            </a:r>
            <a:r>
              <a:rPr lang="en-US" b="1" dirty="0"/>
              <a:t> Example – Click 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637DB-ACB5-454B-BD35-DEB7B192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" y="1648252"/>
            <a:ext cx="6716075" cy="43888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E258930-6C1D-469D-BFF4-F1BA643E1BD8}"/>
              </a:ext>
            </a:extLst>
          </p:cNvPr>
          <p:cNvGrpSpPr/>
          <p:nvPr/>
        </p:nvGrpSpPr>
        <p:grpSpPr>
          <a:xfrm>
            <a:off x="7332585" y="1620372"/>
            <a:ext cx="4261652" cy="4416682"/>
            <a:chOff x="7350340" y="1487595"/>
            <a:chExt cx="4261652" cy="44166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C59C65-6E31-4E16-8FB8-0B156E618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0340" y="1487595"/>
              <a:ext cx="4198768" cy="178891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FE7AD6-6D95-4C4D-AB26-D95B62CCB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0340" y="4092887"/>
              <a:ext cx="4261652" cy="181139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33AC5A0-60B1-4BE1-B128-B078ACC91368}"/>
                </a:ext>
              </a:extLst>
            </p:cNvPr>
            <p:cNvSpPr/>
            <p:nvPr/>
          </p:nvSpPr>
          <p:spPr>
            <a:xfrm>
              <a:off x="9090178" y="3388405"/>
              <a:ext cx="719091" cy="5925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43C3D8-5D4D-4B96-954F-0A2DCB55290E}"/>
                </a:ext>
              </a:extLst>
            </p:cNvPr>
            <p:cNvSpPr/>
            <p:nvPr/>
          </p:nvSpPr>
          <p:spPr>
            <a:xfrm>
              <a:off x="7350340" y="5442011"/>
              <a:ext cx="1403043" cy="369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AF2685-331E-4FA5-A617-0F3777237105}"/>
                </a:ext>
              </a:extLst>
            </p:cNvPr>
            <p:cNvSpPr/>
            <p:nvPr/>
          </p:nvSpPr>
          <p:spPr>
            <a:xfrm>
              <a:off x="7350340" y="2849732"/>
              <a:ext cx="1891314" cy="3373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8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0471-DB26-450A-A1D5-03845C46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407" y="258242"/>
            <a:ext cx="4213194" cy="1325563"/>
          </a:xfrm>
        </p:spPr>
        <p:txBody>
          <a:bodyPr/>
          <a:lstStyle/>
          <a:p>
            <a:r>
              <a:rPr lang="en-US" b="1" dirty="0"/>
              <a:t>Change my style!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981F35-F412-4B76-8FBE-A751E563C8D0}"/>
              </a:ext>
            </a:extLst>
          </p:cNvPr>
          <p:cNvGrpSpPr/>
          <p:nvPr/>
        </p:nvGrpSpPr>
        <p:grpSpPr>
          <a:xfrm>
            <a:off x="7137647" y="1904839"/>
            <a:ext cx="4830658" cy="4323425"/>
            <a:chOff x="6752022" y="1584386"/>
            <a:chExt cx="5033089" cy="45145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929519-BCE1-4313-8B89-E3EA37281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2023" y="1584386"/>
              <a:ext cx="4991100" cy="17716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091EE0-DAE1-4326-80DF-0556DB3B6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2022" y="4057675"/>
              <a:ext cx="5033089" cy="204128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F887096D-8AC2-42A0-A947-4DB6F045E3E4}"/>
                </a:ext>
              </a:extLst>
            </p:cNvPr>
            <p:cNvSpPr/>
            <p:nvPr/>
          </p:nvSpPr>
          <p:spPr>
            <a:xfrm>
              <a:off x="6972670" y="3253831"/>
              <a:ext cx="585926" cy="7056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10A6F58-658C-468D-B29C-5695476C0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8" y="1904839"/>
            <a:ext cx="6885749" cy="4323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176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ADA2-FFB4-463A-B824-0E1A0291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77" y="36335"/>
            <a:ext cx="2597704" cy="45193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Light on - 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8886D-5805-433D-9477-274FCB77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7" y="72669"/>
            <a:ext cx="7042640" cy="67853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AEC08-FDE2-48CC-999D-2A824C0A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66" y="603681"/>
            <a:ext cx="3139573" cy="29311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2BF17-48CE-41D1-8534-361020313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603" y="3719468"/>
            <a:ext cx="3125836" cy="30053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49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BC4C-1BF4-4231-B71C-07BBDEA0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Layout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D2778-131D-445B-AB77-5ED0FF43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97" y="1701800"/>
            <a:ext cx="112966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0907-0570-4722-96D5-8C596903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77100"/>
            <a:ext cx="10515600" cy="1030713"/>
          </a:xfrm>
        </p:spPr>
        <p:txBody>
          <a:bodyPr/>
          <a:lstStyle/>
          <a:p>
            <a:r>
              <a:rPr lang="en-US" b="1" dirty="0"/>
              <a:t>HTML Layout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C141-015B-4287-BAE2-31EF80B9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278933"/>
            <a:ext cx="10871200" cy="54730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93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2822-0CFF-40E0-9060-CE7A30CD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12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Layout Example – The Code (1)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0438C-5952-4426-9878-62F6C343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855433"/>
            <a:ext cx="5856876" cy="42841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7CBB66-4B3E-42E5-948E-56588C74B9D6}"/>
              </a:ext>
            </a:extLst>
          </p:cNvPr>
          <p:cNvSpPr txBox="1"/>
          <p:nvPr/>
        </p:nvSpPr>
        <p:spPr>
          <a:xfrm>
            <a:off x="133165" y="1305868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Part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250C0A-367A-4CD5-B989-660E18DE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26" y="1855432"/>
            <a:ext cx="5854359" cy="42841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3A4D68-D60B-4F4D-92AE-FCE905CD9FAD}"/>
              </a:ext>
            </a:extLst>
          </p:cNvPr>
          <p:cNvSpPr txBox="1"/>
          <p:nvPr/>
        </p:nvSpPr>
        <p:spPr>
          <a:xfrm>
            <a:off x="6132526" y="1280573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6202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2822-0CFF-40E0-9060-CE7A30CD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12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Layout Example – The Code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CBB66-4B3E-42E5-948E-56588C74B9D6}"/>
              </a:ext>
            </a:extLst>
          </p:cNvPr>
          <p:cNvSpPr txBox="1"/>
          <p:nvPr/>
        </p:nvSpPr>
        <p:spPr>
          <a:xfrm>
            <a:off x="133165" y="1305868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Part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A4D68-D60B-4F4D-92AE-FCE905CD9FAD}"/>
              </a:ext>
            </a:extLst>
          </p:cNvPr>
          <p:cNvSpPr txBox="1"/>
          <p:nvPr/>
        </p:nvSpPr>
        <p:spPr>
          <a:xfrm>
            <a:off x="6132526" y="1280573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Part 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B2FACB-3D84-410F-97BC-BC6A06C0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719132"/>
            <a:ext cx="5583731" cy="49058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B4EA44-AC6E-40D6-B37B-F5C1B54E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578" y="1719132"/>
            <a:ext cx="6307278" cy="4857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332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2822-0CFF-40E0-9060-CE7A30CD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12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Layout Example – The Code 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A4D68-D60B-4F4D-92AE-FCE905CD9FAD}"/>
              </a:ext>
            </a:extLst>
          </p:cNvPr>
          <p:cNvSpPr txBox="1"/>
          <p:nvPr/>
        </p:nvSpPr>
        <p:spPr>
          <a:xfrm>
            <a:off x="2146452" y="1511392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Part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51499-FE52-4E47-A3B8-33A80C44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70" y="2005011"/>
            <a:ext cx="7467600" cy="4438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6878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D5C1-D84D-44E9-8313-ECDE23C0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Lab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68CF-EC5E-43E3-8F94-6A81FCFB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488273"/>
            <a:ext cx="10515600" cy="509895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menceritakan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kalian.</a:t>
            </a:r>
          </a:p>
          <a:p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,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, Bahasa,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/>
              <a:t>Ketentuan</a:t>
            </a:r>
            <a:r>
              <a:rPr lang="en-US" dirty="0"/>
              <a:t> Rubrik </a:t>
            </a:r>
            <a:r>
              <a:rPr lang="en-US" dirty="0" err="1"/>
              <a:t>Penilaian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Link </a:t>
            </a:r>
            <a:r>
              <a:rPr lang="en-US" dirty="0" err="1"/>
              <a:t>huruf</a:t>
            </a:r>
            <a:r>
              <a:rPr lang="en-US" dirty="0"/>
              <a:t> dan image dan button (15%)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Image Maps (15%)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iFrame</a:t>
            </a:r>
            <a:r>
              <a:rPr lang="en-US" dirty="0"/>
              <a:t> (10%)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Table (10%)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JavaScript (20%)</a:t>
            </a:r>
          </a:p>
          <a:p>
            <a:pPr lvl="1"/>
            <a:r>
              <a:rPr lang="en-US" dirty="0" err="1"/>
              <a:t>Menggunakan</a:t>
            </a:r>
            <a:r>
              <a:rPr lang="en-US" dirty="0"/>
              <a:t>  Layout (30%)</a:t>
            </a:r>
          </a:p>
          <a:p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pada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praktikum</a:t>
            </a:r>
            <a:r>
              <a:rPr lang="en-US" dirty="0"/>
              <a:t>. Link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diumumkan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06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FC4E-B807-4EFA-82F8-3A225CE0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The target Attribute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831D-1BF8-45B9-9AA0-A61D6F5F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60"/>
            <a:ext cx="10515600" cy="351555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default, the linked page will be displayed in the </a:t>
            </a:r>
            <a:r>
              <a:rPr lang="en-US" dirty="0">
                <a:solidFill>
                  <a:srgbClr val="FF0000"/>
                </a:solidFill>
              </a:rPr>
              <a:t>current browser window</a:t>
            </a:r>
            <a:r>
              <a:rPr lang="en-US" dirty="0"/>
              <a:t>. To change this, you must specify another </a:t>
            </a:r>
            <a:r>
              <a:rPr lang="en-US" dirty="0">
                <a:solidFill>
                  <a:srgbClr val="FF0000"/>
                </a:solidFill>
              </a:rPr>
              <a:t>target</a:t>
            </a:r>
            <a:r>
              <a:rPr lang="en-US" dirty="0"/>
              <a:t> for the link.</a:t>
            </a:r>
          </a:p>
          <a:p>
            <a:r>
              <a:rPr lang="en-US" dirty="0"/>
              <a:t>The target attribute specifies where to open the linked document.</a:t>
            </a:r>
          </a:p>
          <a:p>
            <a:r>
              <a:rPr lang="en-US" dirty="0"/>
              <a:t>The target attribute can have one of the following values: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_self</a:t>
            </a:r>
            <a:r>
              <a:rPr lang="en-US" dirty="0"/>
              <a:t> - Default. Opens the document in the same window/tab as it was clicked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_blank</a:t>
            </a:r>
            <a:r>
              <a:rPr lang="en-US" dirty="0"/>
              <a:t> - Opens the document in a new window or tab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_parent</a:t>
            </a:r>
            <a:r>
              <a:rPr lang="en-US" dirty="0"/>
              <a:t> - Opens the document in the parent frame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_top</a:t>
            </a:r>
            <a:r>
              <a:rPr lang="en-US" dirty="0"/>
              <a:t> - Opens the document in the full body of the window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20A0E-064D-4BC5-9924-DA445B6FAF1C}"/>
              </a:ext>
            </a:extLst>
          </p:cNvPr>
          <p:cNvSpPr txBox="1">
            <a:spLocks/>
          </p:cNvSpPr>
          <p:nvPr/>
        </p:nvSpPr>
        <p:spPr>
          <a:xfrm>
            <a:off x="838200" y="4962617"/>
            <a:ext cx="10515600" cy="16320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Example: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target="_blank" to open the linked document in a new browser window or tab: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1F613-E7BB-405A-94C2-B041C699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93" y="5778622"/>
            <a:ext cx="8820150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838165-7D77-497A-AF25-0EB982123AF2}"/>
              </a:ext>
            </a:extLst>
          </p:cNvPr>
          <p:cNvSpPr/>
          <p:nvPr/>
        </p:nvSpPr>
        <p:spPr>
          <a:xfrm>
            <a:off x="6205490" y="5778622"/>
            <a:ext cx="3852909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E670-F2FC-4276-8A5B-16D1EEAE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990D-D625-469E-8839-493787E57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https://www.w3schools.com/html/default.asp</a:t>
            </a:r>
          </a:p>
        </p:txBody>
      </p:sp>
    </p:spTree>
    <p:extLst>
      <p:ext uri="{BB962C8B-B14F-4D97-AF65-F5344CB8AC3E}">
        <p14:creationId xmlns:p14="http://schemas.microsoft.com/office/powerpoint/2010/main" val="258462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E374-047C-4A1D-A063-5A4C000C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URLs vs. Relative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4BE9-A7F1-4A2E-B1DC-9E892C15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URLs : a full web address in the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/>
              <a:t>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Relative URLs: a link to a page within the same website without the "https://www" part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D094B-FD42-4E9C-A6A8-EC7F2EECA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44" y="2425700"/>
            <a:ext cx="6210300" cy="1104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A37F3-2753-41CA-8A5F-D0506E26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44" y="4914424"/>
            <a:ext cx="6134100" cy="10572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9851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7E3D-B3BB-477E-90B8-9C15834B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295"/>
            <a:ext cx="10515600" cy="1325563"/>
          </a:xfrm>
        </p:spPr>
        <p:txBody>
          <a:bodyPr/>
          <a:lstStyle/>
          <a:p>
            <a:r>
              <a:rPr lang="en-US" dirty="0"/>
              <a:t>Other HTML Links: image, email, button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AE131B-5F94-4CA8-A957-53BD0C98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3" y="1944207"/>
            <a:ext cx="6900541" cy="47317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75B938-DEB6-4711-B2D8-EE409370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723" y="3047650"/>
            <a:ext cx="4089924" cy="23615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5BAB01-0AC0-4B41-B4BC-471029EE6605}"/>
              </a:ext>
            </a:extLst>
          </p:cNvPr>
          <p:cNvCxnSpPr/>
          <p:nvPr/>
        </p:nvCxnSpPr>
        <p:spPr>
          <a:xfrm>
            <a:off x="6542843" y="4310107"/>
            <a:ext cx="13582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4DD5A-7465-4354-93FE-0C5E889E53A7}"/>
              </a:ext>
            </a:extLst>
          </p:cNvPr>
          <p:cNvCxnSpPr>
            <a:cxnSpLocks/>
          </p:cNvCxnSpPr>
          <p:nvPr/>
        </p:nvCxnSpPr>
        <p:spPr>
          <a:xfrm>
            <a:off x="7136584" y="4888636"/>
            <a:ext cx="6588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D90291-4142-475F-B01E-715BC94332AC}"/>
              </a:ext>
            </a:extLst>
          </p:cNvPr>
          <p:cNvCxnSpPr/>
          <p:nvPr/>
        </p:nvCxnSpPr>
        <p:spPr>
          <a:xfrm flipV="1">
            <a:off x="6764784" y="5273336"/>
            <a:ext cx="1235939" cy="230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7E4C716-46D3-4F32-BE3D-64105866E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" y="219484"/>
            <a:ext cx="4042664" cy="64190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6FD01-C351-4E79-8580-59B2E316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318250"/>
            <a:ext cx="10421999" cy="5938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Links - Different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8E42-98FD-4A2B-9735-C23BC6C7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976442"/>
            <a:ext cx="6807458" cy="226967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unvisited link will be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Verdana" panose="020B0604030504040204" pitchFamily="34" charset="0"/>
              </a:rPr>
              <a:t>green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with no underline. 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visited link will be </a:t>
            </a:r>
            <a:r>
              <a:rPr lang="en-US" sz="1800" b="0" i="0" dirty="0">
                <a:solidFill>
                  <a:srgbClr val="FF99FF"/>
                </a:solidFill>
                <a:effectLst/>
                <a:latin typeface="Verdana" panose="020B0604030504040204" pitchFamily="34" charset="0"/>
              </a:rPr>
              <a:t>pink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with no underline. 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active link will be </a:t>
            </a:r>
            <a:r>
              <a:rPr lang="en-US" sz="1800" b="1" i="0" u="sng" dirty="0">
                <a:solidFill>
                  <a:srgbClr val="FFFF00"/>
                </a:solidFill>
                <a:effectLst/>
                <a:highlight>
                  <a:srgbClr val="808080"/>
                </a:highlight>
                <a:latin typeface="Verdana" panose="020B0604030504040204" pitchFamily="34" charset="0"/>
              </a:rPr>
              <a:t>yellow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underlined. 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addition, when mousing over a link 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a:hover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it will become </a:t>
            </a:r>
            <a:r>
              <a:rPr lang="en-US" sz="1800" b="0" i="0" u="sng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underlined: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B9716-A474-4C88-B20F-7B1482AD1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09" y="2922853"/>
            <a:ext cx="6492240" cy="24368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B8DBA-D105-404C-AADB-B2F62FFEF3F9}"/>
              </a:ext>
            </a:extLst>
          </p:cNvPr>
          <p:cNvSpPr txBox="1"/>
          <p:nvPr/>
        </p:nvSpPr>
        <p:spPr>
          <a:xfrm>
            <a:off x="2481793" y="6508647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Code continue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606CE2-9DFB-497D-B47B-C1E7ADE51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871" y="5451893"/>
            <a:ext cx="2359652" cy="962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7E5539-861C-4E15-9538-74D1EE119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273" y="5451893"/>
            <a:ext cx="2243447" cy="923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9F4379-9431-4609-9592-165244BAE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036" y="5471962"/>
            <a:ext cx="2414086" cy="8481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7574171-AC1B-4E09-B0E1-8EF2DE6A63C1}"/>
              </a:ext>
            </a:extLst>
          </p:cNvPr>
          <p:cNvSpPr txBox="1"/>
          <p:nvPr/>
        </p:nvSpPr>
        <p:spPr>
          <a:xfrm>
            <a:off x="5385816" y="6421526"/>
            <a:ext cx="502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yellow color will appear when the link is clicked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96B96F-2430-4363-BFFD-462F3695E410}"/>
              </a:ext>
            </a:extLst>
          </p:cNvPr>
          <p:cNvCxnSpPr>
            <a:stCxn id="8" idx="3"/>
          </p:cNvCxnSpPr>
          <p:nvPr/>
        </p:nvCxnSpPr>
        <p:spPr>
          <a:xfrm flipV="1">
            <a:off x="4028178" y="4595860"/>
            <a:ext cx="637869" cy="20974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2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6C8854-2E1D-4A83-9335-91DC21AD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5" y="52387"/>
            <a:ext cx="6838950" cy="67532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93E65-84D8-4917-A4CE-DE6EFDAF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69" y="502882"/>
            <a:ext cx="2619375" cy="2247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70F8E-2CF9-4EB7-901F-866600893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580" y="3520826"/>
            <a:ext cx="2619375" cy="20994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F439D-769E-4936-87EC-0EF8F494932C}"/>
              </a:ext>
            </a:extLst>
          </p:cNvPr>
          <p:cNvCxnSpPr/>
          <p:nvPr/>
        </p:nvCxnSpPr>
        <p:spPr>
          <a:xfrm>
            <a:off x="3532130" y="2086252"/>
            <a:ext cx="43334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0D448E-C136-470A-985C-8A4DE45D2D47}"/>
              </a:ext>
            </a:extLst>
          </p:cNvPr>
          <p:cNvCxnSpPr/>
          <p:nvPr/>
        </p:nvCxnSpPr>
        <p:spPr>
          <a:xfrm>
            <a:off x="3364637" y="3870664"/>
            <a:ext cx="4731798" cy="1180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0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761A-7BFE-46F2-9A92-A239D11D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98"/>
            <a:ext cx="10515600" cy="1325563"/>
          </a:xfrm>
        </p:spPr>
        <p:txBody>
          <a:bodyPr/>
          <a:lstStyle/>
          <a:p>
            <a:r>
              <a:rPr lang="en-US" b="1" dirty="0"/>
              <a:t>HTML Images – Size and Folder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FE8AAD-339C-45BE-B55E-34A2F49D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" y="1463469"/>
            <a:ext cx="6315075" cy="5210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61FD98-75B0-4C38-9C0E-D34A4B09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618" y="1617051"/>
            <a:ext cx="5414971" cy="49030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39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3B59-938D-4EEC-B466-8DC6B55E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40" y="122239"/>
            <a:ext cx="10515600" cy="792162"/>
          </a:xfrm>
        </p:spPr>
        <p:txBody>
          <a:bodyPr/>
          <a:lstStyle/>
          <a:p>
            <a:r>
              <a:rPr lang="en-US" dirty="0"/>
              <a:t>Image Maps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83F2E4-2F96-45CD-B4E0-CB051068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914401"/>
            <a:ext cx="10515600" cy="530273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/>
              <a:t>The HTML </a:t>
            </a:r>
            <a:r>
              <a:rPr lang="en-US" sz="2400" dirty="0">
                <a:solidFill>
                  <a:srgbClr val="FF0000"/>
                </a:solidFill>
              </a:rPr>
              <a:t>&lt;map&gt;</a:t>
            </a:r>
            <a:r>
              <a:rPr lang="en-US" sz="2400" dirty="0"/>
              <a:t> tag defines an image map. An image map is an image with clickable areas. The areas are defined with one or more </a:t>
            </a:r>
            <a:r>
              <a:rPr lang="en-US" sz="2400" dirty="0">
                <a:solidFill>
                  <a:srgbClr val="FF0000"/>
                </a:solidFill>
              </a:rPr>
              <a:t>&lt;area&gt;</a:t>
            </a:r>
            <a:r>
              <a:rPr lang="en-US" sz="2400" dirty="0"/>
              <a:t> tags.</a:t>
            </a:r>
          </a:p>
          <a:p>
            <a:r>
              <a:rPr lang="en-US" sz="2400" dirty="0"/>
              <a:t>You must define the shape of the clickable area, and you can choose one of these values: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rect</a:t>
            </a:r>
            <a:r>
              <a:rPr lang="en-US" sz="2000" dirty="0"/>
              <a:t> - defines a rectangular region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circle</a:t>
            </a:r>
            <a:r>
              <a:rPr lang="en-US" sz="2000" dirty="0"/>
              <a:t> - defines a circular region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poly</a:t>
            </a:r>
            <a:r>
              <a:rPr lang="en-US" sz="2000" dirty="0"/>
              <a:t> - defines a polygonal region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default</a:t>
            </a:r>
            <a:r>
              <a:rPr lang="en-US" sz="2000" dirty="0"/>
              <a:t> - defines the entire region</a:t>
            </a:r>
          </a:p>
          <a:p>
            <a:r>
              <a:rPr lang="en-US" sz="2400" dirty="0"/>
              <a:t>You can use Image Editor (Photoshop or GIMP) to obtain coordinates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4ECDEA-7D4E-48A9-9D94-FDE0D285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60" y="4508469"/>
            <a:ext cx="10058400" cy="19145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181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CF52175F91E594FBEB53EDD0F6EBFE2" ma:contentTypeVersion="4" ma:contentTypeDescription="Buat sebuah dokumen baru." ma:contentTypeScope="" ma:versionID="2e157c8a93531a90353bc0d952171ec7">
  <xsd:schema xmlns:xsd="http://www.w3.org/2001/XMLSchema" xmlns:xs="http://www.w3.org/2001/XMLSchema" xmlns:p="http://schemas.microsoft.com/office/2006/metadata/properties" xmlns:ns3="bebd35d3-3a7c-4757-b33a-52f8eb615cf4" targetNamespace="http://schemas.microsoft.com/office/2006/metadata/properties" ma:root="true" ma:fieldsID="b90e2249b7fd340aa2279b9974be7a31" ns3:_="">
    <xsd:import namespace="bebd35d3-3a7c-4757-b33a-52f8eb615c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bd35d3-3a7c-4757-b33a-52f8eb615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1047F7-8DE4-400D-8A5A-0A63F26E3B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bd35d3-3a7c-4757-b33a-52f8eb615c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D73AA1-68E9-4BFF-BC9F-041202201F3D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bebd35d3-3a7c-4757-b33a-52f8eb615cf4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ABA5F42-70DF-4517-A873-073DC15210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887</Words>
  <Application>Microsoft Office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Verdana</vt:lpstr>
      <vt:lpstr>Office Theme</vt:lpstr>
      <vt:lpstr>Basic HTML</vt:lpstr>
      <vt:lpstr>HTML Links - Hyperlinks</vt:lpstr>
      <vt:lpstr>HTML Links - The target Attribute</vt:lpstr>
      <vt:lpstr>Absolute URLs vs. Relative URLs</vt:lpstr>
      <vt:lpstr>Other HTML Links: image, email, button</vt:lpstr>
      <vt:lpstr>HTML Links - Different Colors</vt:lpstr>
      <vt:lpstr>PowerPoint Presentation</vt:lpstr>
      <vt:lpstr>HTML Images – Size and Folder</vt:lpstr>
      <vt:lpstr>Image Maps</vt:lpstr>
      <vt:lpstr>Image Maps Example</vt:lpstr>
      <vt:lpstr>HTML Background Images</vt:lpstr>
      <vt:lpstr>Background Image</vt:lpstr>
      <vt:lpstr>Background Cover</vt:lpstr>
      <vt:lpstr>HTML Table</vt:lpstr>
      <vt:lpstr>Example</vt:lpstr>
      <vt:lpstr>Add Cellpadding and Text Align</vt:lpstr>
      <vt:lpstr>HTML Iframes</vt:lpstr>
      <vt:lpstr>Iframe - Target for a Link</vt:lpstr>
      <vt:lpstr>PowerPoint Presentation</vt:lpstr>
      <vt:lpstr>HTML JavaScript</vt:lpstr>
      <vt:lpstr>First Javascript Example – Click Me!</vt:lpstr>
      <vt:lpstr>Change my style!</vt:lpstr>
      <vt:lpstr>Light on - off</vt:lpstr>
      <vt:lpstr>HTML Layout Elements</vt:lpstr>
      <vt:lpstr>HTML Layout Example</vt:lpstr>
      <vt:lpstr>HTML Layout Example – The Code (1)</vt:lpstr>
      <vt:lpstr>HTML Layout Example – The Code (2)</vt:lpstr>
      <vt:lpstr>HTML Layout Example – The Code (3)</vt:lpstr>
      <vt:lpstr>Second Lab Assignment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HARIANDI MAULID</dc:creator>
  <cp:lastModifiedBy>PRAYOGA SAN ARISAKTI</cp:lastModifiedBy>
  <cp:revision>73</cp:revision>
  <dcterms:created xsi:type="dcterms:W3CDTF">2021-02-16T08:48:55Z</dcterms:created>
  <dcterms:modified xsi:type="dcterms:W3CDTF">2022-03-05T11:10:19Z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0x010100DCF52175F91E594FBEB53EDD0F6EBFE2</vt:lpwstr>
  </property>
</Properties>
</file>