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 id="281" r:id="rId23"/>
    <p:sldId id="276" r:id="rId24"/>
    <p:sldId id="277" r:id="rId25"/>
    <p:sldId id="282" r:id="rId26"/>
    <p:sldId id="278"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114" d="100"/>
          <a:sy n="114" d="100"/>
        </p:scale>
        <p:origin x="46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28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24847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58723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9160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3235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6079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159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6729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1059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0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217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5175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4938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788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9259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8/9/2023</a:t>
            </a:fld>
            <a:endParaRPr lang="en-US" dirty="0"/>
          </a:p>
        </p:txBody>
      </p:sp>
    </p:spTree>
    <p:extLst>
      <p:ext uri="{BB962C8B-B14F-4D97-AF65-F5344CB8AC3E}">
        <p14:creationId xmlns:p14="http://schemas.microsoft.com/office/powerpoint/2010/main" val="212861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8/9/2023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305991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kg.go.dev/builtin@go1.21.0#int3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kg.go.dev/fm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kg.go.dev/strings@go1.21.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0" name="Straight Connector 9">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Isosceles Triangle 13">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Isosceles Triangle 15">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B6EF6AA7-4A82-40C0-8BD4-3E22D7CF2AD6}"/>
              </a:ext>
            </a:extLst>
          </p:cNvPr>
          <p:cNvSpPr>
            <a:spLocks noGrp="1"/>
          </p:cNvSpPr>
          <p:nvPr>
            <p:ph type="ctrTitle"/>
          </p:nvPr>
        </p:nvSpPr>
        <p:spPr>
          <a:xfrm>
            <a:off x="677335" y="1282701"/>
            <a:ext cx="5096060" cy="4307148"/>
          </a:xfrm>
        </p:spPr>
        <p:txBody>
          <a:bodyPr anchor="ctr">
            <a:normAutofit/>
          </a:bodyPr>
          <a:lstStyle/>
          <a:p>
            <a:r>
              <a:rPr lang="en-US" dirty="0"/>
              <a:t>Go Language</a:t>
            </a:r>
            <a:endParaRPr lang="en-IN" dirty="0"/>
          </a:p>
        </p:txBody>
      </p:sp>
      <p:sp>
        <p:nvSpPr>
          <p:cNvPr id="18" name="Freeform: Shape 17">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5712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4E0AA-5893-DEBB-C42C-61A4E15430C9}"/>
              </a:ext>
            </a:extLst>
          </p:cNvPr>
          <p:cNvSpPr>
            <a:spLocks noGrp="1"/>
          </p:cNvSpPr>
          <p:nvPr>
            <p:ph type="title"/>
          </p:nvPr>
        </p:nvSpPr>
        <p:spPr/>
        <p:txBody>
          <a:bodyPr/>
          <a:lstStyle/>
          <a:p>
            <a:r>
              <a:rPr lang="en-IN" dirty="0"/>
              <a:t>Booleans &amp; Conditionals</a:t>
            </a:r>
          </a:p>
        </p:txBody>
      </p:sp>
      <p:sp>
        <p:nvSpPr>
          <p:cNvPr id="3" name="Content Placeholder 2">
            <a:extLst>
              <a:ext uri="{FF2B5EF4-FFF2-40B4-BE49-F238E27FC236}">
                <a16:creationId xmlns:a16="http://schemas.microsoft.com/office/drawing/2014/main" id="{15859D53-377B-374D-59E3-CFB7C62459B5}"/>
              </a:ext>
            </a:extLst>
          </p:cNvPr>
          <p:cNvSpPr>
            <a:spLocks noGrp="1"/>
          </p:cNvSpPr>
          <p:nvPr>
            <p:ph idx="1"/>
          </p:nvPr>
        </p:nvSpPr>
        <p:spPr/>
        <p:txBody>
          <a:bodyPr/>
          <a:lstStyle/>
          <a:p>
            <a:r>
              <a:rPr lang="en-US" dirty="0"/>
              <a:t>We already seen that an expressions can be true or false using a for loop</a:t>
            </a:r>
            <a:r>
              <a:rPr lang="en-IN" dirty="0"/>
              <a:t> in the last slide and true or false value is a Boolean in go. Just like a Boolean in other programming languages and I have just created a few other expressions that also result in Boolean  either true or false</a:t>
            </a:r>
          </a:p>
          <a:p>
            <a:r>
              <a:rPr lang="en-IN" dirty="0"/>
              <a:t>Example :-</a:t>
            </a:r>
            <a:endParaRPr lang="en-US" dirty="0"/>
          </a:p>
        </p:txBody>
      </p:sp>
    </p:spTree>
    <p:extLst>
      <p:ext uri="{BB962C8B-B14F-4D97-AF65-F5344CB8AC3E}">
        <p14:creationId xmlns:p14="http://schemas.microsoft.com/office/powerpoint/2010/main" val="355539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F2D0-48FC-42EC-0416-79BBC744FA82}"/>
              </a:ext>
            </a:extLst>
          </p:cNvPr>
          <p:cNvSpPr>
            <a:spLocks noGrp="1"/>
          </p:cNvSpPr>
          <p:nvPr>
            <p:ph type="title"/>
          </p:nvPr>
        </p:nvSpPr>
        <p:spPr/>
        <p:txBody>
          <a:bodyPr/>
          <a:lstStyle/>
          <a:p>
            <a:r>
              <a:rPr lang="en-IN" dirty="0"/>
              <a:t> Functions in Go</a:t>
            </a:r>
          </a:p>
        </p:txBody>
      </p:sp>
      <p:sp>
        <p:nvSpPr>
          <p:cNvPr id="3" name="Content Placeholder 2">
            <a:extLst>
              <a:ext uri="{FF2B5EF4-FFF2-40B4-BE49-F238E27FC236}">
                <a16:creationId xmlns:a16="http://schemas.microsoft.com/office/drawing/2014/main" id="{69A269D0-AA44-4C94-2AE5-CEBA9FC7B008}"/>
              </a:ext>
            </a:extLst>
          </p:cNvPr>
          <p:cNvSpPr>
            <a:spLocks noGrp="1"/>
          </p:cNvSpPr>
          <p:nvPr>
            <p:ph idx="1"/>
          </p:nvPr>
        </p:nvSpPr>
        <p:spPr/>
        <p:txBody>
          <a:bodyPr/>
          <a:lstStyle/>
          <a:p>
            <a:r>
              <a:rPr lang="en-US" dirty="0"/>
              <a:t>In Go, the function is a set of statements that performs a specific task and can be reused repeatedly in a program. Functions improve the readability and maintainability of a program.</a:t>
            </a:r>
          </a:p>
          <a:p>
            <a:r>
              <a:rPr lang="en-US" dirty="0"/>
              <a:t>A function can take input parameters and can also return an output. Input parameters and output are optional to a function.</a:t>
            </a:r>
          </a:p>
          <a:p>
            <a:r>
              <a:rPr lang="en-US" dirty="0"/>
              <a:t>Every Go program will have at least one function main() function which is the starting point.</a:t>
            </a:r>
          </a:p>
          <a:p>
            <a:pPr marL="400050" lvl="1" indent="0">
              <a:buNone/>
            </a:pPr>
            <a:r>
              <a:rPr lang="en-US" dirty="0" err="1"/>
              <a:t>func</a:t>
            </a:r>
            <a:r>
              <a:rPr lang="en-US" dirty="0"/>
              <a:t> </a:t>
            </a:r>
            <a:r>
              <a:rPr lang="en-US" dirty="0" err="1"/>
              <a:t>functionName</a:t>
            </a:r>
            <a:r>
              <a:rPr lang="en-US" dirty="0"/>
              <a:t> ([</a:t>
            </a:r>
            <a:r>
              <a:rPr lang="en-US" dirty="0" err="1"/>
              <a:t>inputParameters</a:t>
            </a:r>
            <a:r>
              <a:rPr lang="en-US" dirty="0"/>
              <a:t>]) [</a:t>
            </a:r>
            <a:r>
              <a:rPr lang="en-US" dirty="0" err="1"/>
              <a:t>returnType</a:t>
            </a:r>
            <a:r>
              <a:rPr lang="en-US" dirty="0"/>
              <a:t>] {</a:t>
            </a:r>
          </a:p>
          <a:p>
            <a:pPr marL="400050" lvl="1" indent="0">
              <a:buNone/>
            </a:pPr>
            <a:r>
              <a:rPr lang="en-US" dirty="0"/>
              <a:t>	//function body</a:t>
            </a:r>
          </a:p>
          <a:p>
            <a:pPr marL="400050" lvl="1" indent="0">
              <a:buNone/>
            </a:pPr>
            <a:r>
              <a:rPr lang="en-US" dirty="0"/>
              <a:t>} </a:t>
            </a:r>
          </a:p>
          <a:p>
            <a:r>
              <a:rPr lang="en-IN" dirty="0"/>
              <a:t>Examples:-</a:t>
            </a:r>
          </a:p>
        </p:txBody>
      </p:sp>
    </p:spTree>
    <p:extLst>
      <p:ext uri="{BB962C8B-B14F-4D97-AF65-F5344CB8AC3E}">
        <p14:creationId xmlns:p14="http://schemas.microsoft.com/office/powerpoint/2010/main" val="95330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1E99-A762-AAA8-A864-4C5D4455134F}"/>
              </a:ext>
            </a:extLst>
          </p:cNvPr>
          <p:cNvSpPr>
            <a:spLocks noGrp="1"/>
          </p:cNvSpPr>
          <p:nvPr>
            <p:ph type="title"/>
          </p:nvPr>
        </p:nvSpPr>
        <p:spPr/>
        <p:txBody>
          <a:bodyPr/>
          <a:lstStyle/>
          <a:p>
            <a:r>
              <a:rPr lang="en-IN" dirty="0"/>
              <a:t>Multiple Return Values</a:t>
            </a:r>
          </a:p>
        </p:txBody>
      </p:sp>
      <p:sp>
        <p:nvSpPr>
          <p:cNvPr id="3" name="Content Placeholder 2">
            <a:extLst>
              <a:ext uri="{FF2B5EF4-FFF2-40B4-BE49-F238E27FC236}">
                <a16:creationId xmlns:a16="http://schemas.microsoft.com/office/drawing/2014/main" id="{50AE2BB7-19BD-3135-DD75-9DCC13DBE17C}"/>
              </a:ext>
            </a:extLst>
          </p:cNvPr>
          <p:cNvSpPr>
            <a:spLocks noGrp="1"/>
          </p:cNvSpPr>
          <p:nvPr>
            <p:ph idx="1"/>
          </p:nvPr>
        </p:nvSpPr>
        <p:spPr/>
        <p:txBody>
          <a:bodyPr/>
          <a:lstStyle/>
          <a:p>
            <a:r>
              <a:rPr lang="en-US" dirty="0"/>
              <a:t>In last slide we saw how t create functions that return multiple values so not just one value</a:t>
            </a:r>
          </a:p>
          <a:p>
            <a:r>
              <a:rPr lang="en-US" dirty="0"/>
              <a:t>Now we want to return two diff values so this is going to be a slightly more complex function that we are going to create to put together some </a:t>
            </a:r>
            <a:r>
              <a:rPr lang="en-US" dirty="0" err="1"/>
              <a:t>ot</a:t>
            </a:r>
            <a:r>
              <a:rPr lang="en-US" dirty="0"/>
              <a:t> the thing we have learned so far as well as use the stings package right here .</a:t>
            </a:r>
          </a:p>
          <a:p>
            <a:r>
              <a:rPr lang="en-US" dirty="0"/>
              <a:t>Example:- </a:t>
            </a:r>
            <a:endParaRPr lang="en-IN" dirty="0"/>
          </a:p>
        </p:txBody>
      </p:sp>
    </p:spTree>
    <p:extLst>
      <p:ext uri="{BB962C8B-B14F-4D97-AF65-F5344CB8AC3E}">
        <p14:creationId xmlns:p14="http://schemas.microsoft.com/office/powerpoint/2010/main" val="3974002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C7EC-F301-ACA9-945E-B51C65623B05}"/>
              </a:ext>
            </a:extLst>
          </p:cNvPr>
          <p:cNvSpPr>
            <a:spLocks noGrp="1"/>
          </p:cNvSpPr>
          <p:nvPr>
            <p:ph type="title"/>
          </p:nvPr>
        </p:nvSpPr>
        <p:spPr/>
        <p:txBody>
          <a:bodyPr/>
          <a:lstStyle/>
          <a:p>
            <a:r>
              <a:rPr lang="en-IN" dirty="0"/>
              <a:t> Package Scope</a:t>
            </a:r>
          </a:p>
        </p:txBody>
      </p:sp>
      <p:sp>
        <p:nvSpPr>
          <p:cNvPr id="3" name="Content Placeholder 2">
            <a:extLst>
              <a:ext uri="{FF2B5EF4-FFF2-40B4-BE49-F238E27FC236}">
                <a16:creationId xmlns:a16="http://schemas.microsoft.com/office/drawing/2014/main" id="{DAFE04AB-1C01-6436-199E-6AE67566A01C}"/>
              </a:ext>
            </a:extLst>
          </p:cNvPr>
          <p:cNvSpPr>
            <a:spLocks noGrp="1"/>
          </p:cNvSpPr>
          <p:nvPr>
            <p:ph idx="1"/>
          </p:nvPr>
        </p:nvSpPr>
        <p:spPr/>
        <p:txBody>
          <a:bodyPr/>
          <a:lstStyle/>
          <a:p>
            <a:r>
              <a:rPr lang="en-US" dirty="0"/>
              <a:t>All right then so sometimes when we are making go programs we probably want to make more than one file right you don’t want to do everything inside in this one single </a:t>
            </a:r>
            <a:r>
              <a:rPr lang="en-US" dirty="0" err="1"/>
              <a:t>main.go</a:t>
            </a:r>
            <a:r>
              <a:rPr lang="en-US" dirty="0"/>
              <a:t> file and we can do that so </a:t>
            </a:r>
          </a:p>
          <a:p>
            <a:r>
              <a:rPr lang="en-US" dirty="0"/>
              <a:t>Example:-</a:t>
            </a:r>
            <a:endParaRPr lang="en-IN" dirty="0"/>
          </a:p>
        </p:txBody>
      </p:sp>
    </p:spTree>
    <p:extLst>
      <p:ext uri="{BB962C8B-B14F-4D97-AF65-F5344CB8AC3E}">
        <p14:creationId xmlns:p14="http://schemas.microsoft.com/office/powerpoint/2010/main" val="3490601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ABB9F-CD60-27E5-219D-CCC5F594D4E4}"/>
              </a:ext>
            </a:extLst>
          </p:cNvPr>
          <p:cNvSpPr>
            <a:spLocks noGrp="1"/>
          </p:cNvSpPr>
          <p:nvPr>
            <p:ph type="title"/>
          </p:nvPr>
        </p:nvSpPr>
        <p:spPr/>
        <p:txBody>
          <a:bodyPr/>
          <a:lstStyle/>
          <a:p>
            <a:r>
              <a:rPr lang="en-IN" dirty="0"/>
              <a:t>Maps in Go</a:t>
            </a:r>
          </a:p>
        </p:txBody>
      </p:sp>
      <p:sp>
        <p:nvSpPr>
          <p:cNvPr id="3" name="Content Placeholder 2">
            <a:extLst>
              <a:ext uri="{FF2B5EF4-FFF2-40B4-BE49-F238E27FC236}">
                <a16:creationId xmlns:a16="http://schemas.microsoft.com/office/drawing/2014/main" id="{51BF6E3D-C8EA-0AAA-69A8-623F94841F4E}"/>
              </a:ext>
            </a:extLst>
          </p:cNvPr>
          <p:cNvSpPr>
            <a:spLocks noGrp="1"/>
          </p:cNvSpPr>
          <p:nvPr>
            <p:ph idx="1"/>
          </p:nvPr>
        </p:nvSpPr>
        <p:spPr/>
        <p:txBody>
          <a:bodyPr/>
          <a:lstStyle/>
          <a:p>
            <a:r>
              <a:rPr lang="en-US" dirty="0"/>
              <a:t>In Go lang, a map is a data structure that stores key-value pairs where keys must be unique but values can be duplicate.</a:t>
            </a:r>
          </a:p>
          <a:p>
            <a:r>
              <a:rPr lang="en-US" dirty="0"/>
              <a:t>Maps can be declared using var or shorthand syntax.</a:t>
            </a:r>
          </a:p>
          <a:p>
            <a:r>
              <a:rPr lang="en-IN" dirty="0"/>
              <a:t>// Using var keyword</a:t>
            </a:r>
          </a:p>
          <a:p>
            <a:pPr lvl="1"/>
            <a:r>
              <a:rPr lang="en-IN" dirty="0"/>
              <a:t>var </a:t>
            </a:r>
            <a:r>
              <a:rPr lang="en-IN" dirty="0" err="1"/>
              <a:t>mymap</a:t>
            </a:r>
            <a:r>
              <a:rPr lang="en-IN" dirty="0"/>
              <a:t> = map[</a:t>
            </a:r>
            <a:r>
              <a:rPr lang="en-IN" dirty="0" err="1"/>
              <a:t>TypeOfKey</a:t>
            </a:r>
            <a:r>
              <a:rPr lang="en-IN" dirty="0"/>
              <a:t>] </a:t>
            </a:r>
            <a:r>
              <a:rPr lang="en-IN" dirty="0" err="1"/>
              <a:t>TypeOfValue</a:t>
            </a:r>
            <a:r>
              <a:rPr lang="en-IN" dirty="0"/>
              <a:t> { key1:value1, key2:value2,...}</a:t>
            </a:r>
          </a:p>
          <a:p>
            <a:r>
              <a:rPr lang="en-IN" dirty="0"/>
              <a:t>// shorthand syntax</a:t>
            </a:r>
          </a:p>
          <a:p>
            <a:pPr lvl="1"/>
            <a:r>
              <a:rPr lang="en-IN" dirty="0" err="1"/>
              <a:t>mymap</a:t>
            </a:r>
            <a:r>
              <a:rPr lang="en-IN" dirty="0"/>
              <a:t> :=  map[</a:t>
            </a:r>
            <a:r>
              <a:rPr lang="en-IN" dirty="0" err="1"/>
              <a:t>TypeOfKey</a:t>
            </a:r>
            <a:r>
              <a:rPr lang="en-IN" dirty="0"/>
              <a:t>] </a:t>
            </a:r>
            <a:r>
              <a:rPr lang="en-IN" dirty="0" err="1"/>
              <a:t>TypeOfValue</a:t>
            </a:r>
            <a:r>
              <a:rPr lang="en-IN" dirty="0"/>
              <a:t> { key1:value1, key2:value2,...}</a:t>
            </a:r>
          </a:p>
          <a:p>
            <a:pPr lvl="1"/>
            <a:endParaRPr lang="en-IN" dirty="0"/>
          </a:p>
        </p:txBody>
      </p:sp>
    </p:spTree>
    <p:extLst>
      <p:ext uri="{BB962C8B-B14F-4D97-AF65-F5344CB8AC3E}">
        <p14:creationId xmlns:p14="http://schemas.microsoft.com/office/powerpoint/2010/main" val="2005687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5790-B03E-D5B5-3DFC-182792D5B433}"/>
              </a:ext>
            </a:extLst>
          </p:cNvPr>
          <p:cNvSpPr>
            <a:spLocks noGrp="1"/>
          </p:cNvSpPr>
          <p:nvPr>
            <p:ph type="title"/>
          </p:nvPr>
        </p:nvSpPr>
        <p:spPr>
          <a:xfrm>
            <a:off x="677334" y="609600"/>
            <a:ext cx="8596668" cy="1320800"/>
          </a:xfrm>
        </p:spPr>
        <p:txBody>
          <a:bodyPr anchor="t">
            <a:normAutofit/>
          </a:bodyPr>
          <a:lstStyle/>
          <a:p>
            <a:r>
              <a:rPr lang="en-IN" dirty="0"/>
              <a:t>Pass By Value</a:t>
            </a:r>
          </a:p>
        </p:txBody>
      </p:sp>
      <p:sp>
        <p:nvSpPr>
          <p:cNvPr id="3" name="Content Placeholder 2">
            <a:extLst>
              <a:ext uri="{FF2B5EF4-FFF2-40B4-BE49-F238E27FC236}">
                <a16:creationId xmlns:a16="http://schemas.microsoft.com/office/drawing/2014/main" id="{2DBDD2F8-69A8-3BC1-E0E5-8066F4A737EB}"/>
              </a:ext>
            </a:extLst>
          </p:cNvPr>
          <p:cNvSpPr>
            <a:spLocks noGrp="1"/>
          </p:cNvSpPr>
          <p:nvPr>
            <p:ph idx="1"/>
          </p:nvPr>
        </p:nvSpPr>
        <p:spPr>
          <a:xfrm>
            <a:off x="6336287" y="2160589"/>
            <a:ext cx="2934714" cy="3880773"/>
          </a:xfrm>
        </p:spPr>
        <p:txBody>
          <a:bodyPr>
            <a:normAutofit/>
          </a:bodyPr>
          <a:lstStyle/>
          <a:p>
            <a:r>
              <a:rPr lang="en-US" dirty="0"/>
              <a:t>Go is a pass by value </a:t>
            </a:r>
            <a:r>
              <a:rPr lang="en-US" dirty="0" err="1"/>
              <a:t>Lanaguage</a:t>
            </a:r>
            <a:endParaRPr lang="en-US" dirty="0"/>
          </a:p>
          <a:p>
            <a:pPr lvl="1"/>
            <a:r>
              <a:rPr lang="en-US" dirty="0"/>
              <a:t>This basically means that when we pass variables around as arguments in functions go makes a copy of those values, for the functions use</a:t>
            </a:r>
          </a:p>
          <a:p>
            <a:r>
              <a:rPr lang="en-US" dirty="0"/>
              <a:t>Go make “copies” of values when passed int functions</a:t>
            </a:r>
          </a:p>
          <a:p>
            <a:endParaRPr lang="en-IN" dirty="0"/>
          </a:p>
        </p:txBody>
      </p:sp>
      <p:pic>
        <p:nvPicPr>
          <p:cNvPr id="5" name="Picture 4">
            <a:extLst>
              <a:ext uri="{FF2B5EF4-FFF2-40B4-BE49-F238E27FC236}">
                <a16:creationId xmlns:a16="http://schemas.microsoft.com/office/drawing/2014/main" id="{9C9184A7-31D9-322C-B6E3-BD8A109EF9DC}"/>
              </a:ext>
            </a:extLst>
          </p:cNvPr>
          <p:cNvPicPr>
            <a:picLocks noChangeAspect="1"/>
          </p:cNvPicPr>
          <p:nvPr/>
        </p:nvPicPr>
        <p:blipFill rotWithShape="1">
          <a:blip r:embed="rId2"/>
          <a:srcRect t="1026" r="3" b="14260"/>
          <a:stretch/>
        </p:blipFill>
        <p:spPr>
          <a:xfrm>
            <a:off x="677334" y="2159331"/>
            <a:ext cx="5423429" cy="3882362"/>
          </a:xfrm>
          <a:prstGeom prst="rect">
            <a:avLst/>
          </a:prstGeom>
        </p:spPr>
      </p:pic>
    </p:spTree>
    <p:extLst>
      <p:ext uri="{BB962C8B-B14F-4D97-AF65-F5344CB8AC3E}">
        <p14:creationId xmlns:p14="http://schemas.microsoft.com/office/powerpoint/2010/main" val="3085641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CCF24B9-8121-043F-185D-607C525370D8}"/>
              </a:ext>
            </a:extLst>
          </p:cNvPr>
          <p:cNvPicPr>
            <a:picLocks noGrp="1" noChangeAspect="1"/>
          </p:cNvPicPr>
          <p:nvPr>
            <p:ph idx="1"/>
          </p:nvPr>
        </p:nvPicPr>
        <p:blipFill>
          <a:blip r:embed="rId2"/>
          <a:stretch>
            <a:fillRect/>
          </a:stretch>
        </p:blipFill>
        <p:spPr>
          <a:xfrm>
            <a:off x="1187436" y="1131994"/>
            <a:ext cx="9819005" cy="4590386"/>
          </a:xfrm>
          <a:prstGeom prst="rect">
            <a:avLst/>
          </a:prstGeom>
        </p:spPr>
      </p:pic>
    </p:spTree>
    <p:extLst>
      <p:ext uri="{BB962C8B-B14F-4D97-AF65-F5344CB8AC3E}">
        <p14:creationId xmlns:p14="http://schemas.microsoft.com/office/powerpoint/2010/main" val="2433019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8" name="Isosceles Triangle 1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9"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0"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 name="Isosceles Triangle 1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Isosceles Triangle 1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44"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5"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EA01289-E15B-44B1-D5C6-CA099A852931}"/>
              </a:ext>
            </a:extLst>
          </p:cNvPr>
          <p:cNvPicPr>
            <a:picLocks noGrp="1" noChangeAspect="1"/>
          </p:cNvPicPr>
          <p:nvPr>
            <p:ph idx="1"/>
          </p:nvPr>
        </p:nvPicPr>
        <p:blipFill rotWithShape="1">
          <a:blip r:embed="rId2"/>
          <a:srcRect r="5214" b="-1"/>
          <a:stretch/>
        </p:blipFill>
        <p:spPr>
          <a:xfrm>
            <a:off x="568452" y="571500"/>
            <a:ext cx="11055096" cy="5715000"/>
          </a:xfrm>
          <a:prstGeom prst="rect">
            <a:avLst/>
          </a:prstGeom>
        </p:spPr>
      </p:pic>
    </p:spTree>
    <p:extLst>
      <p:ext uri="{BB962C8B-B14F-4D97-AF65-F5344CB8AC3E}">
        <p14:creationId xmlns:p14="http://schemas.microsoft.com/office/powerpoint/2010/main" val="2445210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06003-7B21-A08A-CC1E-80B09287F059}"/>
              </a:ext>
            </a:extLst>
          </p:cNvPr>
          <p:cNvSpPr>
            <a:spLocks noGrp="1"/>
          </p:cNvSpPr>
          <p:nvPr>
            <p:ph type="title"/>
          </p:nvPr>
        </p:nvSpPr>
        <p:spPr>
          <a:xfrm>
            <a:off x="677334" y="609600"/>
            <a:ext cx="8596668" cy="1320800"/>
          </a:xfrm>
        </p:spPr>
        <p:txBody>
          <a:bodyPr anchor="t">
            <a:normAutofit/>
          </a:bodyPr>
          <a:lstStyle/>
          <a:p>
            <a:r>
              <a:rPr lang="en-IN"/>
              <a:t>Pointers</a:t>
            </a:r>
            <a:endParaRPr lang="en-IN" dirty="0"/>
          </a:p>
        </p:txBody>
      </p:sp>
      <p:sp>
        <p:nvSpPr>
          <p:cNvPr id="3" name="Content Placeholder 2">
            <a:extLst>
              <a:ext uri="{FF2B5EF4-FFF2-40B4-BE49-F238E27FC236}">
                <a16:creationId xmlns:a16="http://schemas.microsoft.com/office/drawing/2014/main" id="{55BAC5B2-78A3-A8B1-716A-C9D00BC9C7F1}"/>
              </a:ext>
            </a:extLst>
          </p:cNvPr>
          <p:cNvSpPr>
            <a:spLocks noGrp="1"/>
          </p:cNvSpPr>
          <p:nvPr>
            <p:ph idx="1"/>
          </p:nvPr>
        </p:nvSpPr>
        <p:spPr>
          <a:xfrm>
            <a:off x="677334" y="2160590"/>
            <a:ext cx="5220430" cy="3701270"/>
          </a:xfrm>
        </p:spPr>
        <p:txBody>
          <a:bodyPr>
            <a:normAutofit/>
          </a:bodyPr>
          <a:lstStyle/>
          <a:p>
            <a:r>
              <a:rPr lang="en-US" b="0" i="0">
                <a:effectLst/>
                <a:latin typeface="Verdana" panose="020B0604030504040204" pitchFamily="34" charset="0"/>
              </a:rPr>
              <a:t>In Go lang, pointers are special variables that are used to store the memory address of other variables and point to their memory address. Pointers also provide ways to access the value of the variable stored in that address.</a:t>
            </a:r>
          </a:p>
          <a:p>
            <a:r>
              <a:rPr lang="en-US" b="0" i="0">
                <a:effectLst/>
                <a:latin typeface="Verdana" panose="020B0604030504040204" pitchFamily="34" charset="0"/>
              </a:rPr>
              <a:t>The * operator: While declaring a pointer, the pointer name is followed by the type of the variable the pointer points to, prefixed with the * sign as shown below. This is also known as dereferencing the pointer variable.</a:t>
            </a:r>
          </a:p>
          <a:p>
            <a:endParaRPr lang="en-IN" dirty="0"/>
          </a:p>
        </p:txBody>
      </p:sp>
      <p:pic>
        <p:nvPicPr>
          <p:cNvPr id="5" name="Picture 4">
            <a:extLst>
              <a:ext uri="{FF2B5EF4-FFF2-40B4-BE49-F238E27FC236}">
                <a16:creationId xmlns:a16="http://schemas.microsoft.com/office/drawing/2014/main" id="{F21FB993-DE36-C65B-0910-A342DBFA8471}"/>
              </a:ext>
            </a:extLst>
          </p:cNvPr>
          <p:cNvPicPr>
            <a:picLocks noChangeAspect="1"/>
          </p:cNvPicPr>
          <p:nvPr/>
        </p:nvPicPr>
        <p:blipFill>
          <a:blip r:embed="rId2"/>
          <a:stretch>
            <a:fillRect/>
          </a:stretch>
        </p:blipFill>
        <p:spPr>
          <a:xfrm>
            <a:off x="6087417" y="2159000"/>
            <a:ext cx="3145536" cy="2293431"/>
          </a:xfrm>
          <a:prstGeom prst="rect">
            <a:avLst/>
          </a:prstGeom>
        </p:spPr>
      </p:pic>
    </p:spTree>
    <p:extLst>
      <p:ext uri="{BB962C8B-B14F-4D97-AF65-F5344CB8AC3E}">
        <p14:creationId xmlns:p14="http://schemas.microsoft.com/office/powerpoint/2010/main" val="3870053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4881-F35B-154F-D533-738D91BC5D26}"/>
              </a:ext>
            </a:extLst>
          </p:cNvPr>
          <p:cNvSpPr>
            <a:spLocks noGrp="1"/>
          </p:cNvSpPr>
          <p:nvPr>
            <p:ph type="title"/>
          </p:nvPr>
        </p:nvSpPr>
        <p:spPr/>
        <p:txBody>
          <a:bodyPr/>
          <a:lstStyle/>
          <a:p>
            <a:r>
              <a:rPr lang="en-US" dirty="0"/>
              <a:t>What is the need for the pointers? </a:t>
            </a:r>
            <a:endParaRPr lang="en-IN" dirty="0"/>
          </a:p>
        </p:txBody>
      </p:sp>
      <p:sp>
        <p:nvSpPr>
          <p:cNvPr id="3" name="Content Placeholder 2">
            <a:extLst>
              <a:ext uri="{FF2B5EF4-FFF2-40B4-BE49-F238E27FC236}">
                <a16:creationId xmlns:a16="http://schemas.microsoft.com/office/drawing/2014/main" id="{DBE1E83D-F112-7E9E-61A2-070CB0443FB7}"/>
              </a:ext>
            </a:extLst>
          </p:cNvPr>
          <p:cNvSpPr>
            <a:spLocks noGrp="1"/>
          </p:cNvSpPr>
          <p:nvPr>
            <p:ph idx="1"/>
          </p:nvPr>
        </p:nvSpPr>
        <p:spPr/>
        <p:txBody>
          <a:bodyPr/>
          <a:lstStyle/>
          <a:p>
            <a:r>
              <a:rPr lang="en-US" dirty="0"/>
              <a:t>Variables are the names given to a memory location where the actual data is stored. To access the stored data we need the address of that particular memory location. To remember all the memory addresses(Hexadecimal Format) manually is an overhead that’s why we use variables to store data and variables can be accessed just by using their name. </a:t>
            </a:r>
          </a:p>
          <a:p>
            <a:r>
              <a:rPr lang="en-US" dirty="0"/>
              <a:t>To remember all the memory addresses(Hexadecimal Format) manually is an overhead that’s why we use variables to store data and variables can be accessed just by using their name.</a:t>
            </a:r>
          </a:p>
          <a:p>
            <a:r>
              <a:rPr lang="en-IN" dirty="0"/>
              <a:t>Nil Pointers</a:t>
            </a:r>
            <a:endParaRPr lang="en-US" dirty="0"/>
          </a:p>
          <a:p>
            <a:pPr marL="457200" lvl="1" indent="0">
              <a:buNone/>
            </a:pPr>
            <a:r>
              <a:rPr lang="en-IN" dirty="0"/>
              <a:t>var </a:t>
            </a:r>
            <a:r>
              <a:rPr lang="en-IN" dirty="0" err="1"/>
              <a:t>intPtr</a:t>
            </a:r>
            <a:r>
              <a:rPr lang="en-IN" dirty="0"/>
              <a:t> *int</a:t>
            </a:r>
          </a:p>
          <a:p>
            <a:pPr marL="457200" lvl="1" indent="0">
              <a:buNone/>
            </a:pPr>
            <a:r>
              <a:rPr lang="en-IN" dirty="0" err="1"/>
              <a:t>fmt.Println</a:t>
            </a:r>
            <a:r>
              <a:rPr lang="en-IN" dirty="0"/>
              <a:t>(</a:t>
            </a:r>
            <a:r>
              <a:rPr lang="en-IN" dirty="0" err="1"/>
              <a:t>intPtr</a:t>
            </a:r>
            <a:r>
              <a:rPr lang="en-IN" dirty="0"/>
              <a:t>) //output: &lt;nil&gt;</a:t>
            </a:r>
          </a:p>
        </p:txBody>
      </p:sp>
    </p:spTree>
    <p:extLst>
      <p:ext uri="{BB962C8B-B14F-4D97-AF65-F5344CB8AC3E}">
        <p14:creationId xmlns:p14="http://schemas.microsoft.com/office/powerpoint/2010/main" val="335249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78729-45A3-98B4-484F-6528E5E4469F}"/>
              </a:ext>
            </a:extLst>
          </p:cNvPr>
          <p:cNvSpPr>
            <a:spLocks noGrp="1"/>
          </p:cNvSpPr>
          <p:nvPr>
            <p:ph type="title"/>
          </p:nvPr>
        </p:nvSpPr>
        <p:spPr/>
        <p:txBody>
          <a:bodyPr/>
          <a:lstStyle/>
          <a:p>
            <a:r>
              <a:rPr lang="en-US"/>
              <a:t>What is Go?</a:t>
            </a:r>
            <a:endParaRPr lang="en-IN" dirty="0"/>
          </a:p>
        </p:txBody>
      </p:sp>
      <p:sp>
        <p:nvSpPr>
          <p:cNvPr id="3" name="Content Placeholder 2">
            <a:extLst>
              <a:ext uri="{FF2B5EF4-FFF2-40B4-BE49-F238E27FC236}">
                <a16:creationId xmlns:a16="http://schemas.microsoft.com/office/drawing/2014/main" id="{ED9E68F9-F0F3-CA1C-ED09-940DA0D2D1D9}"/>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181717"/>
                </a:solidFill>
                <a:effectLst/>
                <a:latin typeface="Verdana" panose="020B0604030504040204" pitchFamily="34" charset="0"/>
              </a:rPr>
              <a:t>Go Language is safe as it is strongly and statically typed and supports garbage collection.</a:t>
            </a:r>
          </a:p>
          <a:p>
            <a:pPr lvl="1" algn="just">
              <a:buFont typeface="Arial" panose="020B0604020202020204" pitchFamily="34" charset="0"/>
              <a:buChar char="•"/>
            </a:pPr>
            <a:r>
              <a:rPr lang="en-US" b="0" i="0" dirty="0">
                <a:solidFill>
                  <a:srgbClr val="181717"/>
                </a:solidFill>
                <a:effectLst/>
                <a:latin typeface="Verdana" panose="020B0604030504040204" pitchFamily="34" charset="0"/>
              </a:rPr>
              <a:t>It's statically typed because you can't change a variable's type at runtime</a:t>
            </a:r>
          </a:p>
          <a:p>
            <a:pPr lvl="1" algn="just">
              <a:buFont typeface="Arial" panose="020B0604020202020204" pitchFamily="34" charset="0"/>
              <a:buChar char="•"/>
            </a:pPr>
            <a:r>
              <a:rPr lang="en-US" b="0" i="0" dirty="0">
                <a:solidFill>
                  <a:srgbClr val="181717"/>
                </a:solidFill>
                <a:effectLst/>
                <a:latin typeface="Verdana" panose="020B0604030504040204" pitchFamily="34" charset="0"/>
              </a:rPr>
              <a:t>Strong typing: Go is a statically typed language, which helps catch errors at compile time rather than at runtime.</a:t>
            </a:r>
          </a:p>
          <a:p>
            <a:pPr lvl="1" algn="just">
              <a:buFont typeface="Arial" panose="020B0604020202020204" pitchFamily="34" charset="0"/>
              <a:buChar char="•"/>
            </a:pPr>
            <a:r>
              <a:rPr lang="en-US" b="0" i="0" dirty="0">
                <a:solidFill>
                  <a:srgbClr val="181717"/>
                </a:solidFill>
                <a:effectLst/>
                <a:latin typeface="Verdana" panose="020B0604030504040204" pitchFamily="34" charset="0"/>
              </a:rPr>
              <a:t>Go's garbage collection is a mechanism for automatically releasing memory that is no longer needed by a program. The Go runtime uses a garbage collector to periodically scan the program's heap (the area of memory where objects are allocated), looking for objects that are no longer reachable.</a:t>
            </a:r>
          </a:p>
          <a:p>
            <a:pPr algn="just">
              <a:buFont typeface="Arial" panose="020B0604020202020204" pitchFamily="34" charset="0"/>
              <a:buChar char="•"/>
            </a:pPr>
            <a:r>
              <a:rPr lang="en-US" b="0" i="0" dirty="0">
                <a:solidFill>
                  <a:srgbClr val="181717"/>
                </a:solidFill>
                <a:effectLst/>
                <a:latin typeface="Verdana" panose="020B0604030504040204" pitchFamily="34" charset="0"/>
              </a:rPr>
              <a:t>It supports concurrent programming, functional programming, and interfaces.</a:t>
            </a:r>
          </a:p>
          <a:p>
            <a:pPr algn="just">
              <a:buFont typeface="Arial" panose="020B0604020202020204" pitchFamily="34" charset="0"/>
              <a:buChar char="•"/>
            </a:pPr>
            <a:r>
              <a:rPr lang="en-US" b="0" i="0" dirty="0">
                <a:solidFill>
                  <a:srgbClr val="181717"/>
                </a:solidFill>
                <a:effectLst/>
                <a:latin typeface="Verdana" panose="020B0604030504040204" pitchFamily="34" charset="0"/>
              </a:rPr>
              <a:t>Go provides unit testing features.</a:t>
            </a:r>
          </a:p>
          <a:p>
            <a:pPr algn="just">
              <a:buFont typeface="Arial" panose="020B0604020202020204" pitchFamily="34" charset="0"/>
              <a:buChar char="•"/>
            </a:pPr>
            <a:r>
              <a:rPr lang="en-US" b="0" i="0" dirty="0">
                <a:solidFill>
                  <a:srgbClr val="181717"/>
                </a:solidFill>
                <a:effectLst/>
                <a:latin typeface="Verdana" panose="020B0604030504040204" pitchFamily="34" charset="0"/>
              </a:rPr>
              <a:t>Platform independent.</a:t>
            </a:r>
          </a:p>
          <a:p>
            <a:endParaRPr lang="en-IN" dirty="0"/>
          </a:p>
        </p:txBody>
      </p:sp>
    </p:spTree>
    <p:extLst>
      <p:ext uri="{BB962C8B-B14F-4D97-AF65-F5344CB8AC3E}">
        <p14:creationId xmlns:p14="http://schemas.microsoft.com/office/powerpoint/2010/main" val="386129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pic>
        <p:nvPicPr>
          <p:cNvPr id="5" name="Content Placeholder 4">
            <a:extLst>
              <a:ext uri="{FF2B5EF4-FFF2-40B4-BE49-F238E27FC236}">
                <a16:creationId xmlns:a16="http://schemas.microsoft.com/office/drawing/2014/main" id="{1F0F4EF2-32D1-E43F-ACD3-BB16EA8AEF20}"/>
              </a:ext>
            </a:extLst>
          </p:cNvPr>
          <p:cNvPicPr>
            <a:picLocks noGrp="1" noChangeAspect="1"/>
          </p:cNvPicPr>
          <p:nvPr>
            <p:ph idx="1"/>
          </p:nvPr>
        </p:nvPicPr>
        <p:blipFill>
          <a:blip r:embed="rId2"/>
          <a:stretch>
            <a:fillRect/>
          </a:stretch>
        </p:blipFill>
        <p:spPr>
          <a:xfrm>
            <a:off x="638126" y="1115745"/>
            <a:ext cx="7478946" cy="4506063"/>
          </a:xfrm>
          <a:prstGeom prst="rect">
            <a:avLst/>
          </a:prstGeom>
        </p:spPr>
      </p:pic>
    </p:spTree>
    <p:extLst>
      <p:ext uri="{BB962C8B-B14F-4D97-AF65-F5344CB8AC3E}">
        <p14:creationId xmlns:p14="http://schemas.microsoft.com/office/powerpoint/2010/main" val="2465768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90C0-F70C-836A-EB51-A750E32C4A95}"/>
              </a:ext>
            </a:extLst>
          </p:cNvPr>
          <p:cNvSpPr>
            <a:spLocks noGrp="1"/>
          </p:cNvSpPr>
          <p:nvPr>
            <p:ph type="title"/>
          </p:nvPr>
        </p:nvSpPr>
        <p:spPr/>
        <p:txBody>
          <a:bodyPr/>
          <a:lstStyle/>
          <a:p>
            <a:r>
              <a:rPr lang="en-US" dirty="0"/>
              <a:t>Go Pointer to Pointer (Double Pointer)</a:t>
            </a:r>
            <a:endParaRPr lang="en-IN" dirty="0"/>
          </a:p>
        </p:txBody>
      </p:sp>
      <p:sp>
        <p:nvSpPr>
          <p:cNvPr id="3" name="Content Placeholder 2">
            <a:extLst>
              <a:ext uri="{FF2B5EF4-FFF2-40B4-BE49-F238E27FC236}">
                <a16:creationId xmlns:a16="http://schemas.microsoft.com/office/drawing/2014/main" id="{17EA0BDD-99E4-8E6E-4527-F12D8B51F769}"/>
              </a:ext>
            </a:extLst>
          </p:cNvPr>
          <p:cNvSpPr>
            <a:spLocks noGrp="1"/>
          </p:cNvSpPr>
          <p:nvPr>
            <p:ph idx="1"/>
          </p:nvPr>
        </p:nvSpPr>
        <p:spPr/>
        <p:txBody>
          <a:bodyPr>
            <a:normAutofit lnSpcReduction="10000"/>
          </a:bodyPr>
          <a:lstStyle/>
          <a:p>
            <a:r>
              <a:rPr lang="en-US" b="0" i="0" dirty="0">
                <a:solidFill>
                  <a:srgbClr val="273239"/>
                </a:solidFill>
                <a:effectLst/>
                <a:latin typeface="Nunito" pitchFamily="2" charset="0"/>
              </a:rPr>
              <a:t>Pointers in Go programming language or </a:t>
            </a:r>
            <a:r>
              <a:rPr lang="en-US" b="0" i="0" dirty="0">
                <a:effectLst/>
                <a:latin typeface="Nunito" pitchFamily="2" charset="0"/>
              </a:rPr>
              <a:t>Golang</a:t>
            </a:r>
            <a:r>
              <a:rPr lang="en-US" b="0" i="0" u="sng" dirty="0">
                <a:effectLst/>
                <a:latin typeface="Nunito" pitchFamily="2" charset="0"/>
              </a:rPr>
              <a:t> </a:t>
            </a:r>
            <a:r>
              <a:rPr lang="en-US" b="0" i="0" dirty="0">
                <a:solidFill>
                  <a:srgbClr val="273239"/>
                </a:solidFill>
                <a:effectLst/>
                <a:latin typeface="Nunito" pitchFamily="2" charset="0"/>
              </a:rPr>
              <a:t>is a variable which is used to store the memory address of another variable.</a:t>
            </a:r>
          </a:p>
          <a:p>
            <a:r>
              <a:rPr lang="en-US" b="0" i="0" dirty="0">
                <a:solidFill>
                  <a:srgbClr val="273239"/>
                </a:solidFill>
                <a:effectLst/>
                <a:latin typeface="Nunito" pitchFamily="2" charset="0"/>
              </a:rPr>
              <a:t>A pointer is a special variable so it can point to a variable of any type even to a pointer.</a:t>
            </a:r>
            <a:endParaRPr lang="en-US" dirty="0">
              <a:solidFill>
                <a:srgbClr val="273239"/>
              </a:solidFill>
              <a:latin typeface="Nunito" pitchFamily="2" charset="0"/>
            </a:endParaRPr>
          </a:p>
          <a:p>
            <a:r>
              <a:rPr lang="en-US" b="0" i="0" dirty="0">
                <a:solidFill>
                  <a:srgbClr val="273239"/>
                </a:solidFill>
                <a:effectLst/>
                <a:latin typeface="Nunito" pitchFamily="2" charset="0"/>
              </a:rPr>
              <a:t>Basically, this looks like a chain of pointers. </a:t>
            </a:r>
          </a:p>
          <a:p>
            <a:r>
              <a:rPr lang="en-US" b="0" i="0" dirty="0">
                <a:solidFill>
                  <a:srgbClr val="273239"/>
                </a:solidFill>
                <a:effectLst/>
                <a:latin typeface="Nunito" pitchFamily="2" charset="0"/>
              </a:rPr>
              <a:t>When we define a pointer to pointer then the first pointer is used to store the address of the second pointer.</a:t>
            </a:r>
            <a:endParaRPr lang="en-US" dirty="0">
              <a:solidFill>
                <a:srgbClr val="273239"/>
              </a:solidFill>
              <a:latin typeface="Nunito" pitchFamily="2" charset="0"/>
            </a:endParaRPr>
          </a:p>
          <a:p>
            <a:r>
              <a:rPr lang="en-US" b="0" i="0" dirty="0">
                <a:solidFill>
                  <a:srgbClr val="273239"/>
                </a:solidFill>
                <a:effectLst/>
                <a:latin typeface="Nunito" pitchFamily="2" charset="0"/>
              </a:rPr>
              <a:t>This concept is sometimes termed as </a:t>
            </a:r>
            <a:r>
              <a:rPr lang="en-US" b="1" i="0" dirty="0">
                <a:solidFill>
                  <a:srgbClr val="273239"/>
                </a:solidFill>
                <a:effectLst/>
                <a:latin typeface="Nunito" pitchFamily="2" charset="0"/>
              </a:rPr>
              <a:t>Double Pointers</a:t>
            </a:r>
            <a:r>
              <a:rPr lang="en-US" b="0" i="0" dirty="0">
                <a:solidFill>
                  <a:srgbClr val="273239"/>
                </a:solidFill>
                <a:effectLst/>
                <a:latin typeface="Nunito" pitchFamily="2" charset="0"/>
              </a:rPr>
              <a:t>.</a:t>
            </a:r>
          </a:p>
          <a:p>
            <a:r>
              <a:rPr lang="en-US" b="0" i="0" dirty="0">
                <a:solidFill>
                  <a:srgbClr val="273239"/>
                </a:solidFill>
                <a:effectLst/>
                <a:latin typeface="Nunito" pitchFamily="2" charset="0"/>
              </a:rPr>
              <a:t>The difference is we must place an additional ‘</a:t>
            </a:r>
            <a:r>
              <a:rPr lang="en-US" b="1" i="0" dirty="0">
                <a:solidFill>
                  <a:srgbClr val="273239"/>
                </a:solidFill>
                <a:effectLst/>
                <a:latin typeface="Nunito" pitchFamily="2" charset="0"/>
              </a:rPr>
              <a:t>*</a:t>
            </a:r>
            <a:r>
              <a:rPr lang="en-US" b="0" i="0" dirty="0">
                <a:solidFill>
                  <a:srgbClr val="273239"/>
                </a:solidFill>
                <a:effectLst/>
                <a:latin typeface="Nunito" pitchFamily="2" charset="0"/>
              </a:rPr>
              <a:t>’ before the name of pointer name.</a:t>
            </a:r>
            <a:endParaRPr lang="en-US" dirty="0">
              <a:solidFill>
                <a:srgbClr val="273239"/>
              </a:solidFill>
              <a:latin typeface="Nunito" pitchFamily="2" charset="0"/>
            </a:endParaRPr>
          </a:p>
          <a:p>
            <a:r>
              <a:rPr lang="en-US" b="0" i="0" dirty="0">
                <a:solidFill>
                  <a:srgbClr val="273239"/>
                </a:solidFill>
                <a:effectLst/>
                <a:latin typeface="Nunito" pitchFamily="2" charset="0"/>
              </a:rPr>
              <a:t> This is generally done when we are declaring the pointer variable using the </a:t>
            </a:r>
            <a:r>
              <a:rPr lang="en-US" b="0" i="0" dirty="0">
                <a:effectLst/>
                <a:latin typeface="Nunito" pitchFamily="2" charset="0"/>
              </a:rPr>
              <a:t>var keyword</a:t>
            </a:r>
            <a:r>
              <a:rPr lang="en-US" b="0" i="0" dirty="0">
                <a:solidFill>
                  <a:srgbClr val="273239"/>
                </a:solidFill>
                <a:effectLst/>
                <a:latin typeface="Nunito" pitchFamily="2" charset="0"/>
              </a:rPr>
              <a:t> along with the type.</a:t>
            </a:r>
            <a:endParaRPr lang="en-IN" dirty="0"/>
          </a:p>
        </p:txBody>
      </p:sp>
    </p:spTree>
    <p:extLst>
      <p:ext uri="{BB962C8B-B14F-4D97-AF65-F5344CB8AC3E}">
        <p14:creationId xmlns:p14="http://schemas.microsoft.com/office/powerpoint/2010/main" val="528258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2" name="Isosceles Triangle 2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Content Placeholder 4">
            <a:extLst>
              <a:ext uri="{FF2B5EF4-FFF2-40B4-BE49-F238E27FC236}">
                <a16:creationId xmlns:a16="http://schemas.microsoft.com/office/drawing/2014/main" id="{82940693-BE0D-B4ED-943B-849F6EEDD1A2}"/>
              </a:ext>
            </a:extLst>
          </p:cNvPr>
          <p:cNvPicPr>
            <a:picLocks noGrp="1" noChangeAspect="1"/>
          </p:cNvPicPr>
          <p:nvPr>
            <p:ph idx="1"/>
          </p:nvPr>
        </p:nvPicPr>
        <p:blipFill>
          <a:blip r:embed="rId2"/>
          <a:stretch>
            <a:fillRect/>
          </a:stretch>
        </p:blipFill>
        <p:spPr>
          <a:xfrm>
            <a:off x="1744866" y="1875514"/>
            <a:ext cx="6228145" cy="3490813"/>
          </a:xfrm>
          <a:prstGeom prst="rect">
            <a:avLst/>
          </a:prstGeom>
        </p:spPr>
      </p:pic>
    </p:spTree>
    <p:extLst>
      <p:ext uri="{BB962C8B-B14F-4D97-AF65-F5344CB8AC3E}">
        <p14:creationId xmlns:p14="http://schemas.microsoft.com/office/powerpoint/2010/main" val="1593819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5990-695A-9710-22E8-E0F04700942B}"/>
              </a:ext>
            </a:extLst>
          </p:cNvPr>
          <p:cNvSpPr>
            <a:spLocks noGrp="1"/>
          </p:cNvSpPr>
          <p:nvPr>
            <p:ph type="title"/>
          </p:nvPr>
        </p:nvSpPr>
        <p:spPr/>
        <p:txBody>
          <a:bodyPr/>
          <a:lstStyle/>
          <a:p>
            <a:r>
              <a:rPr lang="en-IN" dirty="0"/>
              <a:t>Structs &amp; Custom Types</a:t>
            </a:r>
          </a:p>
        </p:txBody>
      </p:sp>
      <p:sp>
        <p:nvSpPr>
          <p:cNvPr id="3" name="Content Placeholder 2">
            <a:extLst>
              <a:ext uri="{FF2B5EF4-FFF2-40B4-BE49-F238E27FC236}">
                <a16:creationId xmlns:a16="http://schemas.microsoft.com/office/drawing/2014/main" id="{7F2C9C71-1BE2-BA51-8D6F-BD1426B3E4D6}"/>
              </a:ext>
            </a:extLst>
          </p:cNvPr>
          <p:cNvSpPr>
            <a:spLocks noGrp="1"/>
          </p:cNvSpPr>
          <p:nvPr>
            <p:ph idx="1"/>
          </p:nvPr>
        </p:nvSpPr>
        <p:spPr/>
        <p:txBody>
          <a:bodyPr/>
          <a:lstStyle/>
          <a:p>
            <a:r>
              <a:rPr lang="en-US" dirty="0"/>
              <a:t>Now we are going to start building the build program. </a:t>
            </a:r>
          </a:p>
          <a:p>
            <a:r>
              <a:rPr lang="en-US" dirty="0"/>
              <a:t>Using </a:t>
            </a:r>
            <a:r>
              <a:rPr lang="en-US" dirty="0" err="1"/>
              <a:t>cutom</a:t>
            </a:r>
            <a:r>
              <a:rPr lang="en-US" dirty="0"/>
              <a:t> data type for our bills and bill might include several diff properties for example name a which could be a string, The items of food and their prices which could be a map &amp; tip as well which could be a float64</a:t>
            </a:r>
          </a:p>
          <a:p>
            <a:r>
              <a:rPr lang="en-US" dirty="0"/>
              <a:t>So, This would kind of be like a custom object structure with these three properties.</a:t>
            </a:r>
          </a:p>
          <a:p>
            <a:r>
              <a:rPr lang="en-US" dirty="0"/>
              <a:t>Example:-</a:t>
            </a:r>
          </a:p>
        </p:txBody>
      </p:sp>
    </p:spTree>
    <p:extLst>
      <p:ext uri="{BB962C8B-B14F-4D97-AF65-F5344CB8AC3E}">
        <p14:creationId xmlns:p14="http://schemas.microsoft.com/office/powerpoint/2010/main" val="2422896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517F8-5A3E-3668-D01D-ACF509D7840E}"/>
              </a:ext>
            </a:extLst>
          </p:cNvPr>
          <p:cNvSpPr>
            <a:spLocks noGrp="1"/>
          </p:cNvSpPr>
          <p:nvPr>
            <p:ph type="title"/>
          </p:nvPr>
        </p:nvSpPr>
        <p:spPr/>
        <p:txBody>
          <a:bodyPr/>
          <a:lstStyle/>
          <a:p>
            <a:r>
              <a:rPr lang="en-IN" dirty="0"/>
              <a:t> Receiver Functions</a:t>
            </a:r>
          </a:p>
        </p:txBody>
      </p:sp>
      <p:sp>
        <p:nvSpPr>
          <p:cNvPr id="3" name="Content Placeholder 2">
            <a:extLst>
              <a:ext uri="{FF2B5EF4-FFF2-40B4-BE49-F238E27FC236}">
                <a16:creationId xmlns:a16="http://schemas.microsoft.com/office/drawing/2014/main" id="{426785C4-5A56-492C-E403-38372C683CDE}"/>
              </a:ext>
            </a:extLst>
          </p:cNvPr>
          <p:cNvSpPr>
            <a:spLocks noGrp="1"/>
          </p:cNvSpPr>
          <p:nvPr>
            <p:ph idx="1"/>
          </p:nvPr>
        </p:nvSpPr>
        <p:spPr/>
        <p:txBody>
          <a:bodyPr/>
          <a:lstStyle/>
          <a:p>
            <a:r>
              <a:rPr lang="en-US" dirty="0"/>
              <a:t>Go is very similar to C due to presence of pointers, static typing and many other things. But Go is a modern language and so it has many new features baked in it.</a:t>
            </a:r>
          </a:p>
          <a:p>
            <a:r>
              <a:rPr lang="en-US" dirty="0"/>
              <a:t>One notable feature is receiver functions.</a:t>
            </a:r>
          </a:p>
          <a:p>
            <a:r>
              <a:rPr lang="en-US" dirty="0"/>
              <a:t>Let's have an example:- </a:t>
            </a:r>
          </a:p>
          <a:p>
            <a:endParaRPr lang="en-US" dirty="0"/>
          </a:p>
          <a:p>
            <a:endParaRPr lang="en-IN" dirty="0"/>
          </a:p>
        </p:txBody>
      </p:sp>
    </p:spTree>
    <p:extLst>
      <p:ext uri="{BB962C8B-B14F-4D97-AF65-F5344CB8AC3E}">
        <p14:creationId xmlns:p14="http://schemas.microsoft.com/office/powerpoint/2010/main" val="3652439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801C-9465-420C-0350-2BF6CCEC3F5B}"/>
              </a:ext>
            </a:extLst>
          </p:cNvPr>
          <p:cNvSpPr>
            <a:spLocks noGrp="1"/>
          </p:cNvSpPr>
          <p:nvPr>
            <p:ph type="title"/>
          </p:nvPr>
        </p:nvSpPr>
        <p:spPr/>
        <p:txBody>
          <a:bodyPr/>
          <a:lstStyle/>
          <a:p>
            <a:r>
              <a:rPr lang="en-IN" dirty="0"/>
              <a:t>Receiver Functions with Pointers</a:t>
            </a:r>
          </a:p>
        </p:txBody>
      </p:sp>
      <p:sp>
        <p:nvSpPr>
          <p:cNvPr id="3" name="Content Placeholder 2">
            <a:extLst>
              <a:ext uri="{FF2B5EF4-FFF2-40B4-BE49-F238E27FC236}">
                <a16:creationId xmlns:a16="http://schemas.microsoft.com/office/drawing/2014/main" id="{A164E4C2-B59D-6059-F567-74C74C51446C}"/>
              </a:ext>
            </a:extLst>
          </p:cNvPr>
          <p:cNvSpPr>
            <a:spLocks noGrp="1"/>
          </p:cNvSpPr>
          <p:nvPr>
            <p:ph idx="1"/>
          </p:nvPr>
        </p:nvSpPr>
        <p:spPr/>
        <p:txBody>
          <a:bodyPr/>
          <a:lstStyle/>
          <a:p>
            <a:r>
              <a:rPr lang="en-US" dirty="0"/>
              <a:t>Pointer receiver passes the address of a type to the function. The function stack has a reference to the original object. So any modifications on the passed object will modify the original object.</a:t>
            </a:r>
          </a:p>
          <a:p>
            <a:endParaRPr lang="en-US" dirty="0"/>
          </a:p>
          <a:p>
            <a:r>
              <a:rPr lang="en-US" dirty="0"/>
              <a:t>Let’s understand this with the example-</a:t>
            </a:r>
            <a:endParaRPr lang="en-IN" dirty="0"/>
          </a:p>
        </p:txBody>
      </p:sp>
    </p:spTree>
    <p:extLst>
      <p:ext uri="{BB962C8B-B14F-4D97-AF65-F5344CB8AC3E}">
        <p14:creationId xmlns:p14="http://schemas.microsoft.com/office/powerpoint/2010/main" val="929891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2CBB1-040C-1EA5-0671-D6270BAD1172}"/>
              </a:ext>
            </a:extLst>
          </p:cNvPr>
          <p:cNvSpPr>
            <a:spLocks noGrp="1"/>
          </p:cNvSpPr>
          <p:nvPr>
            <p:ph type="title"/>
          </p:nvPr>
        </p:nvSpPr>
        <p:spPr>
          <a:xfrm>
            <a:off x="675065" y="609600"/>
            <a:ext cx="2930518" cy="1320800"/>
          </a:xfrm>
        </p:spPr>
        <p:txBody>
          <a:bodyPr anchor="ctr">
            <a:normAutofit/>
          </a:bodyPr>
          <a:lstStyle/>
          <a:p>
            <a:pPr>
              <a:lnSpc>
                <a:spcPct val="90000"/>
              </a:lnSpc>
            </a:pPr>
            <a:r>
              <a:rPr lang="en-IN" sz="2800"/>
              <a:t>Input validation in GoLang</a:t>
            </a:r>
          </a:p>
        </p:txBody>
      </p:sp>
      <p:sp>
        <p:nvSpPr>
          <p:cNvPr id="3" name="Content Placeholder 2">
            <a:extLst>
              <a:ext uri="{FF2B5EF4-FFF2-40B4-BE49-F238E27FC236}">
                <a16:creationId xmlns:a16="http://schemas.microsoft.com/office/drawing/2014/main" id="{79789664-E193-AF02-025A-1CD4D7EFC58F}"/>
              </a:ext>
            </a:extLst>
          </p:cNvPr>
          <p:cNvSpPr>
            <a:spLocks noGrp="1"/>
          </p:cNvSpPr>
          <p:nvPr>
            <p:ph idx="1"/>
          </p:nvPr>
        </p:nvSpPr>
        <p:spPr>
          <a:xfrm>
            <a:off x="671361" y="2160589"/>
            <a:ext cx="2930517" cy="3880773"/>
          </a:xfrm>
        </p:spPr>
        <p:txBody>
          <a:bodyPr>
            <a:normAutofit/>
          </a:bodyPr>
          <a:lstStyle/>
          <a:p>
            <a:pPr>
              <a:lnSpc>
                <a:spcPct val="90000"/>
              </a:lnSpc>
            </a:pPr>
            <a:r>
              <a:rPr lang="en-US" sz="1700"/>
              <a:t>As long as data is mostly used, manipulated or transferred through structs in Go it all boils down to validating a pre-defined struct which matches the expected input data format.</a:t>
            </a:r>
          </a:p>
          <a:p>
            <a:pPr>
              <a:lnSpc>
                <a:spcPct val="90000"/>
              </a:lnSpc>
            </a:pPr>
            <a:r>
              <a:rPr lang="en-US" sz="1700"/>
              <a:t>Whether the input consumer is an HTTP API or Lambda/Cloud function the very first thing is to unmarshal the input stream into a struct</a:t>
            </a:r>
          </a:p>
          <a:p>
            <a:pPr>
              <a:lnSpc>
                <a:spcPct val="90000"/>
              </a:lnSpc>
            </a:pPr>
            <a:endParaRPr lang="en-US" sz="1700"/>
          </a:p>
          <a:p>
            <a:pPr>
              <a:lnSpc>
                <a:spcPct val="90000"/>
              </a:lnSpc>
            </a:pPr>
            <a:endParaRPr lang="en-IN" sz="1700"/>
          </a:p>
          <a:p>
            <a:pPr>
              <a:lnSpc>
                <a:spcPct val="90000"/>
              </a:lnSpc>
            </a:pPr>
            <a:endParaRPr lang="en-IN" sz="1700"/>
          </a:p>
          <a:p>
            <a:pPr>
              <a:lnSpc>
                <a:spcPct val="90000"/>
              </a:lnSpc>
            </a:pPr>
            <a:endParaRPr lang="en-IN" sz="1700"/>
          </a:p>
        </p:txBody>
      </p:sp>
      <p:pic>
        <p:nvPicPr>
          <p:cNvPr id="7" name="Picture 6">
            <a:extLst>
              <a:ext uri="{FF2B5EF4-FFF2-40B4-BE49-F238E27FC236}">
                <a16:creationId xmlns:a16="http://schemas.microsoft.com/office/drawing/2014/main" id="{2ECD2EF2-0859-8D96-1397-CFA31B9910C5}"/>
              </a:ext>
            </a:extLst>
          </p:cNvPr>
          <p:cNvPicPr>
            <a:picLocks noChangeAspect="1"/>
          </p:cNvPicPr>
          <p:nvPr/>
        </p:nvPicPr>
        <p:blipFill>
          <a:blip r:embed="rId2"/>
          <a:stretch>
            <a:fillRect/>
          </a:stretch>
        </p:blipFill>
        <p:spPr>
          <a:xfrm>
            <a:off x="4487593" y="965877"/>
            <a:ext cx="3695825" cy="1463287"/>
          </a:xfrm>
          <a:prstGeom prst="rect">
            <a:avLst/>
          </a:prstGeom>
        </p:spPr>
      </p:pic>
      <p:pic>
        <p:nvPicPr>
          <p:cNvPr id="11" name="Picture 10">
            <a:extLst>
              <a:ext uri="{FF2B5EF4-FFF2-40B4-BE49-F238E27FC236}">
                <a16:creationId xmlns:a16="http://schemas.microsoft.com/office/drawing/2014/main" id="{2165056E-348F-E685-6374-0BF9997758C4}"/>
              </a:ext>
            </a:extLst>
          </p:cNvPr>
          <p:cNvPicPr>
            <a:picLocks noChangeAspect="1"/>
          </p:cNvPicPr>
          <p:nvPr/>
        </p:nvPicPr>
        <p:blipFill>
          <a:blip r:embed="rId3"/>
          <a:stretch>
            <a:fillRect/>
          </a:stretch>
        </p:blipFill>
        <p:spPr>
          <a:xfrm>
            <a:off x="4487594" y="3024554"/>
            <a:ext cx="4787905" cy="3305908"/>
          </a:xfrm>
          <a:prstGeom prst="rect">
            <a:avLst/>
          </a:prstGeom>
        </p:spPr>
      </p:pic>
    </p:spTree>
    <p:extLst>
      <p:ext uri="{BB962C8B-B14F-4D97-AF65-F5344CB8AC3E}">
        <p14:creationId xmlns:p14="http://schemas.microsoft.com/office/powerpoint/2010/main" val="3061992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cxnSp>
          <p:nvCxnSpPr>
            <p:cNvPr id="9" name="Straight Connector 8">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Isosceles Triangle 12">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Isosceles Triangle 16">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19" name="Rectangle 18">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2" name="Straight Connector 21">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Isosceles Triangle 25">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63581C3E-1678-5F8A-C12A-D59CF8306D55}"/>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5400"/>
              <a:t>Thank You</a:t>
            </a:r>
          </a:p>
        </p:txBody>
      </p:sp>
      <p:sp>
        <p:nvSpPr>
          <p:cNvPr id="30" name="Freeform: Shape 29">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6892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BB6B-8680-35BA-2750-9532D9DD6A0C}"/>
              </a:ext>
            </a:extLst>
          </p:cNvPr>
          <p:cNvSpPr>
            <a:spLocks noGrp="1"/>
          </p:cNvSpPr>
          <p:nvPr>
            <p:ph type="title"/>
          </p:nvPr>
        </p:nvSpPr>
        <p:spPr/>
        <p:txBody>
          <a:bodyPr/>
          <a:lstStyle/>
          <a:p>
            <a:r>
              <a:rPr lang="en-US" dirty="0"/>
              <a:t>Writing first program in Go: </a:t>
            </a:r>
            <a:endParaRPr lang="en-IN" dirty="0"/>
          </a:p>
        </p:txBody>
      </p:sp>
      <p:sp>
        <p:nvSpPr>
          <p:cNvPr id="3" name="Content Placeholder 2">
            <a:extLst>
              <a:ext uri="{FF2B5EF4-FFF2-40B4-BE49-F238E27FC236}">
                <a16:creationId xmlns:a16="http://schemas.microsoft.com/office/drawing/2014/main" id="{EC91D764-95AC-9D12-D77F-75A32D9036F7}"/>
              </a:ext>
            </a:extLst>
          </p:cNvPr>
          <p:cNvSpPr>
            <a:spLocks noGrp="1"/>
          </p:cNvSpPr>
          <p:nvPr>
            <p:ph idx="1"/>
          </p:nvPr>
        </p:nvSpPr>
        <p:spPr/>
        <p:txBody>
          <a:bodyPr/>
          <a:lstStyle/>
          <a:p>
            <a:pPr lvl="1"/>
            <a:r>
              <a:rPr lang="en-US" dirty="0"/>
              <a:t>Line 1: It contains the package main of the program, which have overall content of the program. It is the initial point to run the program, So it is compulsory to write.</a:t>
            </a:r>
          </a:p>
          <a:p>
            <a:pPr lvl="1"/>
            <a:r>
              <a:rPr lang="en-US" dirty="0"/>
              <a:t>Line 2: It contains import “</a:t>
            </a:r>
            <a:r>
              <a:rPr lang="en-US" dirty="0" err="1"/>
              <a:t>fmt</a:t>
            </a:r>
            <a:r>
              <a:rPr lang="en-US" dirty="0"/>
              <a:t>”, it is a preprocessor command which tells the compiler to include the files lying in the package.</a:t>
            </a:r>
          </a:p>
          <a:p>
            <a:pPr lvl="1"/>
            <a:r>
              <a:rPr lang="en-US" dirty="0"/>
              <a:t>Line 3: main function, it is beginning of execution of program.</a:t>
            </a:r>
          </a:p>
          <a:p>
            <a:pPr lvl="1"/>
            <a:r>
              <a:rPr lang="en-US" dirty="0"/>
              <a:t>Line 4: </a:t>
            </a:r>
            <a:r>
              <a:rPr lang="en-US" dirty="0" err="1"/>
              <a:t>fmt.Println</a:t>
            </a:r>
            <a:r>
              <a:rPr lang="en-US" dirty="0"/>
              <a:t>() is a standard library function to print something as a output on screen / in console. In this, </a:t>
            </a:r>
            <a:r>
              <a:rPr lang="en-US" dirty="0" err="1"/>
              <a:t>fmt</a:t>
            </a:r>
            <a:r>
              <a:rPr lang="en-US" dirty="0"/>
              <a:t> package has transmitted </a:t>
            </a:r>
            <a:r>
              <a:rPr lang="en-US" dirty="0" err="1"/>
              <a:t>Println</a:t>
            </a:r>
            <a:r>
              <a:rPr lang="en-US" dirty="0"/>
              <a:t> method which is used to display the output.</a:t>
            </a:r>
          </a:p>
          <a:p>
            <a:pPr lvl="2"/>
            <a:r>
              <a:rPr lang="en-US" dirty="0"/>
              <a:t>Also notice that We are using capital P because we have exported that method from that package. Also, similarly we want export any variable or functions that mentioned name should starts with capital latter so easily.</a:t>
            </a:r>
            <a:endParaRPr lang="en-IN" dirty="0"/>
          </a:p>
        </p:txBody>
      </p:sp>
    </p:spTree>
    <p:extLst>
      <p:ext uri="{BB962C8B-B14F-4D97-AF65-F5344CB8AC3E}">
        <p14:creationId xmlns:p14="http://schemas.microsoft.com/office/powerpoint/2010/main" val="3834994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F6E7B-C6C0-AA40-DE31-165C50ED8110}"/>
              </a:ext>
            </a:extLst>
          </p:cNvPr>
          <p:cNvSpPr>
            <a:spLocks noGrp="1"/>
          </p:cNvSpPr>
          <p:nvPr>
            <p:ph type="title"/>
          </p:nvPr>
        </p:nvSpPr>
        <p:spPr/>
        <p:txBody>
          <a:bodyPr/>
          <a:lstStyle/>
          <a:p>
            <a:r>
              <a:rPr lang="en-IN" dirty="0"/>
              <a:t>Variables, Strings &amp; Numbers</a:t>
            </a:r>
          </a:p>
        </p:txBody>
      </p:sp>
      <p:sp>
        <p:nvSpPr>
          <p:cNvPr id="3" name="Content Placeholder 2">
            <a:extLst>
              <a:ext uri="{FF2B5EF4-FFF2-40B4-BE49-F238E27FC236}">
                <a16:creationId xmlns:a16="http://schemas.microsoft.com/office/drawing/2014/main" id="{6E997AB7-575D-A212-08BE-A7C7467D450E}"/>
              </a:ext>
            </a:extLst>
          </p:cNvPr>
          <p:cNvSpPr>
            <a:spLocks noGrp="1"/>
          </p:cNvSpPr>
          <p:nvPr>
            <p:ph idx="1"/>
          </p:nvPr>
        </p:nvSpPr>
        <p:spPr/>
        <p:txBody>
          <a:bodyPr>
            <a:normAutofit/>
          </a:bodyPr>
          <a:lstStyle/>
          <a:p>
            <a:r>
              <a:rPr lang="en-US" dirty="0"/>
              <a:t>Variables are used to store information temporarily to be referenced and manipulated in a computer program.</a:t>
            </a:r>
          </a:p>
          <a:p>
            <a:r>
              <a:rPr lang="en-US" dirty="0"/>
              <a:t>In Go, a variable stores a value of the specific data type. It can store a numeric, Boolean, string, or other types of value.</a:t>
            </a:r>
          </a:p>
          <a:p>
            <a:r>
              <a:rPr lang="en-US" dirty="0"/>
              <a:t>Variable Declaration and Initialization</a:t>
            </a:r>
          </a:p>
          <a:p>
            <a:pPr lvl="1"/>
            <a:r>
              <a:rPr lang="en-US" dirty="0"/>
              <a:t>There are two ways to declare a variable in Go lang:</a:t>
            </a:r>
          </a:p>
          <a:p>
            <a:pPr lvl="2"/>
            <a:r>
              <a:rPr lang="en-US" dirty="0"/>
              <a:t>Using var keyword</a:t>
            </a:r>
          </a:p>
          <a:p>
            <a:pPr lvl="3"/>
            <a:r>
              <a:rPr lang="en-US" dirty="0"/>
              <a:t>The most common method of describing a variable in Go lang is by using the keyword var.</a:t>
            </a:r>
          </a:p>
          <a:p>
            <a:pPr lvl="2"/>
            <a:r>
              <a:rPr lang="en-US" dirty="0"/>
              <a:t>Using the shorthand syntax</a:t>
            </a:r>
          </a:p>
          <a:p>
            <a:pPr lvl="3"/>
            <a:r>
              <a:rPr lang="en-US" dirty="0"/>
              <a:t>Use := to declare and assign a value to a variable without using the var keyword with implicit type.</a:t>
            </a:r>
            <a:endParaRPr lang="en-IN" dirty="0">
              <a:hlinkClick r:id="rId2"/>
            </a:endParaRPr>
          </a:p>
          <a:p>
            <a:r>
              <a:rPr lang="en-IN" dirty="0">
                <a:hlinkClick r:id="rId2"/>
              </a:rPr>
              <a:t>Built In </a:t>
            </a:r>
            <a:r>
              <a:rPr lang="en-IN" dirty="0" err="1">
                <a:hlinkClick r:id="rId2"/>
              </a:rPr>
              <a:t>Pkg</a:t>
            </a:r>
            <a:endParaRPr lang="en-IN" dirty="0"/>
          </a:p>
        </p:txBody>
      </p:sp>
    </p:spTree>
    <p:extLst>
      <p:ext uri="{BB962C8B-B14F-4D97-AF65-F5344CB8AC3E}">
        <p14:creationId xmlns:p14="http://schemas.microsoft.com/office/powerpoint/2010/main" val="2018754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55482-440B-5354-7015-22511E7CC507}"/>
              </a:ext>
            </a:extLst>
          </p:cNvPr>
          <p:cNvSpPr>
            <a:spLocks noGrp="1"/>
          </p:cNvSpPr>
          <p:nvPr>
            <p:ph type="title"/>
          </p:nvPr>
        </p:nvSpPr>
        <p:spPr/>
        <p:txBody>
          <a:bodyPr/>
          <a:lstStyle/>
          <a:p>
            <a:r>
              <a:rPr lang="en-IN" dirty="0"/>
              <a:t>Printing &amp; Formatting Strings</a:t>
            </a:r>
          </a:p>
        </p:txBody>
      </p:sp>
      <p:sp>
        <p:nvSpPr>
          <p:cNvPr id="3" name="Content Placeholder 2">
            <a:extLst>
              <a:ext uri="{FF2B5EF4-FFF2-40B4-BE49-F238E27FC236}">
                <a16:creationId xmlns:a16="http://schemas.microsoft.com/office/drawing/2014/main" id="{B4156FBE-5D46-4B4D-283C-93B19E04037F}"/>
              </a:ext>
            </a:extLst>
          </p:cNvPr>
          <p:cNvSpPr>
            <a:spLocks noGrp="1"/>
          </p:cNvSpPr>
          <p:nvPr>
            <p:ph idx="1"/>
          </p:nvPr>
        </p:nvSpPr>
        <p:spPr/>
        <p:txBody>
          <a:bodyPr/>
          <a:lstStyle/>
          <a:p>
            <a:r>
              <a:rPr lang="en-US" dirty="0"/>
              <a:t>Package “</a:t>
            </a:r>
            <a:r>
              <a:rPr lang="en-US" dirty="0" err="1"/>
              <a:t>fmt</a:t>
            </a:r>
            <a:r>
              <a:rPr lang="en-US" dirty="0"/>
              <a:t>” used to format strings and print them out to the console.</a:t>
            </a:r>
          </a:p>
          <a:p>
            <a:r>
              <a:rPr lang="en-US" dirty="0"/>
              <a:t>Few diff methods that we can use to do this</a:t>
            </a:r>
          </a:p>
          <a:p>
            <a:pPr lvl="1"/>
            <a:r>
              <a:rPr lang="en-US" dirty="0"/>
              <a:t>Print</a:t>
            </a:r>
          </a:p>
          <a:p>
            <a:pPr lvl="1"/>
            <a:r>
              <a:rPr lang="en-US" dirty="0" err="1"/>
              <a:t>Println</a:t>
            </a:r>
            <a:endParaRPr lang="en-US" dirty="0"/>
          </a:p>
          <a:p>
            <a:pPr lvl="1"/>
            <a:r>
              <a:rPr lang="en-US" dirty="0" err="1"/>
              <a:t>Sprintf</a:t>
            </a:r>
            <a:endParaRPr lang="en-US" dirty="0"/>
          </a:p>
          <a:p>
            <a:pPr lvl="1"/>
            <a:r>
              <a:rPr lang="en-US" dirty="0" err="1"/>
              <a:t>Printf</a:t>
            </a:r>
            <a:endParaRPr lang="en-US" dirty="0"/>
          </a:p>
          <a:p>
            <a:pPr lvl="1"/>
            <a:r>
              <a:rPr lang="en-US" dirty="0"/>
              <a:t>There are many format specifiers we have just seen a few of them and if we want to check more that link is going to be down below which shows all of the different formatter's specifiers right here so you can check.</a:t>
            </a:r>
          </a:p>
          <a:p>
            <a:pPr lvl="2"/>
            <a:r>
              <a:rPr lang="en-US" dirty="0">
                <a:hlinkClick r:id="rId2"/>
              </a:rPr>
              <a:t>Formatters</a:t>
            </a:r>
            <a:endParaRPr lang="en-US" dirty="0"/>
          </a:p>
          <a:p>
            <a:pPr lvl="1"/>
            <a:endParaRPr lang="en-IN" dirty="0"/>
          </a:p>
        </p:txBody>
      </p:sp>
    </p:spTree>
    <p:extLst>
      <p:ext uri="{BB962C8B-B14F-4D97-AF65-F5344CB8AC3E}">
        <p14:creationId xmlns:p14="http://schemas.microsoft.com/office/powerpoint/2010/main" val="1981515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3C03-1355-9B40-F5C0-3AB73AEABAD3}"/>
              </a:ext>
            </a:extLst>
          </p:cNvPr>
          <p:cNvSpPr>
            <a:spLocks noGrp="1"/>
          </p:cNvSpPr>
          <p:nvPr>
            <p:ph type="title"/>
          </p:nvPr>
        </p:nvSpPr>
        <p:spPr/>
        <p:txBody>
          <a:bodyPr/>
          <a:lstStyle/>
          <a:p>
            <a:r>
              <a:rPr lang="en-IN" dirty="0"/>
              <a:t>Arrays &amp; Slices</a:t>
            </a:r>
          </a:p>
        </p:txBody>
      </p:sp>
      <p:sp>
        <p:nvSpPr>
          <p:cNvPr id="3" name="Content Placeholder 2">
            <a:extLst>
              <a:ext uri="{FF2B5EF4-FFF2-40B4-BE49-F238E27FC236}">
                <a16:creationId xmlns:a16="http://schemas.microsoft.com/office/drawing/2014/main" id="{B831634A-AEE2-E2F2-8495-CEA2C9C68807}"/>
              </a:ext>
            </a:extLst>
          </p:cNvPr>
          <p:cNvSpPr>
            <a:spLocks noGrp="1"/>
          </p:cNvSpPr>
          <p:nvPr>
            <p:ph idx="1"/>
          </p:nvPr>
        </p:nvSpPr>
        <p:spPr/>
        <p:txBody>
          <a:bodyPr>
            <a:normAutofit/>
          </a:bodyPr>
          <a:lstStyle/>
          <a:p>
            <a:r>
              <a:rPr lang="en-US" dirty="0"/>
              <a:t>In Go, an array is used to store multiple values of the same data type in a single variable. It can also be described as a numbered sequence of elements of a specific length.</a:t>
            </a:r>
          </a:p>
          <a:p>
            <a:r>
              <a:rPr lang="en-US" dirty="0"/>
              <a:t>An array's length is part of its type, so arrays are of fixed size and cannot be resized.</a:t>
            </a:r>
          </a:p>
          <a:p>
            <a:r>
              <a:rPr lang="en-US" dirty="0"/>
              <a:t>Arrays can be declared in two ways:</a:t>
            </a:r>
          </a:p>
          <a:p>
            <a:pPr lvl="1"/>
            <a:r>
              <a:rPr lang="en-US" dirty="0"/>
              <a:t>Using var keyword</a:t>
            </a:r>
          </a:p>
          <a:p>
            <a:pPr lvl="1"/>
            <a:r>
              <a:rPr lang="en-US" dirty="0"/>
              <a:t>Using the shorthand declaration :=</a:t>
            </a:r>
          </a:p>
          <a:p>
            <a:pPr lvl="1"/>
            <a:r>
              <a:rPr lang="en-US" dirty="0"/>
              <a:t>Var </a:t>
            </a:r>
            <a:r>
              <a:rPr lang="en-US" dirty="0" err="1"/>
              <a:t>array_name</a:t>
            </a:r>
            <a:r>
              <a:rPr lang="en-US" dirty="0"/>
              <a:t>[length]Type</a:t>
            </a:r>
          </a:p>
          <a:p>
            <a:pPr lvl="1"/>
            <a:r>
              <a:rPr lang="en-US" dirty="0" err="1"/>
              <a:t>array_name</a:t>
            </a:r>
            <a:r>
              <a:rPr lang="en-US" dirty="0"/>
              <a:t>:= [length]Type{item1, item2, item3,...</a:t>
            </a:r>
            <a:r>
              <a:rPr lang="en-US" dirty="0" err="1"/>
              <a:t>itemN</a:t>
            </a:r>
            <a:r>
              <a:rPr lang="en-US" dirty="0"/>
              <a:t>}</a:t>
            </a:r>
            <a:endParaRPr lang="en-IN" dirty="0"/>
          </a:p>
        </p:txBody>
      </p:sp>
    </p:spTree>
    <p:extLst>
      <p:ext uri="{BB962C8B-B14F-4D97-AF65-F5344CB8AC3E}">
        <p14:creationId xmlns:p14="http://schemas.microsoft.com/office/powerpoint/2010/main" val="6048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EB96-2618-9147-3A37-9624D9B63210}"/>
              </a:ext>
            </a:extLst>
          </p:cNvPr>
          <p:cNvSpPr>
            <a:spLocks noGrp="1"/>
          </p:cNvSpPr>
          <p:nvPr>
            <p:ph type="title"/>
          </p:nvPr>
        </p:nvSpPr>
        <p:spPr/>
        <p:txBody>
          <a:bodyPr/>
          <a:lstStyle/>
          <a:p>
            <a:r>
              <a:rPr lang="en-US"/>
              <a:t>Slices</a:t>
            </a:r>
            <a:endParaRPr lang="en-IN" dirty="0"/>
          </a:p>
        </p:txBody>
      </p:sp>
      <p:sp>
        <p:nvSpPr>
          <p:cNvPr id="3" name="Content Placeholder 2">
            <a:extLst>
              <a:ext uri="{FF2B5EF4-FFF2-40B4-BE49-F238E27FC236}">
                <a16:creationId xmlns:a16="http://schemas.microsoft.com/office/drawing/2014/main" id="{5727725B-BEC4-C4E1-466B-10CA60888124}"/>
              </a:ext>
            </a:extLst>
          </p:cNvPr>
          <p:cNvSpPr>
            <a:spLocks noGrp="1"/>
          </p:cNvSpPr>
          <p:nvPr>
            <p:ph idx="1"/>
          </p:nvPr>
        </p:nvSpPr>
        <p:spPr/>
        <p:txBody>
          <a:bodyPr/>
          <a:lstStyle/>
          <a:p>
            <a:r>
              <a:rPr lang="en-US" dirty="0"/>
              <a:t>Slice is a lightweight and flexible data structure in Go. Slices store multiple elements of the same type in a single variable same as arrays. But unlike arrays, a slice's length can grow and shrink as needed.</a:t>
            </a:r>
          </a:p>
          <a:p>
            <a:r>
              <a:rPr lang="en-US" dirty="0"/>
              <a:t>A slice is declared like an array but without specifying the size as it can grow or shrink as per the requirement.</a:t>
            </a:r>
          </a:p>
          <a:p>
            <a:r>
              <a:rPr lang="en-US" dirty="0" err="1"/>
              <a:t>sliceName</a:t>
            </a:r>
            <a:r>
              <a:rPr lang="en-US" dirty="0"/>
              <a:t> := []datatype { value1, value2, value3,...</a:t>
            </a:r>
            <a:r>
              <a:rPr lang="en-US" dirty="0" err="1"/>
              <a:t>valueN</a:t>
            </a:r>
            <a:r>
              <a:rPr lang="en-US" dirty="0"/>
              <a:t> }</a:t>
            </a:r>
          </a:p>
          <a:p>
            <a:r>
              <a:rPr lang="en-US" dirty="0"/>
              <a:t>Unlike arrays, the length and the capacity of a slice can be different. Length is the number of elements in the slice and capacity is the number of elements a slice can contain. The </a:t>
            </a:r>
            <a:r>
              <a:rPr lang="en-US" dirty="0" err="1"/>
              <a:t>len</a:t>
            </a:r>
            <a:r>
              <a:rPr lang="en-US" dirty="0"/>
              <a:t>() returns the length and the cap() returns the capacity of a slice.</a:t>
            </a:r>
          </a:p>
          <a:p>
            <a:endParaRPr lang="en-IN" dirty="0"/>
          </a:p>
        </p:txBody>
      </p:sp>
    </p:spTree>
    <p:extLst>
      <p:ext uri="{BB962C8B-B14F-4D97-AF65-F5344CB8AC3E}">
        <p14:creationId xmlns:p14="http://schemas.microsoft.com/office/powerpoint/2010/main" val="406906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1B31-1A9C-823D-40D1-369BB808F682}"/>
              </a:ext>
            </a:extLst>
          </p:cNvPr>
          <p:cNvSpPr>
            <a:spLocks noGrp="1"/>
          </p:cNvSpPr>
          <p:nvPr>
            <p:ph type="title"/>
          </p:nvPr>
        </p:nvSpPr>
        <p:spPr/>
        <p:txBody>
          <a:bodyPr/>
          <a:lstStyle/>
          <a:p>
            <a:r>
              <a:rPr lang="en-IN" dirty="0"/>
              <a:t> The Standard Library</a:t>
            </a:r>
          </a:p>
        </p:txBody>
      </p:sp>
      <p:sp>
        <p:nvSpPr>
          <p:cNvPr id="3" name="Content Placeholder 2">
            <a:extLst>
              <a:ext uri="{FF2B5EF4-FFF2-40B4-BE49-F238E27FC236}">
                <a16:creationId xmlns:a16="http://schemas.microsoft.com/office/drawing/2014/main" id="{72289CD8-A6A4-60A4-FF33-EF7B17705E46}"/>
              </a:ext>
            </a:extLst>
          </p:cNvPr>
          <p:cNvSpPr>
            <a:spLocks noGrp="1"/>
          </p:cNvSpPr>
          <p:nvPr>
            <p:ph idx="1"/>
          </p:nvPr>
        </p:nvSpPr>
        <p:spPr/>
        <p:txBody>
          <a:bodyPr>
            <a:normAutofit fontScale="92500" lnSpcReduction="10000"/>
          </a:bodyPr>
          <a:lstStyle/>
          <a:p>
            <a:r>
              <a:rPr lang="en-US" dirty="0"/>
              <a:t>Go lang providers many stander packages, which easy to use and </a:t>
            </a:r>
            <a:r>
              <a:rPr lang="en-US" dirty="0" err="1"/>
              <a:t>manupalte</a:t>
            </a:r>
            <a:r>
              <a:rPr lang="en-US" dirty="0"/>
              <a:t> data.</a:t>
            </a:r>
          </a:p>
          <a:p>
            <a:r>
              <a:rPr lang="en-US" dirty="0"/>
              <a:t>Go comes with a very lightweight set of functions and features right out of the box it doesn’t come with many methods for strings, integers or arrays  or anything like that we can use as it is however it does provide us with a standard library of packages that we can use an each brings with it its own set of functions or values we can use in our files</a:t>
            </a:r>
          </a:p>
          <a:p>
            <a:r>
              <a:rPr lang="en-US" dirty="0"/>
              <a:t>We have already seen one tha “</a:t>
            </a:r>
            <a:r>
              <a:rPr lang="en-US" dirty="0" err="1"/>
              <a:t>fmt</a:t>
            </a:r>
            <a:r>
              <a:rPr lang="en-US" dirty="0"/>
              <a:t>” package where we can use thigs like </a:t>
            </a:r>
            <a:r>
              <a:rPr lang="en-US" dirty="0" err="1"/>
              <a:t>printf</a:t>
            </a:r>
            <a:r>
              <a:rPr lang="en-US" dirty="0"/>
              <a:t> or sprint </a:t>
            </a:r>
            <a:r>
              <a:rPr lang="en-US" dirty="0" err="1"/>
              <a:t>etc</a:t>
            </a:r>
            <a:r>
              <a:rPr lang="en-US" dirty="0"/>
              <a:t> but there also other packages for stings which includes method for manipulating strings for slices which include methods to sort collections etc. you just have to import functionality that you need and all of the different standard library packages are right here on the go website.</a:t>
            </a:r>
          </a:p>
          <a:p>
            <a:r>
              <a:rPr lang="en-US" dirty="0"/>
              <a:t>Packages link:</a:t>
            </a:r>
          </a:p>
          <a:p>
            <a:pPr lvl="1"/>
            <a:r>
              <a:rPr lang="en-IN" dirty="0">
                <a:hlinkClick r:id="rId2"/>
              </a:rPr>
              <a:t>String </a:t>
            </a:r>
            <a:r>
              <a:rPr lang="en-IN" dirty="0" err="1">
                <a:hlinkClick r:id="rId2"/>
              </a:rPr>
              <a:t>pkg</a:t>
            </a:r>
            <a:endParaRPr lang="en-IN" dirty="0"/>
          </a:p>
          <a:p>
            <a:pPr lvl="1"/>
            <a:endParaRPr lang="en-IN" dirty="0"/>
          </a:p>
        </p:txBody>
      </p:sp>
    </p:spTree>
    <p:extLst>
      <p:ext uri="{BB962C8B-B14F-4D97-AF65-F5344CB8AC3E}">
        <p14:creationId xmlns:p14="http://schemas.microsoft.com/office/powerpoint/2010/main" val="2925779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9268-14A7-7B89-ECE9-86E236FFABC0}"/>
              </a:ext>
            </a:extLst>
          </p:cNvPr>
          <p:cNvSpPr>
            <a:spLocks noGrp="1"/>
          </p:cNvSpPr>
          <p:nvPr>
            <p:ph type="title"/>
          </p:nvPr>
        </p:nvSpPr>
        <p:spPr/>
        <p:txBody>
          <a:bodyPr/>
          <a:lstStyle/>
          <a:p>
            <a:r>
              <a:rPr lang="en-US" dirty="0"/>
              <a:t>Loops</a:t>
            </a:r>
            <a:endParaRPr lang="en-IN" dirty="0"/>
          </a:p>
        </p:txBody>
      </p:sp>
      <p:sp>
        <p:nvSpPr>
          <p:cNvPr id="3" name="Content Placeholder 2">
            <a:extLst>
              <a:ext uri="{FF2B5EF4-FFF2-40B4-BE49-F238E27FC236}">
                <a16:creationId xmlns:a16="http://schemas.microsoft.com/office/drawing/2014/main" id="{984EB22A-998A-AF6A-A371-816CFC6F3AF0}"/>
              </a:ext>
            </a:extLst>
          </p:cNvPr>
          <p:cNvSpPr>
            <a:spLocks noGrp="1"/>
          </p:cNvSpPr>
          <p:nvPr>
            <p:ph idx="1"/>
          </p:nvPr>
        </p:nvSpPr>
        <p:spPr/>
        <p:txBody>
          <a:bodyPr/>
          <a:lstStyle/>
          <a:p>
            <a:r>
              <a:rPr lang="en-US" dirty="0"/>
              <a:t>In Go, the for loop is used to execute a block of code a specific number of times until a specified condition is met. The for loop is the only loop available in Go lang</a:t>
            </a:r>
          </a:p>
          <a:p>
            <a:r>
              <a:rPr lang="en-US" dirty="0"/>
              <a:t>A loop is a sequence of instructions that is repeated until a certain condition is reached. In programming, we use loops to repeat a block of code until a specific condition is met.</a:t>
            </a:r>
          </a:p>
          <a:p>
            <a:r>
              <a:rPr lang="en-US" dirty="0"/>
              <a:t>Example:-</a:t>
            </a:r>
          </a:p>
          <a:p>
            <a:endParaRPr lang="en-IN" dirty="0"/>
          </a:p>
        </p:txBody>
      </p:sp>
    </p:spTree>
    <p:extLst>
      <p:ext uri="{BB962C8B-B14F-4D97-AF65-F5344CB8AC3E}">
        <p14:creationId xmlns:p14="http://schemas.microsoft.com/office/powerpoint/2010/main" val="19869200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1162</TotalTime>
  <Words>1932</Words>
  <Application>Microsoft Office PowerPoint</Application>
  <PresentationFormat>Widescreen</PresentationFormat>
  <Paragraphs>122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Nunito</vt:lpstr>
      <vt:lpstr>Trebuchet MS</vt:lpstr>
      <vt:lpstr>Verdana</vt:lpstr>
      <vt:lpstr>Wingdings 3</vt:lpstr>
      <vt:lpstr>Facet</vt:lpstr>
      <vt:lpstr>Go Language</vt:lpstr>
      <vt:lpstr>What is Go?</vt:lpstr>
      <vt:lpstr>Writing first program in Go: </vt:lpstr>
      <vt:lpstr>Variables, Strings &amp; Numbers</vt:lpstr>
      <vt:lpstr>Printing &amp; Formatting Strings</vt:lpstr>
      <vt:lpstr>Arrays &amp; Slices</vt:lpstr>
      <vt:lpstr>Slices</vt:lpstr>
      <vt:lpstr> The Standard Library</vt:lpstr>
      <vt:lpstr>Loops</vt:lpstr>
      <vt:lpstr>Booleans &amp; Conditionals</vt:lpstr>
      <vt:lpstr> Functions in Go</vt:lpstr>
      <vt:lpstr>Multiple Return Values</vt:lpstr>
      <vt:lpstr> Package Scope</vt:lpstr>
      <vt:lpstr>Maps in Go</vt:lpstr>
      <vt:lpstr>Pass By Value</vt:lpstr>
      <vt:lpstr>PowerPoint Presentation</vt:lpstr>
      <vt:lpstr>PowerPoint Presentation</vt:lpstr>
      <vt:lpstr>Pointers</vt:lpstr>
      <vt:lpstr>What is the need for the pointers? </vt:lpstr>
      <vt:lpstr>PowerPoint Presentation</vt:lpstr>
      <vt:lpstr>Go Pointer to Pointer (Double Pointer)</vt:lpstr>
      <vt:lpstr>PowerPoint Presentation</vt:lpstr>
      <vt:lpstr>Structs &amp; Custom Types</vt:lpstr>
      <vt:lpstr> Receiver Functions</vt:lpstr>
      <vt:lpstr>Receiver Functions with Pointers</vt:lpstr>
      <vt:lpstr>Input validation in GoLang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Language</dc:title>
  <dc:creator>Pooja Rayphale</dc:creator>
  <cp:lastModifiedBy>Pooja Rayphale</cp:lastModifiedBy>
  <cp:revision>32</cp:revision>
  <dcterms:created xsi:type="dcterms:W3CDTF">2023-08-09T17:25:03Z</dcterms:created>
  <dcterms:modified xsi:type="dcterms:W3CDTF">2023-08-10T12:47:04Z</dcterms:modified>
</cp:coreProperties>
</file>