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270" r:id="rId5"/>
    <p:sldId id="278" r:id="rId6"/>
    <p:sldId id="280" r:id="rId7"/>
    <p:sldId id="293" r:id="rId8"/>
    <p:sldId id="286" r:id="rId9"/>
    <p:sldId id="292" r:id="rId10"/>
    <p:sldId id="271" r:id="rId11"/>
    <p:sldId id="272" r:id="rId12"/>
    <p:sldId id="290" r:id="rId13"/>
    <p:sldId id="291" r:id="rId14"/>
    <p:sldId id="297" r:id="rId15"/>
    <p:sldId id="300" r:id="rId16"/>
    <p:sldId id="276" r:id="rId17"/>
    <p:sldId id="283" r:id="rId18"/>
    <p:sldId id="284" r:id="rId19"/>
    <p:sldId id="285" r:id="rId20"/>
    <p:sldId id="287" r:id="rId21"/>
    <p:sldId id="299" r:id="rId22"/>
    <p:sldId id="302" r:id="rId23"/>
    <p:sldId id="303" r:id="rId24"/>
    <p:sldId id="304" r:id="rId25"/>
    <p:sldId id="305" r:id="rId26"/>
    <p:sldId id="307" r:id="rId27"/>
    <p:sldId id="256" r:id="rId28"/>
    <p:sldId id="288" r:id="rId29"/>
    <p:sldId id="289" r:id="rId30"/>
    <p:sldId id="257" r:id="rId31"/>
    <p:sldId id="259" r:id="rId32"/>
    <p:sldId id="298" r:id="rId33"/>
    <p:sldId id="27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CB"/>
    <a:srgbClr val="D9D9D9"/>
    <a:srgbClr val="8A0000"/>
    <a:srgbClr val="6C0000"/>
    <a:srgbClr val="F2F2F2"/>
    <a:srgbClr val="462340"/>
    <a:srgbClr val="4B374B"/>
    <a:srgbClr val="4A72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96"/>
  </p:normalViewPr>
  <p:slideViewPr>
    <p:cSldViewPr snapToGrid="0">
      <p:cViewPr varScale="1">
        <p:scale>
          <a:sx n="85" d="100"/>
          <a:sy n="85" d="100"/>
        </p:scale>
        <p:origin x="590" y="9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0-04T20:59:22.102" idx="1">
    <p:pos x="7320" y="1478"/>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0-16T15:59:02.453" idx="3">
    <p:pos x="10" y="10"/>
    <p:text>Many colleges use manual way of preparing timetables with large number of students is very time consuming. 
This usually ends up with various courses clashing this may be either at same room or with same teachers having more than one course at a time. 
These are just due to common human errors which are very difficult to prevent in the processes. 
To avoid these problems people usually taking the previous years’ timetable and modifying it but still it is a difficult job to do incorporate changes. 
To overcome all these problems we propose this system. 
This system will take various inputs like details of students, subjects and classrooms and teachers available, depending upon these input it will generate possible timetable, making the utilization of all of these resources in a way that will best suit any of constrains of college rules.</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0-31T15:02:43.913" idx="4">
    <p:pos x="1994" y="2044"/>
    <p:text>Only the soulution is important and not the path used to acheive it(GA 1)</p:text>
    <p:extLst>
      <p:ext uri="{C676402C-5697-4E1C-873F-D02D1690AC5C}">
        <p15:threadingInfo xmlns:p15="http://schemas.microsoft.com/office/powerpoint/2012/main" timeZoneBias="-330"/>
      </p:ext>
    </p:extLst>
  </p:cm>
  <p:cm authorId="2" dt="2019-10-31T15:03:59.064" idx="5">
    <p:pos x="5553" y="1916"/>
    <p:text>It has fixed set of steps that have to be followed to reach the solution(h 1)</p:text>
    <p:extLst>
      <p:ext uri="{C676402C-5697-4E1C-873F-D02D1690AC5C}">
        <p15:threadingInfo xmlns:p15="http://schemas.microsoft.com/office/powerpoint/2012/main" timeZoneBias="-330"/>
      </p:ext>
    </p:extLst>
  </p:cm>
  <p:cm authorId="2" dt="2019-10-31T15:05:54.217" idx="6">
    <p:pos x="1360" y="2653"/>
    <p:text>We basically get an optimized result rather than an exaxt result.(GA 2)</p:text>
    <p:extLst>
      <p:ext uri="{C676402C-5697-4E1C-873F-D02D1690AC5C}">
        <p15:threadingInfo xmlns:p15="http://schemas.microsoft.com/office/powerpoint/2012/main" timeZoneBias="-330"/>
      </p:ext>
    </p:extLst>
  </p:cm>
  <p:cm authorId="2" dt="2019-10-31T15:07:02.589" idx="7">
    <p:pos x="4778" y="2653"/>
    <p:text>HS is based to specific search and has an acceptable solution defined(h2)</p:text>
    <p:extLst>
      <p:ext uri="{C676402C-5697-4E1C-873F-D02D1690AC5C}">
        <p15:threadingInfo xmlns:p15="http://schemas.microsoft.com/office/powerpoint/2012/main" timeZoneBias="-330"/>
      </p:ext>
    </p:extLst>
  </p:cm>
  <p:cm authorId="2" dt="2019-10-31T15:11:09.499" idx="8">
    <p:pos x="1803" y="3050"/>
    <p:text>Considers several paths of finding the solutions.(GA 3)</p:text>
    <p:extLst>
      <p:ext uri="{C676402C-5697-4E1C-873F-D02D1690AC5C}">
        <p15:threadingInfo xmlns:p15="http://schemas.microsoft.com/office/powerpoint/2012/main" timeZoneBias="-330"/>
      </p:ext>
    </p:extLst>
  </p:cm>
  <p:cm authorId="2" dt="2019-10-31T15:12:01.580" idx="9">
    <p:pos x="4938" y="3059"/>
    <p:text>Only follows a pirticular path to find the solution.(h3)</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0-04T20:51:47.461" idx="2">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F3BFAE-F154-4FCC-8D6A-E97F91C2ADF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A3AFAC1D-BFBB-407F-9D2A-8FFEF4FBF9FE}">
      <dgm:prSet phldrT="[Text]" custT="1"/>
      <dgm:spPr>
        <a:solidFill>
          <a:srgbClr val="8A0000"/>
        </a:solidFill>
      </dgm:spPr>
      <dgm:t>
        <a:bodyPr/>
        <a:lstStyle/>
        <a:p>
          <a:pPr marL="0" lvl="0" indent="0" algn="ctr" defTabSz="2311400">
            <a:lnSpc>
              <a:spcPct val="90000"/>
            </a:lnSpc>
            <a:spcBef>
              <a:spcPct val="0"/>
            </a:spcBef>
            <a:spcAft>
              <a:spcPct val="35000"/>
            </a:spcAft>
            <a:buNone/>
          </a:pPr>
          <a:r>
            <a:rPr lang="en-US" sz="5200" kern="1200" dirty="0">
              <a:solidFill>
                <a:srgbClr val="FFFFFF"/>
              </a:solidFill>
              <a:latin typeface="Times New Roman" panose="02020603050405020304" pitchFamily="18" charset="0"/>
              <a:ea typeface="+mn-ea"/>
              <a:cs typeface="Times New Roman" panose="02020603050405020304" pitchFamily="18" charset="0"/>
            </a:rPr>
            <a:t>Olivia D’sa-18</a:t>
          </a:r>
        </a:p>
      </dgm:t>
    </dgm:pt>
    <dgm:pt modelId="{BA044123-2FFD-4C4A-9046-E9658E2D1519}" type="parTrans" cxnId="{8F748003-7848-45DD-9D3A-8EE13420B3FA}">
      <dgm:prSet/>
      <dgm:spPr/>
      <dgm:t>
        <a:bodyPr/>
        <a:lstStyle/>
        <a:p>
          <a:endParaRPr lang="en-US"/>
        </a:p>
      </dgm:t>
    </dgm:pt>
    <dgm:pt modelId="{A399C573-FD3C-482E-83B1-A0C41F7671F3}" type="sibTrans" cxnId="{8F748003-7848-45DD-9D3A-8EE13420B3FA}">
      <dgm:prSet/>
      <dgm:spPr/>
      <dgm:t>
        <a:bodyPr/>
        <a:lstStyle/>
        <a:p>
          <a:endParaRPr lang="en-US"/>
        </a:p>
      </dgm:t>
    </dgm:pt>
    <dgm:pt modelId="{FB1F7B79-F012-4938-BFBD-E8C78A7F3CCD}">
      <dgm:prSet phldrT="[Text]" custT="1"/>
      <dgm:spPr>
        <a:solidFill>
          <a:srgbClr val="C00000"/>
        </a:solidFill>
      </dgm:spPr>
      <dgm:t>
        <a:bodyPr/>
        <a:lstStyle/>
        <a:p>
          <a:pPr marL="0" lvl="0" indent="0" algn="ctr" defTabSz="2311400">
            <a:lnSpc>
              <a:spcPct val="90000"/>
            </a:lnSpc>
            <a:spcBef>
              <a:spcPct val="0"/>
            </a:spcBef>
            <a:spcAft>
              <a:spcPct val="35000"/>
            </a:spcAft>
            <a:buNone/>
          </a:pPr>
          <a:r>
            <a:rPr lang="en-US" sz="5200" kern="1200" dirty="0">
              <a:solidFill>
                <a:srgbClr val="FFFFFF"/>
              </a:solidFill>
              <a:latin typeface="Times New Roman" panose="02020603050405020304" pitchFamily="18" charset="0"/>
              <a:ea typeface="+mn-ea"/>
              <a:cs typeface="Times New Roman" panose="02020603050405020304" pitchFamily="18" charset="0"/>
            </a:rPr>
            <a:t>Denzil D’souza-21</a:t>
          </a:r>
        </a:p>
      </dgm:t>
    </dgm:pt>
    <dgm:pt modelId="{EB306C96-3760-4E84-AF68-1C0816D5272D}" type="parTrans" cxnId="{9C781751-4DAE-4E32-96DC-357153C836B4}">
      <dgm:prSet/>
      <dgm:spPr/>
      <dgm:t>
        <a:bodyPr/>
        <a:lstStyle/>
        <a:p>
          <a:endParaRPr lang="en-US"/>
        </a:p>
      </dgm:t>
    </dgm:pt>
    <dgm:pt modelId="{B4E0AC0D-A94A-4DB2-B73B-E4C88518C9AA}" type="sibTrans" cxnId="{9C781751-4DAE-4E32-96DC-357153C836B4}">
      <dgm:prSet/>
      <dgm:spPr/>
      <dgm:t>
        <a:bodyPr/>
        <a:lstStyle/>
        <a:p>
          <a:endParaRPr lang="en-US"/>
        </a:p>
      </dgm:t>
    </dgm:pt>
    <dgm:pt modelId="{4A55DA3F-EADD-41D1-88D2-D283D75CD219}">
      <dgm:prSet phldrT="[Text]"/>
      <dgm:spPr>
        <a:solidFill>
          <a:srgbClr val="FF0000"/>
        </a:solidFill>
      </dgm:spPr>
      <dgm:t>
        <a:bodyPr/>
        <a:lstStyle/>
        <a:p>
          <a:r>
            <a:rPr lang="en-US" dirty="0">
              <a:latin typeface="Times New Roman" panose="02020603050405020304" pitchFamily="18" charset="0"/>
              <a:cs typeface="Times New Roman" panose="02020603050405020304" pitchFamily="18" charset="0"/>
            </a:rPr>
            <a:t>Prayuj Pillai-46</a:t>
          </a:r>
        </a:p>
      </dgm:t>
    </dgm:pt>
    <dgm:pt modelId="{2D3C3B29-A826-4271-8D58-59443FA28D52}" type="parTrans" cxnId="{E0B8C0F9-CE44-494F-832F-ADBC2DBB35EE}">
      <dgm:prSet/>
      <dgm:spPr/>
      <dgm:t>
        <a:bodyPr/>
        <a:lstStyle/>
        <a:p>
          <a:endParaRPr lang="en-US"/>
        </a:p>
      </dgm:t>
    </dgm:pt>
    <dgm:pt modelId="{1EDFB43A-2AEC-4475-B82B-7BED2B3EA7AB}" type="sibTrans" cxnId="{E0B8C0F9-CE44-494F-832F-ADBC2DBB35EE}">
      <dgm:prSet/>
      <dgm:spPr/>
      <dgm:t>
        <a:bodyPr/>
        <a:lstStyle/>
        <a:p>
          <a:endParaRPr lang="en-US"/>
        </a:p>
      </dgm:t>
    </dgm:pt>
    <dgm:pt modelId="{7CACA685-E6C8-4052-8D72-284B02002CA1}" type="pres">
      <dgm:prSet presAssocID="{C9F3BFAE-F154-4FCC-8D6A-E97F91C2ADFB}" presName="linearFlow" presStyleCnt="0">
        <dgm:presLayoutVars>
          <dgm:dir/>
          <dgm:resizeHandles val="exact"/>
        </dgm:presLayoutVars>
      </dgm:prSet>
      <dgm:spPr/>
    </dgm:pt>
    <dgm:pt modelId="{3A7751AB-FE46-4D62-AB58-FBAC769C3112}" type="pres">
      <dgm:prSet presAssocID="{A3AFAC1D-BFBB-407F-9D2A-8FFEF4FBF9FE}" presName="composite" presStyleCnt="0"/>
      <dgm:spPr/>
    </dgm:pt>
    <dgm:pt modelId="{80BFA46A-01F0-4E73-9833-20083B9C20B4}" type="pres">
      <dgm:prSet presAssocID="{A3AFAC1D-BFBB-407F-9D2A-8FFEF4FBF9FE}" presName="imgShp" presStyleLbl="fgImgPlace1" presStyleIdx="0" presStyleCnt="3"/>
      <dgm:spPr/>
    </dgm:pt>
    <dgm:pt modelId="{DCD0142B-E0AE-439F-9C5E-E0A0541AEDCF}" type="pres">
      <dgm:prSet presAssocID="{A3AFAC1D-BFBB-407F-9D2A-8FFEF4FBF9FE}" presName="txShp" presStyleLbl="node1" presStyleIdx="0" presStyleCnt="3">
        <dgm:presLayoutVars>
          <dgm:bulletEnabled val="1"/>
        </dgm:presLayoutVars>
      </dgm:prSet>
      <dgm:spPr/>
    </dgm:pt>
    <dgm:pt modelId="{841D424F-18AA-4823-9B6B-A4B8BBE00D3F}" type="pres">
      <dgm:prSet presAssocID="{A399C573-FD3C-482E-83B1-A0C41F7671F3}" presName="spacing" presStyleCnt="0"/>
      <dgm:spPr/>
    </dgm:pt>
    <dgm:pt modelId="{EA6B2780-9238-4F45-A0E4-196DB148B894}" type="pres">
      <dgm:prSet presAssocID="{FB1F7B79-F012-4938-BFBD-E8C78A7F3CCD}" presName="composite" presStyleCnt="0"/>
      <dgm:spPr/>
    </dgm:pt>
    <dgm:pt modelId="{B0EABB75-1C73-434E-A461-5ACCFBE8FD45}" type="pres">
      <dgm:prSet presAssocID="{FB1F7B79-F012-4938-BFBD-E8C78A7F3CCD}" presName="imgShp" presStyleLbl="fgImgPlace1" presStyleIdx="1" presStyleCnt="3"/>
      <dgm:spPr/>
    </dgm:pt>
    <dgm:pt modelId="{E4524729-26A6-4DD9-9B45-93DE25CA044B}" type="pres">
      <dgm:prSet presAssocID="{FB1F7B79-F012-4938-BFBD-E8C78A7F3CCD}" presName="txShp" presStyleLbl="node1" presStyleIdx="1" presStyleCnt="3">
        <dgm:presLayoutVars>
          <dgm:bulletEnabled val="1"/>
        </dgm:presLayoutVars>
      </dgm:prSet>
      <dgm:spPr/>
    </dgm:pt>
    <dgm:pt modelId="{D9D7134C-AF0C-4347-B44C-06B77DE46AD2}" type="pres">
      <dgm:prSet presAssocID="{B4E0AC0D-A94A-4DB2-B73B-E4C88518C9AA}" presName="spacing" presStyleCnt="0"/>
      <dgm:spPr/>
    </dgm:pt>
    <dgm:pt modelId="{E09263D7-477A-4740-825E-B8CD42460104}" type="pres">
      <dgm:prSet presAssocID="{4A55DA3F-EADD-41D1-88D2-D283D75CD219}" presName="composite" presStyleCnt="0"/>
      <dgm:spPr/>
    </dgm:pt>
    <dgm:pt modelId="{CF6089BE-1376-484C-BDF2-D8A093501368}" type="pres">
      <dgm:prSet presAssocID="{4A55DA3F-EADD-41D1-88D2-D283D75CD219}" presName="imgShp" presStyleLbl="fgImgPlace1" presStyleIdx="2" presStyleCnt="3"/>
      <dgm:spPr/>
    </dgm:pt>
    <dgm:pt modelId="{1A2E78FD-1F62-40A4-9E21-45CB9499DE97}" type="pres">
      <dgm:prSet presAssocID="{4A55DA3F-EADD-41D1-88D2-D283D75CD219}" presName="txShp" presStyleLbl="node1" presStyleIdx="2" presStyleCnt="3">
        <dgm:presLayoutVars>
          <dgm:bulletEnabled val="1"/>
        </dgm:presLayoutVars>
      </dgm:prSet>
      <dgm:spPr/>
    </dgm:pt>
  </dgm:ptLst>
  <dgm:cxnLst>
    <dgm:cxn modelId="{8F748003-7848-45DD-9D3A-8EE13420B3FA}" srcId="{C9F3BFAE-F154-4FCC-8D6A-E97F91C2ADFB}" destId="{A3AFAC1D-BFBB-407F-9D2A-8FFEF4FBF9FE}" srcOrd="0" destOrd="0" parTransId="{BA044123-2FFD-4C4A-9046-E9658E2D1519}" sibTransId="{A399C573-FD3C-482E-83B1-A0C41F7671F3}"/>
    <dgm:cxn modelId="{16EC392A-CAF2-4F70-8B20-5B4DADC0158D}" type="presOf" srcId="{C9F3BFAE-F154-4FCC-8D6A-E97F91C2ADFB}" destId="{7CACA685-E6C8-4052-8D72-284B02002CA1}" srcOrd="0" destOrd="0" presId="urn:microsoft.com/office/officeart/2005/8/layout/vList3"/>
    <dgm:cxn modelId="{9C781751-4DAE-4E32-96DC-357153C836B4}" srcId="{C9F3BFAE-F154-4FCC-8D6A-E97F91C2ADFB}" destId="{FB1F7B79-F012-4938-BFBD-E8C78A7F3CCD}" srcOrd="1" destOrd="0" parTransId="{EB306C96-3760-4E84-AF68-1C0816D5272D}" sibTransId="{B4E0AC0D-A94A-4DB2-B73B-E4C88518C9AA}"/>
    <dgm:cxn modelId="{DE7F2E76-FF93-4A65-A902-2D845AC76884}" type="presOf" srcId="{4A55DA3F-EADD-41D1-88D2-D283D75CD219}" destId="{1A2E78FD-1F62-40A4-9E21-45CB9499DE97}" srcOrd="0" destOrd="0" presId="urn:microsoft.com/office/officeart/2005/8/layout/vList3"/>
    <dgm:cxn modelId="{01D6A5C2-1843-40D6-8863-119458E6F726}" type="presOf" srcId="{FB1F7B79-F012-4938-BFBD-E8C78A7F3CCD}" destId="{E4524729-26A6-4DD9-9B45-93DE25CA044B}" srcOrd="0" destOrd="0" presId="urn:microsoft.com/office/officeart/2005/8/layout/vList3"/>
    <dgm:cxn modelId="{C03986EF-8FCB-457A-AA13-6D65F32C0093}" type="presOf" srcId="{A3AFAC1D-BFBB-407F-9D2A-8FFEF4FBF9FE}" destId="{DCD0142B-E0AE-439F-9C5E-E0A0541AEDCF}" srcOrd="0" destOrd="0" presId="urn:microsoft.com/office/officeart/2005/8/layout/vList3"/>
    <dgm:cxn modelId="{E0B8C0F9-CE44-494F-832F-ADBC2DBB35EE}" srcId="{C9F3BFAE-F154-4FCC-8D6A-E97F91C2ADFB}" destId="{4A55DA3F-EADD-41D1-88D2-D283D75CD219}" srcOrd="2" destOrd="0" parTransId="{2D3C3B29-A826-4271-8D58-59443FA28D52}" sibTransId="{1EDFB43A-2AEC-4475-B82B-7BED2B3EA7AB}"/>
    <dgm:cxn modelId="{EB047EEA-2614-447D-A5E9-A2304B7A33F5}" type="presParOf" srcId="{7CACA685-E6C8-4052-8D72-284B02002CA1}" destId="{3A7751AB-FE46-4D62-AB58-FBAC769C3112}" srcOrd="0" destOrd="0" presId="urn:microsoft.com/office/officeart/2005/8/layout/vList3"/>
    <dgm:cxn modelId="{B1C50295-A715-43D3-94FB-7DFF29DFE362}" type="presParOf" srcId="{3A7751AB-FE46-4D62-AB58-FBAC769C3112}" destId="{80BFA46A-01F0-4E73-9833-20083B9C20B4}" srcOrd="0" destOrd="0" presId="urn:microsoft.com/office/officeart/2005/8/layout/vList3"/>
    <dgm:cxn modelId="{363DFCF4-6DB3-4A39-BB97-8B556E1E9CA0}" type="presParOf" srcId="{3A7751AB-FE46-4D62-AB58-FBAC769C3112}" destId="{DCD0142B-E0AE-439F-9C5E-E0A0541AEDCF}" srcOrd="1" destOrd="0" presId="urn:microsoft.com/office/officeart/2005/8/layout/vList3"/>
    <dgm:cxn modelId="{B5DC7977-DCB6-4502-AE52-3CEB6274E248}" type="presParOf" srcId="{7CACA685-E6C8-4052-8D72-284B02002CA1}" destId="{841D424F-18AA-4823-9B6B-A4B8BBE00D3F}" srcOrd="1" destOrd="0" presId="urn:microsoft.com/office/officeart/2005/8/layout/vList3"/>
    <dgm:cxn modelId="{233DFDAC-F274-49FD-87E8-A863E24FC6CF}" type="presParOf" srcId="{7CACA685-E6C8-4052-8D72-284B02002CA1}" destId="{EA6B2780-9238-4F45-A0E4-196DB148B894}" srcOrd="2" destOrd="0" presId="urn:microsoft.com/office/officeart/2005/8/layout/vList3"/>
    <dgm:cxn modelId="{579ABEC3-758E-4436-A85B-EF022696594F}" type="presParOf" srcId="{EA6B2780-9238-4F45-A0E4-196DB148B894}" destId="{B0EABB75-1C73-434E-A461-5ACCFBE8FD45}" srcOrd="0" destOrd="0" presId="urn:microsoft.com/office/officeart/2005/8/layout/vList3"/>
    <dgm:cxn modelId="{BDC7CF71-3002-4FC7-8D9C-9EE3AF6D3410}" type="presParOf" srcId="{EA6B2780-9238-4F45-A0E4-196DB148B894}" destId="{E4524729-26A6-4DD9-9B45-93DE25CA044B}" srcOrd="1" destOrd="0" presId="urn:microsoft.com/office/officeart/2005/8/layout/vList3"/>
    <dgm:cxn modelId="{1D8E98B1-B332-430F-A289-B308CA1C0ED0}" type="presParOf" srcId="{7CACA685-E6C8-4052-8D72-284B02002CA1}" destId="{D9D7134C-AF0C-4347-B44C-06B77DE46AD2}" srcOrd="3" destOrd="0" presId="urn:microsoft.com/office/officeart/2005/8/layout/vList3"/>
    <dgm:cxn modelId="{B4F09658-7596-4280-85B6-41EB4ACCCF68}" type="presParOf" srcId="{7CACA685-E6C8-4052-8D72-284B02002CA1}" destId="{E09263D7-477A-4740-825E-B8CD42460104}" srcOrd="4" destOrd="0" presId="urn:microsoft.com/office/officeart/2005/8/layout/vList3"/>
    <dgm:cxn modelId="{98CDF222-8615-4033-B7AD-C862317F4D9A}" type="presParOf" srcId="{E09263D7-477A-4740-825E-B8CD42460104}" destId="{CF6089BE-1376-484C-BDF2-D8A093501368}" srcOrd="0" destOrd="0" presId="urn:microsoft.com/office/officeart/2005/8/layout/vList3"/>
    <dgm:cxn modelId="{E30CF994-8B8F-484B-80F9-507EBBF57E3B}" type="presParOf" srcId="{E09263D7-477A-4740-825E-B8CD42460104}" destId="{1A2E78FD-1F62-40A4-9E21-45CB9499DE9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0142B-E0AE-439F-9C5E-E0A0541AEDCF}">
      <dsp:nvSpPr>
        <dsp:cNvPr id="0" name=""/>
        <dsp:cNvSpPr/>
      </dsp:nvSpPr>
      <dsp:spPr>
        <a:xfrm rot="10800000">
          <a:off x="2077205" y="721"/>
          <a:ext cx="7170229" cy="1084679"/>
        </a:xfrm>
        <a:prstGeom prst="homePlate">
          <a:avLst/>
        </a:prstGeom>
        <a:solidFill>
          <a:srgbClr val="8A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13"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solidFill>
                <a:srgbClr val="FFFFFF"/>
              </a:solidFill>
              <a:latin typeface="Times New Roman" panose="02020603050405020304" pitchFamily="18" charset="0"/>
              <a:ea typeface="+mn-ea"/>
              <a:cs typeface="Times New Roman" panose="02020603050405020304" pitchFamily="18" charset="0"/>
            </a:rPr>
            <a:t>Olivia D’sa-18</a:t>
          </a:r>
        </a:p>
      </dsp:txBody>
      <dsp:txXfrm rot="10800000">
        <a:off x="2348375" y="721"/>
        <a:ext cx="6899059" cy="1084679"/>
      </dsp:txXfrm>
    </dsp:sp>
    <dsp:sp modelId="{80BFA46A-01F0-4E73-9833-20083B9C20B4}">
      <dsp:nvSpPr>
        <dsp:cNvPr id="0" name=""/>
        <dsp:cNvSpPr/>
      </dsp:nvSpPr>
      <dsp:spPr>
        <a:xfrm>
          <a:off x="1534865" y="721"/>
          <a:ext cx="1084679" cy="10846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24729-26A6-4DD9-9B45-93DE25CA044B}">
      <dsp:nvSpPr>
        <dsp:cNvPr id="0" name=""/>
        <dsp:cNvSpPr/>
      </dsp:nvSpPr>
      <dsp:spPr>
        <a:xfrm rot="10800000">
          <a:off x="2077205" y="1372979"/>
          <a:ext cx="7170229" cy="1084679"/>
        </a:xfrm>
        <a:prstGeom prst="homePlate">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13"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solidFill>
                <a:srgbClr val="FFFFFF"/>
              </a:solidFill>
              <a:latin typeface="Times New Roman" panose="02020603050405020304" pitchFamily="18" charset="0"/>
              <a:ea typeface="+mn-ea"/>
              <a:cs typeface="Times New Roman" panose="02020603050405020304" pitchFamily="18" charset="0"/>
            </a:rPr>
            <a:t>Denzil D’souza-21</a:t>
          </a:r>
        </a:p>
      </dsp:txBody>
      <dsp:txXfrm rot="10800000">
        <a:off x="2348375" y="1372979"/>
        <a:ext cx="6899059" cy="1084679"/>
      </dsp:txXfrm>
    </dsp:sp>
    <dsp:sp modelId="{B0EABB75-1C73-434E-A461-5ACCFBE8FD45}">
      <dsp:nvSpPr>
        <dsp:cNvPr id="0" name=""/>
        <dsp:cNvSpPr/>
      </dsp:nvSpPr>
      <dsp:spPr>
        <a:xfrm>
          <a:off x="1534865" y="1372979"/>
          <a:ext cx="1084679" cy="10846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2E78FD-1F62-40A4-9E21-45CB9499DE97}">
      <dsp:nvSpPr>
        <dsp:cNvPr id="0" name=""/>
        <dsp:cNvSpPr/>
      </dsp:nvSpPr>
      <dsp:spPr>
        <a:xfrm rot="10800000">
          <a:off x="2077205" y="2745237"/>
          <a:ext cx="7170229" cy="1084679"/>
        </a:xfrm>
        <a:prstGeom prst="homePlat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13" tIns="198120" rIns="369824" bIns="198120" numCol="1" spcCol="1270" anchor="ctr" anchorCtr="0">
          <a:noAutofit/>
        </a:bodyPr>
        <a:lstStyle/>
        <a:p>
          <a:pPr marL="0" lvl="0" indent="0" algn="ctr" defTabSz="2311400">
            <a:lnSpc>
              <a:spcPct val="90000"/>
            </a:lnSpc>
            <a:spcBef>
              <a:spcPct val="0"/>
            </a:spcBef>
            <a:spcAft>
              <a:spcPct val="35000"/>
            </a:spcAft>
            <a:buNone/>
          </a:pPr>
          <a:r>
            <a:rPr lang="en-US" sz="5200" kern="1200" dirty="0">
              <a:latin typeface="Times New Roman" panose="02020603050405020304" pitchFamily="18" charset="0"/>
              <a:cs typeface="Times New Roman" panose="02020603050405020304" pitchFamily="18" charset="0"/>
            </a:rPr>
            <a:t>Prayuj Pillai-46</a:t>
          </a:r>
        </a:p>
      </dsp:txBody>
      <dsp:txXfrm rot="10800000">
        <a:off x="2348375" y="2745237"/>
        <a:ext cx="6899059" cy="1084679"/>
      </dsp:txXfrm>
    </dsp:sp>
    <dsp:sp modelId="{CF6089BE-1376-484C-BDF2-D8A093501368}">
      <dsp:nvSpPr>
        <dsp:cNvPr id="0" name=""/>
        <dsp:cNvSpPr/>
      </dsp:nvSpPr>
      <dsp:spPr>
        <a:xfrm>
          <a:off x="1534865" y="2745237"/>
          <a:ext cx="1084679" cy="1084679"/>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01-Nov-19</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01-Nov-19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hyperlink" Target="http://ieeexplore.ieee.org/stamp/stamp.jsp?tp=&amp;arnumber=4287899&amp;isnumber=4287802" TargetMode="External"/><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9" name="Rectangle: Rounded Corners 28">
            <a:extLst>
              <a:ext uri="{FF2B5EF4-FFF2-40B4-BE49-F238E27FC236}">
                <a16:creationId xmlns:a16="http://schemas.microsoft.com/office/drawing/2014/main" id="{11EF75A3-C09D-4991-B66E-2CADD8AFE1EC}"/>
              </a:ext>
            </a:extLst>
          </p:cNvPr>
          <p:cNvSpPr/>
          <p:nvPr/>
        </p:nvSpPr>
        <p:spPr>
          <a:xfrm>
            <a:off x="6460297" y="-1642388"/>
            <a:ext cx="370225" cy="117157"/>
          </a:xfrm>
          <a:prstGeom prst="round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Logo here</a:t>
            </a:r>
          </a:p>
        </p:txBody>
      </p:sp>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a:xfrm>
            <a:off x="3127248" y="1406180"/>
            <a:ext cx="5943600" cy="3020046"/>
          </a:xfrm>
        </p:spPr>
        <p:txBody>
          <a:bodyPr/>
          <a:lstStyle/>
          <a:p>
            <a:r>
              <a:rPr lang="en-US" b="0" dirty="0"/>
              <a:t>Automatic Timetable Generation using Genetic Algorithm </a:t>
            </a:r>
          </a:p>
        </p:txBody>
      </p: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a:xfrm>
            <a:off x="3584448" y="4704522"/>
            <a:ext cx="5029200" cy="498414"/>
          </a:xfrm>
        </p:spPr>
        <p:txBody>
          <a:bodyPr/>
          <a:lstStyle/>
          <a:p>
            <a:r>
              <a:rPr lang="en-US" dirty="0">
                <a:latin typeface="+mj-lt"/>
              </a:rPr>
              <a:t>Group 13</a:t>
            </a:r>
          </a:p>
          <a:p>
            <a:r>
              <a:rPr lang="en-US" dirty="0" err="1">
                <a:latin typeface="+mj-lt"/>
              </a:rPr>
              <a:t>Dr.Phiroj</a:t>
            </a:r>
            <a:r>
              <a:rPr lang="en-US" dirty="0">
                <a:latin typeface="+mj-lt"/>
              </a:rPr>
              <a:t> Shaikh</a:t>
            </a:r>
          </a:p>
        </p:txBody>
      </p:sp>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4641140" y="5795479"/>
            <a:ext cx="2915816" cy="258532"/>
          </a:xfrm>
        </p:spPr>
        <p:txBody>
          <a:bodyPr/>
          <a:lstStyle/>
          <a:p>
            <a:r>
              <a:rPr lang="en-US" dirty="0">
                <a:latin typeface="+mj-lt"/>
              </a:rPr>
              <a:t>1-11-2019</a:t>
            </a:r>
          </a:p>
        </p:txBody>
      </p:sp>
      <p:pic>
        <p:nvPicPr>
          <p:cNvPr id="1026" name="Picture 2" descr="Image result for dbit logo">
            <a:extLst>
              <a:ext uri="{FF2B5EF4-FFF2-40B4-BE49-F238E27FC236}">
                <a16:creationId xmlns:a16="http://schemas.microsoft.com/office/drawing/2014/main" id="{79F6C058-B4B6-42DF-ACFF-0AC696312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5208" y="0"/>
            <a:ext cx="2056792" cy="178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1F78-859D-45BC-9C58-53F1EA9E645E}"/>
              </a:ext>
            </a:extLst>
          </p:cNvPr>
          <p:cNvSpPr>
            <a:spLocks noGrp="1"/>
          </p:cNvSpPr>
          <p:nvPr>
            <p:ph type="title"/>
          </p:nvPr>
        </p:nvSpPr>
        <p:spPr>
          <a:xfrm>
            <a:off x="3525520" y="246253"/>
            <a:ext cx="7011851" cy="1738877"/>
          </a:xfrm>
        </p:spPr>
        <p:txBody>
          <a:bodyPr/>
          <a:lstStyle/>
          <a:p>
            <a:r>
              <a:rPr lang="en-US" sz="4000" dirty="0"/>
              <a:t>Technology Used 	</a:t>
            </a:r>
          </a:p>
        </p:txBody>
      </p:sp>
      <p:sp>
        <p:nvSpPr>
          <p:cNvPr id="3" name="Content Placeholder 2">
            <a:extLst>
              <a:ext uri="{FF2B5EF4-FFF2-40B4-BE49-F238E27FC236}">
                <a16:creationId xmlns:a16="http://schemas.microsoft.com/office/drawing/2014/main" id="{84F589CB-94B4-40D0-8794-65C8C90104C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Front End-React JS</a:t>
            </a:r>
          </a:p>
          <a:p>
            <a:r>
              <a:rPr lang="en-US" sz="2400" dirty="0">
                <a:latin typeface="Times New Roman" panose="02020603050405020304" pitchFamily="18" charset="0"/>
                <a:cs typeface="Times New Roman" panose="02020603050405020304" pitchFamily="18" charset="0"/>
              </a:rPr>
              <a:t>Back End-PHP,MYSQL</a:t>
            </a:r>
          </a:p>
          <a:p>
            <a:r>
              <a:rPr lang="en-US" sz="2400" dirty="0">
                <a:latin typeface="Times New Roman" panose="02020603050405020304" pitchFamily="18" charset="0"/>
                <a:cs typeface="Times New Roman" panose="02020603050405020304" pitchFamily="18" charset="0"/>
              </a:rPr>
              <a:t>Logical Implementation-J2EE technologies/Spring Framework</a:t>
            </a:r>
          </a:p>
          <a:p>
            <a:r>
              <a:rPr lang="en-US" sz="2400" dirty="0">
                <a:latin typeface="Times New Roman" panose="02020603050405020304" pitchFamily="18" charset="0"/>
                <a:cs typeface="Times New Roman" panose="02020603050405020304" pitchFamily="18" charset="0"/>
              </a:rPr>
              <a:t>Logic Building - Python</a:t>
            </a:r>
          </a:p>
          <a:p>
            <a:endParaRPr lang="en-US" dirty="0"/>
          </a:p>
        </p:txBody>
      </p:sp>
      <p:pic>
        <p:nvPicPr>
          <p:cNvPr id="4" name="Picture 2" descr="Image result for dbit logo">
            <a:extLst>
              <a:ext uri="{FF2B5EF4-FFF2-40B4-BE49-F238E27FC236}">
                <a16:creationId xmlns:a16="http://schemas.microsoft.com/office/drawing/2014/main" id="{1F059589-E864-40BC-894F-AF1CC0818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18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7954-BC8F-428B-8904-9E3F87DF1F36}"/>
              </a:ext>
            </a:extLst>
          </p:cNvPr>
          <p:cNvSpPr>
            <a:spLocks noGrp="1"/>
          </p:cNvSpPr>
          <p:nvPr>
            <p:ph type="title"/>
          </p:nvPr>
        </p:nvSpPr>
        <p:spPr/>
        <p:txBody>
          <a:bodyPr/>
          <a:lstStyle/>
          <a:p>
            <a:r>
              <a:rPr lang="en-US" sz="4000" dirty="0"/>
              <a:t>Literature Survey</a:t>
            </a:r>
          </a:p>
        </p:txBody>
      </p:sp>
      <p:pic>
        <p:nvPicPr>
          <p:cNvPr id="5" name="Picture 2" descr="Image result for dbit logo">
            <a:extLst>
              <a:ext uri="{FF2B5EF4-FFF2-40B4-BE49-F238E27FC236}">
                <a16:creationId xmlns:a16="http://schemas.microsoft.com/office/drawing/2014/main" id="{C3B23E20-9B18-4BF0-A447-1006D3272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Content Placeholder 7">
            <a:extLst>
              <a:ext uri="{FF2B5EF4-FFF2-40B4-BE49-F238E27FC236}">
                <a16:creationId xmlns:a16="http://schemas.microsoft.com/office/drawing/2014/main" id="{0B6BFD0D-64E2-4223-8A3C-596B46C13CAF}"/>
              </a:ext>
            </a:extLst>
          </p:cNvPr>
          <p:cNvGraphicFramePr>
            <a:graphicFrameLocks noGrp="1"/>
          </p:cNvGraphicFramePr>
          <p:nvPr>
            <p:ph idx="1"/>
            <p:extLst>
              <p:ext uri="{D42A27DB-BD31-4B8C-83A1-F6EECF244321}">
                <p14:modId xmlns:p14="http://schemas.microsoft.com/office/powerpoint/2010/main" val="360500410"/>
              </p:ext>
            </p:extLst>
          </p:nvPr>
        </p:nvGraphicFramePr>
        <p:xfrm>
          <a:off x="217714" y="2315362"/>
          <a:ext cx="10842172" cy="4172523"/>
        </p:xfrm>
        <a:graphic>
          <a:graphicData uri="http://schemas.openxmlformats.org/drawingml/2006/table">
            <a:tbl>
              <a:tblPr firstRow="1" firstCol="1" bandRow="1">
                <a:tableStyleId>{F5AB1C69-6EDB-4FF4-983F-18BD219EF322}</a:tableStyleId>
              </a:tblPr>
              <a:tblGrid>
                <a:gridCol w="813227">
                  <a:extLst>
                    <a:ext uri="{9D8B030D-6E8A-4147-A177-3AD203B41FA5}">
                      <a16:colId xmlns:a16="http://schemas.microsoft.com/office/drawing/2014/main" val="2742113618"/>
                    </a:ext>
                  </a:extLst>
                </a:gridCol>
                <a:gridCol w="2192965">
                  <a:extLst>
                    <a:ext uri="{9D8B030D-6E8A-4147-A177-3AD203B41FA5}">
                      <a16:colId xmlns:a16="http://schemas.microsoft.com/office/drawing/2014/main" val="4213442106"/>
                    </a:ext>
                  </a:extLst>
                </a:gridCol>
                <a:gridCol w="1688340">
                  <a:extLst>
                    <a:ext uri="{9D8B030D-6E8A-4147-A177-3AD203B41FA5}">
                      <a16:colId xmlns:a16="http://schemas.microsoft.com/office/drawing/2014/main" val="1492046710"/>
                    </a:ext>
                  </a:extLst>
                </a:gridCol>
                <a:gridCol w="3436577">
                  <a:extLst>
                    <a:ext uri="{9D8B030D-6E8A-4147-A177-3AD203B41FA5}">
                      <a16:colId xmlns:a16="http://schemas.microsoft.com/office/drawing/2014/main" val="3245535406"/>
                    </a:ext>
                  </a:extLst>
                </a:gridCol>
                <a:gridCol w="2711063">
                  <a:extLst>
                    <a:ext uri="{9D8B030D-6E8A-4147-A177-3AD203B41FA5}">
                      <a16:colId xmlns:a16="http://schemas.microsoft.com/office/drawing/2014/main" val="805136600"/>
                    </a:ext>
                  </a:extLst>
                </a:gridCol>
              </a:tblGrid>
              <a:tr h="424587">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Sr No.</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a:effectLst/>
                          <a:latin typeface="Times New Roman" panose="02020603050405020304" pitchFamily="18" charset="0"/>
                          <a:cs typeface="Times New Roman" panose="02020603050405020304" pitchFamily="18" charset="0"/>
                        </a:rPr>
                        <a:t>Paper Title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a:effectLst/>
                          <a:latin typeface="Times New Roman" panose="02020603050405020304" pitchFamily="18" charset="0"/>
                          <a:cs typeface="Times New Roman" panose="02020603050405020304" pitchFamily="18" charset="0"/>
                        </a:rPr>
                        <a:t>Authors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Summary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a:effectLst/>
                          <a:latin typeface="Times New Roman" panose="02020603050405020304" pitchFamily="18" charset="0"/>
                          <a:cs typeface="Times New Roman" panose="02020603050405020304" pitchFamily="18" charset="0"/>
                        </a:rPr>
                        <a:t>Conclusions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extLst>
                  <a:ext uri="{0D108BD9-81ED-4DB2-BD59-A6C34878D82A}">
                    <a16:rowId xmlns:a16="http://schemas.microsoft.com/office/drawing/2014/main" val="3081109404"/>
                  </a:ext>
                </a:extLst>
              </a:tr>
              <a:tr h="2426310">
                <a:tc>
                  <a:txBody>
                    <a:bodyPr/>
                    <a:lstStyle/>
                    <a:p>
                      <a:pPr marL="0" marR="0" algn="just">
                        <a:lnSpc>
                          <a:spcPct val="150000"/>
                        </a:lnSpc>
                        <a:spcBef>
                          <a:spcPts val="0"/>
                        </a:spcBef>
                        <a:spcAft>
                          <a:spcPts val="100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Solving Timetable Problem by Genetic </a:t>
                      </a:r>
                    </a:p>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Algorithm and Heuristic Search Case Study: </a:t>
                      </a:r>
                    </a:p>
                    <a:p>
                      <a:pPr marL="0" marR="0" algn="just">
                        <a:lnSpc>
                          <a:spcPct val="150000"/>
                        </a:lnSpc>
                        <a:spcBef>
                          <a:spcPts val="0"/>
                        </a:spcBef>
                        <a:spcAft>
                          <a:spcPts val="1000"/>
                        </a:spcAft>
                      </a:pPr>
                      <a:r>
                        <a:rPr lang="en-US" sz="1400" dirty="0" err="1">
                          <a:effectLst/>
                          <a:latin typeface="Times New Roman" panose="02020603050405020304" pitchFamily="18" charset="0"/>
                          <a:cs typeface="Times New Roman" panose="02020603050405020304" pitchFamily="18" charset="0"/>
                        </a:rPr>
                        <a:t>Universitas</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Pelita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Harapan</a:t>
                      </a:r>
                      <a:r>
                        <a:rPr lang="en-US" sz="1400" dirty="0">
                          <a:effectLst/>
                          <a:latin typeface="Times New Roman" panose="02020603050405020304" pitchFamily="18" charset="0"/>
                          <a:cs typeface="Times New Roman" panose="02020603050405020304" pitchFamily="18" charset="0"/>
                        </a:rPr>
                        <a:t> Timetable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Samuel Lukas, Arnold </a:t>
                      </a:r>
                      <a:r>
                        <a:rPr lang="en-US" sz="1400" dirty="0" err="1">
                          <a:effectLst/>
                          <a:latin typeface="Times New Roman" panose="02020603050405020304" pitchFamily="18" charset="0"/>
                          <a:cs typeface="Times New Roman" panose="02020603050405020304" pitchFamily="18" charset="0"/>
                        </a:rPr>
                        <a:t>Aribowo</a:t>
                      </a:r>
                      <a:r>
                        <a:rPr lang="en-US" sz="1400" dirty="0">
                          <a:effectLst/>
                          <a:latin typeface="Times New Roman" panose="02020603050405020304" pitchFamily="18" charset="0"/>
                          <a:cs typeface="Times New Roman" panose="02020603050405020304" pitchFamily="18" charset="0"/>
                        </a:rPr>
                        <a:t> and </a:t>
                      </a:r>
                      <a:r>
                        <a:rPr lang="en-US" sz="1400" dirty="0" err="1">
                          <a:effectLst/>
                          <a:latin typeface="Times New Roman" panose="02020603050405020304" pitchFamily="18" charset="0"/>
                          <a:cs typeface="Times New Roman" panose="02020603050405020304" pitchFamily="18" charset="0"/>
                        </a:rPr>
                        <a:t>Milyandreana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Muchri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Steps involved in GA are thoroughly explained in this paper. The operations performed in each step that is Selection, Crossover and Mutation are given in detail.</a:t>
                      </a:r>
                    </a:p>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Input format is presented well in the paper. The target matrix is the data stricture used for input.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Soft Constraints are not included in the scope along with constraints of classrooms.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extLst>
                  <a:ext uri="{0D108BD9-81ED-4DB2-BD59-A6C34878D82A}">
                    <a16:rowId xmlns:a16="http://schemas.microsoft.com/office/drawing/2014/main" val="1222092831"/>
                  </a:ext>
                </a:extLst>
              </a:tr>
              <a:tr h="1321626">
                <a:tc>
                  <a:txBody>
                    <a:bodyPr/>
                    <a:lstStyle/>
                    <a:p>
                      <a:pPr marL="0" marR="0" algn="just">
                        <a:lnSpc>
                          <a:spcPct val="150000"/>
                        </a:lnSpc>
                        <a:spcBef>
                          <a:spcPts val="0"/>
                        </a:spcBef>
                        <a:spcAft>
                          <a:spcPts val="100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Electronic Lecture Time-table Scheduler using Genetic Algorithm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Jumoke </a:t>
                      </a:r>
                      <a:r>
                        <a:rPr lang="en-US" sz="1400" dirty="0" err="1">
                          <a:effectLst/>
                          <a:latin typeface="Times New Roman" panose="02020603050405020304" pitchFamily="18" charset="0"/>
                          <a:cs typeface="Times New Roman" panose="02020603050405020304" pitchFamily="18" charset="0"/>
                        </a:rPr>
                        <a:t>Soyemi</a:t>
                      </a:r>
                      <a:r>
                        <a:rPr lang="en-US" sz="1400" dirty="0">
                          <a:effectLst/>
                          <a:latin typeface="Times New Roman" panose="02020603050405020304" pitchFamily="18" charset="0"/>
                          <a:cs typeface="Times New Roman" panose="02020603050405020304" pitchFamily="18" charset="0"/>
                        </a:rPr>
                        <a:t>, John </a:t>
                      </a:r>
                      <a:r>
                        <a:rPr lang="en-US" sz="1400" dirty="0" err="1">
                          <a:effectLst/>
                          <a:latin typeface="Times New Roman" panose="02020603050405020304" pitchFamily="18" charset="0"/>
                          <a:cs typeface="Times New Roman" panose="02020603050405020304" pitchFamily="18" charset="0"/>
                        </a:rPr>
                        <a:t>Akinode</a:t>
                      </a:r>
                      <a:r>
                        <a:rPr lang="en-US" sz="1400" dirty="0">
                          <a:effectLst/>
                          <a:latin typeface="Times New Roman" panose="02020603050405020304" pitchFamily="18" charset="0"/>
                          <a:cs typeface="Times New Roman" panose="02020603050405020304" pitchFamily="18" charset="0"/>
                        </a:rPr>
                        <a:t> and Samson </a:t>
                      </a:r>
                      <a:r>
                        <a:rPr lang="en-US" sz="1400" dirty="0" err="1">
                          <a:effectLst/>
                          <a:latin typeface="Times New Roman" panose="02020603050405020304" pitchFamily="18" charset="0"/>
                          <a:cs typeface="Times New Roman" panose="02020603050405020304" pitchFamily="18" charset="0"/>
                        </a:rPr>
                        <a:t>Oloruntoba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Compares MTTS with GA, and shows flowchart of how GA is implemented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tc>
                  <a:txBody>
                    <a:bodyPr/>
                    <a:lstStyle/>
                    <a:p>
                      <a:pPr marL="0" marR="0" algn="just">
                        <a:lnSpc>
                          <a:spcPct val="150000"/>
                        </a:lnSpc>
                        <a:spcBef>
                          <a:spcPts val="0"/>
                        </a:spcBef>
                        <a:spcAft>
                          <a:spcPts val="1000"/>
                        </a:spcAft>
                      </a:pPr>
                      <a:r>
                        <a:rPr lang="en-US" sz="1400" dirty="0">
                          <a:effectLst/>
                          <a:latin typeface="Times New Roman" panose="02020603050405020304" pitchFamily="18" charset="0"/>
                          <a:cs typeface="Times New Roman" panose="02020603050405020304" pitchFamily="18" charset="0"/>
                        </a:rPr>
                        <a:t>Preference of the University to use Automatic Scheduling with GA. However Soft constraints are not taken care of.</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71" marR="51471" marT="0" marB="0">
                    <a:solidFill>
                      <a:schemeClr val="bg1">
                        <a:lumMod val="95000"/>
                      </a:schemeClr>
                    </a:solidFill>
                  </a:tcPr>
                </a:tc>
                <a:extLst>
                  <a:ext uri="{0D108BD9-81ED-4DB2-BD59-A6C34878D82A}">
                    <a16:rowId xmlns:a16="http://schemas.microsoft.com/office/drawing/2014/main" val="223566229"/>
                  </a:ext>
                </a:extLst>
              </a:tr>
            </a:tbl>
          </a:graphicData>
        </a:graphic>
      </p:graphicFrame>
    </p:spTree>
    <p:extLst>
      <p:ext uri="{BB962C8B-B14F-4D97-AF65-F5344CB8AC3E}">
        <p14:creationId xmlns:p14="http://schemas.microsoft.com/office/powerpoint/2010/main" val="307902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FB0B4CE-7699-491C-9561-F03139AE5AB4}"/>
              </a:ext>
            </a:extLst>
          </p:cNvPr>
          <p:cNvGraphicFramePr>
            <a:graphicFrameLocks noGrp="1"/>
          </p:cNvGraphicFramePr>
          <p:nvPr>
            <p:extLst>
              <p:ext uri="{D42A27DB-BD31-4B8C-83A1-F6EECF244321}">
                <p14:modId xmlns:p14="http://schemas.microsoft.com/office/powerpoint/2010/main" val="557547931"/>
              </p:ext>
            </p:extLst>
          </p:nvPr>
        </p:nvGraphicFramePr>
        <p:xfrm>
          <a:off x="0" y="0"/>
          <a:ext cx="12192000" cy="6826856"/>
        </p:xfrm>
        <a:graphic>
          <a:graphicData uri="http://schemas.openxmlformats.org/drawingml/2006/table">
            <a:tbl>
              <a:tblPr firstRow="1" firstCol="1" bandRow="1">
                <a:tableStyleId>{616DA210-FB5B-4158-B5E0-FEB733F419BA}</a:tableStyleId>
              </a:tblPr>
              <a:tblGrid>
                <a:gridCol w="1117178">
                  <a:extLst>
                    <a:ext uri="{9D8B030D-6E8A-4147-A177-3AD203B41FA5}">
                      <a16:colId xmlns:a16="http://schemas.microsoft.com/office/drawing/2014/main" val="434571702"/>
                    </a:ext>
                  </a:extLst>
                </a:gridCol>
                <a:gridCol w="2186695">
                  <a:extLst>
                    <a:ext uri="{9D8B030D-6E8A-4147-A177-3AD203B41FA5}">
                      <a16:colId xmlns:a16="http://schemas.microsoft.com/office/drawing/2014/main" val="2178581013"/>
                    </a:ext>
                  </a:extLst>
                </a:gridCol>
                <a:gridCol w="2026278">
                  <a:extLst>
                    <a:ext uri="{9D8B030D-6E8A-4147-A177-3AD203B41FA5}">
                      <a16:colId xmlns:a16="http://schemas.microsoft.com/office/drawing/2014/main" val="1207755377"/>
                    </a:ext>
                  </a:extLst>
                </a:gridCol>
                <a:gridCol w="3835824">
                  <a:extLst>
                    <a:ext uri="{9D8B030D-6E8A-4147-A177-3AD203B41FA5}">
                      <a16:colId xmlns:a16="http://schemas.microsoft.com/office/drawing/2014/main" val="2430304824"/>
                    </a:ext>
                  </a:extLst>
                </a:gridCol>
                <a:gridCol w="3026025">
                  <a:extLst>
                    <a:ext uri="{9D8B030D-6E8A-4147-A177-3AD203B41FA5}">
                      <a16:colId xmlns:a16="http://schemas.microsoft.com/office/drawing/2014/main" val="3526749812"/>
                    </a:ext>
                  </a:extLst>
                </a:gridCol>
              </a:tblGrid>
              <a:tr h="1591883">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3</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Solving Timetable Scheduling Problem Using Genetic Algorithms</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err="1">
                          <a:effectLst/>
                          <a:latin typeface="Times New Roman" panose="02020603050405020304" pitchFamily="18" charset="0"/>
                          <a:cs typeface="Times New Roman" panose="02020603050405020304" pitchFamily="18" charset="0"/>
                        </a:rPr>
                        <a:t>Branimir</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Sigl</a:t>
                      </a:r>
                      <a:r>
                        <a:rPr lang="en-US" sz="1600" b="0" dirty="0">
                          <a:effectLst/>
                          <a:latin typeface="Times New Roman" panose="02020603050405020304" pitchFamily="18" charset="0"/>
                          <a:cs typeface="Times New Roman" panose="02020603050405020304" pitchFamily="18" charset="0"/>
                        </a:rPr>
                        <a:t>, Marin Golub and </a:t>
                      </a:r>
                      <a:r>
                        <a:rPr lang="en-US" sz="1600" b="0" dirty="0" err="1">
                          <a:effectLst/>
                          <a:latin typeface="Times New Roman" panose="02020603050405020304" pitchFamily="18" charset="0"/>
                          <a:cs typeface="Times New Roman" panose="02020603050405020304" pitchFamily="18" charset="0"/>
                        </a:rPr>
                        <a:t>Vedran</a:t>
                      </a:r>
                      <a:r>
                        <a:rPr lang="en-US" sz="1600" b="0" dirty="0">
                          <a:effectLst/>
                          <a:latin typeface="Times New Roman" panose="02020603050405020304" pitchFamily="18" charset="0"/>
                          <a:cs typeface="Times New Roman" panose="02020603050405020304" pitchFamily="18" charset="0"/>
                        </a:rPr>
                        <a:t> </a:t>
                      </a:r>
                      <a:r>
                        <a:rPr lang="en-US" sz="1600" b="0" dirty="0" err="1">
                          <a:effectLst/>
                          <a:latin typeface="Times New Roman" panose="02020603050405020304" pitchFamily="18" charset="0"/>
                          <a:cs typeface="Times New Roman" panose="02020603050405020304" pitchFamily="18" charset="0"/>
                        </a:rPr>
                        <a:t>Mornar</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Shows formation of Chromosomes and Genes which are used as the basis for GA</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Alternate approach to the data structure being used to </a:t>
                      </a:r>
                      <a:r>
                        <a:rPr lang="en-US" sz="1600" b="0" dirty="0" err="1">
                          <a:effectLst/>
                          <a:latin typeface="Times New Roman" panose="02020603050405020304" pitchFamily="18" charset="0"/>
                          <a:cs typeface="Times New Roman" panose="02020603050405020304" pitchFamily="18" charset="0"/>
                        </a:rPr>
                        <a:t>optimised</a:t>
                      </a:r>
                      <a:r>
                        <a:rPr lang="en-US" sz="1600" b="0" dirty="0">
                          <a:effectLst/>
                          <a:latin typeface="Times New Roman" panose="02020603050405020304" pitchFamily="18" charset="0"/>
                          <a:cs typeface="Times New Roman" panose="02020603050405020304" pitchFamily="18" charset="0"/>
                        </a:rPr>
                        <a:t>.</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extLst>
                  <a:ext uri="{0D108BD9-81ED-4DB2-BD59-A6C34878D82A}">
                    <a16:rowId xmlns:a16="http://schemas.microsoft.com/office/drawing/2014/main" val="1898174954"/>
                  </a:ext>
                </a:extLst>
              </a:tr>
              <a:tr h="2002125">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4</a:t>
                      </a:r>
                      <a:endPar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noFill/>
                  </a:tcPr>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Solving Timetabling Problem Using Genetic and Heuristic Algorithms</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noFill/>
                  </a:tcPr>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Nguyen Duc Thanh</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noFill/>
                  </a:tcPr>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Incorporates the use of a hybrid algorithm consisting of Genetic and Heuristic Algorithm. Using this Algorithm Timetabling problem is converted into a way of optimally solving a 2D Matrix.</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noFill/>
                  </a:tcPr>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Crossover and Mutation operations of the given system will be used.</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noFill/>
                  </a:tcPr>
                </a:tc>
                <a:extLst>
                  <a:ext uri="{0D108BD9-81ED-4DB2-BD59-A6C34878D82A}">
                    <a16:rowId xmlns:a16="http://schemas.microsoft.com/office/drawing/2014/main" val="3080138514"/>
                  </a:ext>
                </a:extLst>
              </a:tr>
              <a:tr h="3232848">
                <a:tc>
                  <a:txBody>
                    <a:bodyPr/>
                    <a:lstStyle/>
                    <a:p>
                      <a:pPr marL="0" marR="0" algn="just">
                        <a:lnSpc>
                          <a:spcPct val="150000"/>
                        </a:lnSpc>
                        <a:spcBef>
                          <a:spcPts val="0"/>
                        </a:spcBef>
                        <a:spcAft>
                          <a:spcPts val="1000"/>
                        </a:spcAft>
                      </a:pPr>
                      <a:r>
                        <a:rPr lang="en-US" sz="1600" b="0">
                          <a:effectLst/>
                          <a:latin typeface="Times New Roman" panose="02020603050405020304" pitchFamily="18" charset="0"/>
                          <a:cs typeface="Times New Roman" panose="02020603050405020304" pitchFamily="18" charset="0"/>
                        </a:rPr>
                        <a:t>5</a:t>
                      </a:r>
                      <a:endParaRPr lang="en-US"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Genetic Algorithms vs. Simulated Annealing: A Comparison of Approaches for Solving the Circuit Partitioning Problem</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Theodore W. </a:t>
                      </a:r>
                      <a:r>
                        <a:rPr lang="en-US" sz="1600" b="0" dirty="0" err="1">
                          <a:effectLst/>
                          <a:latin typeface="Times New Roman" panose="02020603050405020304" pitchFamily="18" charset="0"/>
                          <a:cs typeface="Times New Roman" panose="02020603050405020304" pitchFamily="18" charset="0"/>
                        </a:rPr>
                        <a:t>Manikas</a:t>
                      </a:r>
                      <a:r>
                        <a:rPr lang="en-US" sz="1600" b="0" dirty="0">
                          <a:effectLst/>
                          <a:latin typeface="Times New Roman" panose="02020603050405020304" pitchFamily="18" charset="0"/>
                          <a:cs typeface="Times New Roman" panose="02020603050405020304" pitchFamily="18" charset="0"/>
                        </a:rPr>
                        <a:t> and James T. Cain</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A simplified model of the placement problem circuit partitioning was tested on three circuits with both a genetic algorithm and a simulated annealing algorithm When compared with simulated annealing the genetic algorithm was found to produce similar results for one circuit and better results for the other two circuits</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tc>
                  <a:txBody>
                    <a:bodyPr/>
                    <a:lstStyle/>
                    <a:p>
                      <a:pPr marL="0" marR="0" algn="just">
                        <a:lnSpc>
                          <a:spcPct val="150000"/>
                        </a:lnSpc>
                        <a:spcBef>
                          <a:spcPts val="0"/>
                        </a:spcBef>
                        <a:spcAft>
                          <a:spcPts val="1000"/>
                        </a:spcAft>
                      </a:pPr>
                      <a:r>
                        <a:rPr lang="en-US" sz="1600" b="0" dirty="0">
                          <a:effectLst/>
                          <a:latin typeface="Times New Roman" panose="02020603050405020304" pitchFamily="18" charset="0"/>
                          <a:cs typeface="Times New Roman" panose="02020603050405020304" pitchFamily="18" charset="0"/>
                        </a:rPr>
                        <a:t>The study concluded its findings based on a very small dataset rather than considering a large data set to give an approximate percentage as on how much is genetic algorithm more efficient than simulated annealing</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577" marR="35577" marT="0" marB="0"/>
                </a:tc>
                <a:extLst>
                  <a:ext uri="{0D108BD9-81ED-4DB2-BD59-A6C34878D82A}">
                    <a16:rowId xmlns:a16="http://schemas.microsoft.com/office/drawing/2014/main" val="3561116099"/>
                  </a:ext>
                </a:extLst>
              </a:tr>
            </a:tbl>
          </a:graphicData>
        </a:graphic>
      </p:graphicFrame>
    </p:spTree>
    <p:extLst>
      <p:ext uri="{BB962C8B-B14F-4D97-AF65-F5344CB8AC3E}">
        <p14:creationId xmlns:p14="http://schemas.microsoft.com/office/powerpoint/2010/main" val="228316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7835000-A490-4B69-BAD3-BD617EC411EB}"/>
              </a:ext>
            </a:extLst>
          </p:cNvPr>
          <p:cNvSpPr>
            <a:spLocks noGrp="1"/>
          </p:cNvSpPr>
          <p:nvPr>
            <p:ph type="pic" sz="quarter" idx="14"/>
          </p:nvPr>
        </p:nvSpPr>
        <p:spPr/>
      </p:sp>
      <p:sp>
        <p:nvSpPr>
          <p:cNvPr id="3" name="Title 2">
            <a:extLst>
              <a:ext uri="{FF2B5EF4-FFF2-40B4-BE49-F238E27FC236}">
                <a16:creationId xmlns:a16="http://schemas.microsoft.com/office/drawing/2014/main" id="{933C4350-1E45-4527-8DF3-7C400AF70BB3}"/>
              </a:ext>
            </a:extLst>
          </p:cNvPr>
          <p:cNvSpPr>
            <a:spLocks noGrp="1"/>
          </p:cNvSpPr>
          <p:nvPr>
            <p:ph type="ctrTitle"/>
          </p:nvPr>
        </p:nvSpPr>
        <p:spPr>
          <a:xfrm>
            <a:off x="3127248" y="1124712"/>
            <a:ext cx="5943600" cy="1955565"/>
          </a:xfrm>
        </p:spPr>
        <p:txBody>
          <a:bodyPr/>
          <a:lstStyle/>
          <a:p>
            <a:r>
              <a:rPr lang="en-US" sz="7200" b="1" dirty="0"/>
              <a:t>Alternate Approach</a:t>
            </a:r>
          </a:p>
        </p:txBody>
      </p:sp>
      <p:sp>
        <p:nvSpPr>
          <p:cNvPr id="4" name="Text Placeholder 3">
            <a:extLst>
              <a:ext uri="{FF2B5EF4-FFF2-40B4-BE49-F238E27FC236}">
                <a16:creationId xmlns:a16="http://schemas.microsoft.com/office/drawing/2014/main" id="{42DF3AAF-AD19-4DDC-87BD-27D395D67BDD}"/>
              </a:ext>
            </a:extLst>
          </p:cNvPr>
          <p:cNvSpPr>
            <a:spLocks noGrp="1"/>
          </p:cNvSpPr>
          <p:nvPr>
            <p:ph type="body" sz="quarter" idx="15"/>
          </p:nvPr>
        </p:nvSpPr>
        <p:spPr/>
        <p:txBody>
          <a:bodyPr/>
          <a:lstStyle/>
          <a:p>
            <a:endParaRPr lang="en-US" dirty="0"/>
          </a:p>
        </p:txBody>
      </p:sp>
      <p:sp>
        <p:nvSpPr>
          <p:cNvPr id="5" name="Text Placeholder 4">
            <a:extLst>
              <a:ext uri="{FF2B5EF4-FFF2-40B4-BE49-F238E27FC236}">
                <a16:creationId xmlns:a16="http://schemas.microsoft.com/office/drawing/2014/main" id="{4F8C8C3E-8480-46F0-B554-2C424CFD0698}"/>
              </a:ext>
            </a:extLst>
          </p:cNvPr>
          <p:cNvSpPr>
            <a:spLocks noGrp="1"/>
          </p:cNvSpPr>
          <p:nvPr>
            <p:ph type="body" sz="quarter" idx="16"/>
          </p:nvPr>
        </p:nvSpPr>
        <p:spPr/>
        <p:txBody>
          <a:bodyPr/>
          <a:lstStyle/>
          <a:p>
            <a:endParaRPr lang="en-US"/>
          </a:p>
        </p:txBody>
      </p:sp>
      <p:sp>
        <p:nvSpPr>
          <p:cNvPr id="6" name="Text Placeholder 5">
            <a:extLst>
              <a:ext uri="{FF2B5EF4-FFF2-40B4-BE49-F238E27FC236}">
                <a16:creationId xmlns:a16="http://schemas.microsoft.com/office/drawing/2014/main" id="{B95C3A63-F0EF-462A-A626-6F74221F868E}"/>
              </a:ext>
            </a:extLst>
          </p:cNvPr>
          <p:cNvSpPr>
            <a:spLocks noGrp="1"/>
          </p:cNvSpPr>
          <p:nvPr>
            <p:ph type="body" sz="quarter" idx="17"/>
          </p:nvPr>
        </p:nvSpPr>
        <p:spPr/>
        <p:txBody>
          <a:bodyPr/>
          <a:lstStyle/>
          <a:p>
            <a:endParaRPr lang="en-US"/>
          </a:p>
        </p:txBody>
      </p:sp>
      <p:sp>
        <p:nvSpPr>
          <p:cNvPr id="7" name="Text Placeholder 6">
            <a:extLst>
              <a:ext uri="{FF2B5EF4-FFF2-40B4-BE49-F238E27FC236}">
                <a16:creationId xmlns:a16="http://schemas.microsoft.com/office/drawing/2014/main" id="{5EA08088-9BFF-48D6-82AC-F6CFFCED5375}"/>
              </a:ext>
            </a:extLst>
          </p:cNvPr>
          <p:cNvSpPr>
            <a:spLocks noGrp="1"/>
          </p:cNvSpPr>
          <p:nvPr>
            <p:ph type="body" sz="quarter" idx="18"/>
          </p:nvPr>
        </p:nvSpPr>
        <p:spPr/>
        <p:txBody>
          <a:bodyPr/>
          <a:lstStyle/>
          <a:p>
            <a:endParaRPr lang="en-US"/>
          </a:p>
        </p:txBody>
      </p:sp>
      <p:pic>
        <p:nvPicPr>
          <p:cNvPr id="5126" name="Picture 6" descr="Image result for alternative approach">
            <a:extLst>
              <a:ext uri="{FF2B5EF4-FFF2-40B4-BE49-F238E27FC236}">
                <a16:creationId xmlns:a16="http://schemas.microsoft.com/office/drawing/2014/main" id="{6FB47025-4D4E-4D99-BA7C-2F99F9073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369" y="3040239"/>
            <a:ext cx="4095262" cy="27650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dbit logo">
            <a:extLst>
              <a:ext uri="{FF2B5EF4-FFF2-40B4-BE49-F238E27FC236}">
                <a16:creationId xmlns:a16="http://schemas.microsoft.com/office/drawing/2014/main" id="{07CA6F0F-E76D-4171-B650-146D96AD8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55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B6A6-3E63-4F96-9479-CCF53325F297}"/>
              </a:ext>
            </a:extLst>
          </p:cNvPr>
          <p:cNvSpPr>
            <a:spLocks noGrp="1"/>
          </p:cNvSpPr>
          <p:nvPr>
            <p:ph type="title"/>
          </p:nvPr>
        </p:nvSpPr>
        <p:spPr/>
        <p:txBody>
          <a:bodyPr/>
          <a:lstStyle/>
          <a:p>
            <a:r>
              <a:rPr lang="en-IN" dirty="0"/>
              <a:t>Comparison between Genetic Algorithm and Heuristic Search.</a:t>
            </a:r>
          </a:p>
        </p:txBody>
      </p:sp>
      <p:graphicFrame>
        <p:nvGraphicFramePr>
          <p:cNvPr id="4" name="Table 4">
            <a:extLst>
              <a:ext uri="{FF2B5EF4-FFF2-40B4-BE49-F238E27FC236}">
                <a16:creationId xmlns:a16="http://schemas.microsoft.com/office/drawing/2014/main" id="{CEAB192E-B592-47FD-8339-78CC185B24CC}"/>
              </a:ext>
            </a:extLst>
          </p:cNvPr>
          <p:cNvGraphicFramePr>
            <a:graphicFrameLocks noGrp="1"/>
          </p:cNvGraphicFramePr>
          <p:nvPr>
            <p:ph idx="1"/>
            <p:extLst>
              <p:ext uri="{D42A27DB-BD31-4B8C-83A1-F6EECF244321}">
                <p14:modId xmlns:p14="http://schemas.microsoft.com/office/powerpoint/2010/main" val="633892790"/>
              </p:ext>
            </p:extLst>
          </p:nvPr>
        </p:nvGraphicFramePr>
        <p:xfrm>
          <a:off x="895738" y="2346324"/>
          <a:ext cx="10724762" cy="2841019"/>
        </p:xfrm>
        <a:graphic>
          <a:graphicData uri="http://schemas.openxmlformats.org/drawingml/2006/table">
            <a:tbl>
              <a:tblPr firstRow="1" bandRow="1">
                <a:tableStyleId>{F2DE63D5-997A-4646-A377-4702673A728D}</a:tableStyleId>
              </a:tblPr>
              <a:tblGrid>
                <a:gridCol w="5362381">
                  <a:extLst>
                    <a:ext uri="{9D8B030D-6E8A-4147-A177-3AD203B41FA5}">
                      <a16:colId xmlns:a16="http://schemas.microsoft.com/office/drawing/2014/main" val="2509678078"/>
                    </a:ext>
                  </a:extLst>
                </a:gridCol>
                <a:gridCol w="5362381">
                  <a:extLst>
                    <a:ext uri="{9D8B030D-6E8A-4147-A177-3AD203B41FA5}">
                      <a16:colId xmlns:a16="http://schemas.microsoft.com/office/drawing/2014/main" val="2440128164"/>
                    </a:ext>
                  </a:extLst>
                </a:gridCol>
              </a:tblGrid>
              <a:tr h="372139">
                <a:tc>
                  <a:txBody>
                    <a:bodyPr/>
                    <a:lstStyle/>
                    <a:p>
                      <a:r>
                        <a:rPr lang="en-IN" dirty="0">
                          <a:latin typeface="Times New Roman" panose="02020603050405020304" pitchFamily="18" charset="0"/>
                          <a:cs typeface="Times New Roman" panose="02020603050405020304" pitchFamily="18" charset="0"/>
                        </a:rPr>
                        <a:t>Genetic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Heuristic 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3816187"/>
                  </a:ext>
                </a:extLst>
              </a:tr>
              <a:tr h="372139">
                <a:tc>
                  <a:txBody>
                    <a:bodyPr/>
                    <a:lstStyle/>
                    <a:p>
                      <a:r>
                        <a:rPr lang="en-IN" dirty="0">
                          <a:latin typeface="Times New Roman" panose="02020603050405020304" pitchFamily="18" charset="0"/>
                          <a:cs typeface="Times New Roman" panose="02020603050405020304" pitchFamily="18" charset="0"/>
                        </a:rPr>
                        <a:t>Genetic Algorithm are typically applied to problems that require only the location of a vertex that satisfies the search.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Heuristic search often require the construction of a path through the graph.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909221"/>
                  </a:ext>
                </a:extLst>
              </a:tr>
              <a:tr h="372139">
                <a:tc>
                  <a:txBody>
                    <a:bodyPr/>
                    <a:lstStyle/>
                    <a:p>
                      <a:r>
                        <a:rPr lang="en-IN" dirty="0">
                          <a:latin typeface="Times New Roman" panose="02020603050405020304" pitchFamily="18" charset="0"/>
                          <a:cs typeface="Times New Roman" panose="02020603050405020304" pitchFamily="18" charset="0"/>
                        </a:rPr>
                        <a:t>Genetic Algorithm is often applied to problems that do not specify how an acceptable solution can be recognized.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Heuristic Search is often applied to problems that do specify how an acceptable solution can be recognized.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740989"/>
                  </a:ext>
                </a:extLst>
              </a:tr>
              <a:tr h="372139">
                <a:tc>
                  <a:txBody>
                    <a:bodyPr/>
                    <a:lstStyle/>
                    <a:p>
                      <a:r>
                        <a:rPr lang="en-IN" dirty="0">
                          <a:latin typeface="Times New Roman" panose="02020603050405020304" pitchFamily="18" charset="0"/>
                          <a:cs typeface="Times New Roman" panose="02020603050405020304" pitchFamily="18" charset="0"/>
                        </a:rPr>
                        <a:t>Genetic Algorithm navigates on several graphs.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State space search algorithm tends to navigate on a single graph.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586025"/>
                  </a:ext>
                </a:extLst>
              </a:tr>
            </a:tbl>
          </a:graphicData>
        </a:graphic>
      </p:graphicFrame>
      <p:pic>
        <p:nvPicPr>
          <p:cNvPr id="5" name="Picture 2" descr="Image result for dbit logo">
            <a:extLst>
              <a:ext uri="{FF2B5EF4-FFF2-40B4-BE49-F238E27FC236}">
                <a16:creationId xmlns:a16="http://schemas.microsoft.com/office/drawing/2014/main" id="{108E06D9-411F-4002-BB71-99C2975C6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82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FA9E-2969-4A39-A934-06224D2748FE}"/>
              </a:ext>
            </a:extLst>
          </p:cNvPr>
          <p:cNvSpPr>
            <a:spLocks noGrp="1"/>
          </p:cNvSpPr>
          <p:nvPr>
            <p:ph type="title"/>
          </p:nvPr>
        </p:nvSpPr>
        <p:spPr>
          <a:xfrm>
            <a:off x="81281" y="223520"/>
            <a:ext cx="11539212" cy="770393"/>
          </a:xfrm>
        </p:spPr>
        <p:txBody>
          <a:bodyPr>
            <a:noAutofit/>
          </a:bodyPr>
          <a:lstStyle/>
          <a:p>
            <a:r>
              <a:rPr lang="en-IN" sz="3200" dirty="0"/>
              <a:t>Comparison of Genetic Algorithm with Hill Climbing and Simulating Annealing</a:t>
            </a:r>
          </a:p>
        </p:txBody>
      </p:sp>
      <p:graphicFrame>
        <p:nvGraphicFramePr>
          <p:cNvPr id="4" name="Table 4">
            <a:extLst>
              <a:ext uri="{FF2B5EF4-FFF2-40B4-BE49-F238E27FC236}">
                <a16:creationId xmlns:a16="http://schemas.microsoft.com/office/drawing/2014/main" id="{9A1B6C83-51FE-404E-9EEA-F6FD8DE64CE5}"/>
              </a:ext>
            </a:extLst>
          </p:cNvPr>
          <p:cNvGraphicFramePr>
            <a:graphicFrameLocks noGrp="1"/>
          </p:cNvGraphicFramePr>
          <p:nvPr>
            <p:ph idx="4294967295"/>
            <p:extLst>
              <p:ext uri="{D42A27DB-BD31-4B8C-83A1-F6EECF244321}">
                <p14:modId xmlns:p14="http://schemas.microsoft.com/office/powerpoint/2010/main" val="1118746543"/>
              </p:ext>
            </p:extLst>
          </p:nvPr>
        </p:nvGraphicFramePr>
        <p:xfrm>
          <a:off x="0" y="1415254"/>
          <a:ext cx="12191999" cy="4387586"/>
        </p:xfrm>
        <a:graphic>
          <a:graphicData uri="http://schemas.openxmlformats.org/drawingml/2006/table">
            <a:tbl>
              <a:tblPr firstRow="1" bandRow="1">
                <a:tableStyleId>{72833802-FEF1-4C79-8D5D-14CF1EAF98D9}</a:tableStyleId>
              </a:tblPr>
              <a:tblGrid>
                <a:gridCol w="1938740">
                  <a:extLst>
                    <a:ext uri="{9D8B030D-6E8A-4147-A177-3AD203B41FA5}">
                      <a16:colId xmlns:a16="http://schemas.microsoft.com/office/drawing/2014/main" val="4157791451"/>
                    </a:ext>
                  </a:extLst>
                </a:gridCol>
                <a:gridCol w="3417753">
                  <a:extLst>
                    <a:ext uri="{9D8B030D-6E8A-4147-A177-3AD203B41FA5}">
                      <a16:colId xmlns:a16="http://schemas.microsoft.com/office/drawing/2014/main" val="2654988427"/>
                    </a:ext>
                  </a:extLst>
                </a:gridCol>
                <a:gridCol w="3417753">
                  <a:extLst>
                    <a:ext uri="{9D8B030D-6E8A-4147-A177-3AD203B41FA5}">
                      <a16:colId xmlns:a16="http://schemas.microsoft.com/office/drawing/2014/main" val="148504299"/>
                    </a:ext>
                  </a:extLst>
                </a:gridCol>
                <a:gridCol w="3417753">
                  <a:extLst>
                    <a:ext uri="{9D8B030D-6E8A-4147-A177-3AD203B41FA5}">
                      <a16:colId xmlns:a16="http://schemas.microsoft.com/office/drawing/2014/main" val="2697112735"/>
                    </a:ext>
                  </a:extLst>
                </a:gridCol>
              </a:tblGrid>
              <a:tr h="363706">
                <a:tc>
                  <a:txBody>
                    <a:bodyPr/>
                    <a:lstStyle/>
                    <a:p>
                      <a:r>
                        <a:rPr lang="en-IN" dirty="0">
                          <a:latin typeface="Times New Roman" panose="02020603050405020304" pitchFamily="18" charset="0"/>
                          <a:cs typeface="Times New Roman" panose="02020603050405020304" pitchFamily="18" charset="0"/>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Genetic 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Hill Climbing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Simulated Annealing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044428"/>
                  </a:ext>
                </a:extLst>
              </a:tr>
              <a:tr h="1465101">
                <a:tc>
                  <a:txBody>
                    <a:bodyPr/>
                    <a:lstStyle/>
                    <a:p>
                      <a:r>
                        <a:rPr lang="en-IN" dirty="0">
                          <a:latin typeface="Times New Roman" panose="02020603050405020304" pitchFamily="18" charset="0"/>
                          <a:cs typeface="Times New Roman" panose="02020603050405020304" pitchFamily="18" charset="0"/>
                        </a:rPr>
                        <a:t>Functionality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Belong to a family of computational models inspired by evolution.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Belongs to the family of local 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It is a mathematical and modelling method that is often used to help find a global optimization in a particular function or problem.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8490764"/>
                  </a:ext>
                </a:extLst>
              </a:tr>
              <a:tr h="636485">
                <a:tc>
                  <a:txBody>
                    <a:bodyPr/>
                    <a:lstStyle/>
                    <a:p>
                      <a:r>
                        <a:rPr lang="en-IN" dirty="0">
                          <a:latin typeface="Times New Roman" panose="02020603050405020304" pitchFamily="18" charset="0"/>
                          <a:cs typeface="Times New Roman" panose="02020603050405020304" pitchFamily="18" charset="0"/>
                        </a:rPr>
                        <a:t>Performance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Faster compared to other algorithms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Slower as compared to GA.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Slower as compared to GA.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593351"/>
                  </a:ext>
                </a:extLst>
              </a:tr>
              <a:tr h="636485">
                <a:tc>
                  <a:txBody>
                    <a:bodyPr/>
                    <a:lstStyle/>
                    <a:p>
                      <a:r>
                        <a:rPr lang="en-IN" dirty="0">
                          <a:latin typeface="Times New Roman" panose="02020603050405020304" pitchFamily="18" charset="0"/>
                          <a:cs typeface="Times New Roman" panose="02020603050405020304" pitchFamily="18" charset="0"/>
                        </a:rPr>
                        <a:t>Representation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Bit-String representation is critical.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Move Set design is critical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Move Set design is critical.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923473"/>
                  </a:ext>
                </a:extLst>
              </a:tr>
              <a:tr h="636485">
                <a:tc>
                  <a:txBody>
                    <a:bodyPr/>
                    <a:lstStyle/>
                    <a:p>
                      <a:r>
                        <a:rPr lang="en-IN" dirty="0">
                          <a:latin typeface="Times New Roman" panose="02020603050405020304" pitchFamily="18" charset="0"/>
                          <a:cs typeface="Times New Roman" panose="02020603050405020304" pitchFamily="18" charset="0"/>
                        </a:rPr>
                        <a:t>Multi-dimensional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Supports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Does not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Does not support</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4844959"/>
                  </a:ext>
                </a:extLst>
              </a:tr>
              <a:tr h="636485">
                <a:tc>
                  <a:txBody>
                    <a:bodyPr/>
                    <a:lstStyle/>
                    <a:p>
                      <a:r>
                        <a:rPr lang="en-IN" dirty="0">
                          <a:latin typeface="Times New Roman" panose="02020603050405020304" pitchFamily="18" charset="0"/>
                          <a:cs typeface="Times New Roman" panose="02020603050405020304" pitchFamily="18" charset="0"/>
                        </a:rPr>
                        <a:t>Technique preferred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Global Optimum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Local Optimum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Times New Roman" panose="02020603050405020304" pitchFamily="18" charset="0"/>
                          <a:cs typeface="Times New Roman" panose="02020603050405020304" pitchFamily="18" charset="0"/>
                        </a:rPr>
                        <a:t>Global Optimum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5431201"/>
                  </a:ext>
                </a:extLst>
              </a:tr>
            </a:tbl>
          </a:graphicData>
        </a:graphic>
      </p:graphicFrame>
    </p:spTree>
    <p:extLst>
      <p:ext uri="{BB962C8B-B14F-4D97-AF65-F5344CB8AC3E}">
        <p14:creationId xmlns:p14="http://schemas.microsoft.com/office/powerpoint/2010/main" val="86581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0D09-7E67-431B-9A1E-E48C815F6661}"/>
              </a:ext>
            </a:extLst>
          </p:cNvPr>
          <p:cNvSpPr>
            <a:spLocks noGrp="1"/>
          </p:cNvSpPr>
          <p:nvPr>
            <p:ph type="title"/>
          </p:nvPr>
        </p:nvSpPr>
        <p:spPr>
          <a:xfrm>
            <a:off x="3723860" y="246253"/>
            <a:ext cx="7896631" cy="1738877"/>
          </a:xfrm>
        </p:spPr>
        <p:txBody>
          <a:bodyPr/>
          <a:lstStyle/>
          <a:p>
            <a:r>
              <a:rPr lang="en-IN" sz="6000" dirty="0"/>
              <a:t>Why Use Genetic Algorithm?</a:t>
            </a:r>
          </a:p>
        </p:txBody>
      </p:sp>
      <p:sp>
        <p:nvSpPr>
          <p:cNvPr id="3" name="Content Placeholder 2">
            <a:extLst>
              <a:ext uri="{FF2B5EF4-FFF2-40B4-BE49-F238E27FC236}">
                <a16:creationId xmlns:a16="http://schemas.microsoft.com/office/drawing/2014/main" id="{9AE9BEA3-4570-4885-85C5-9518C99A09A1}"/>
              </a:ext>
            </a:extLst>
          </p:cNvPr>
          <p:cNvSpPr>
            <a:spLocks noGrp="1"/>
          </p:cNvSpPr>
          <p:nvPr>
            <p:ph idx="1"/>
          </p:nvPr>
        </p:nvSpPr>
        <p:spPr>
          <a:xfrm>
            <a:off x="838199" y="2385796"/>
            <a:ext cx="10782283" cy="3830924"/>
          </a:xfrm>
        </p:spPr>
        <p:txBody>
          <a:bodyPr>
            <a:normAutofit/>
          </a:bodyPr>
          <a:lstStyle/>
          <a:p>
            <a:r>
              <a:rPr lang="en-IN" sz="2000" dirty="0">
                <a:latin typeface="Times New Roman" panose="02020603050405020304" pitchFamily="18" charset="0"/>
                <a:cs typeface="Times New Roman" panose="02020603050405020304" pitchFamily="18" charset="0"/>
              </a:rPr>
              <a:t>Gives appropriate solution to search problems when the search space is complex and large.</a:t>
            </a:r>
          </a:p>
          <a:p>
            <a:r>
              <a:rPr lang="en-IN" sz="2000" dirty="0">
                <a:latin typeface="Times New Roman" panose="02020603050405020304" pitchFamily="18" charset="0"/>
                <a:cs typeface="Times New Roman" panose="02020603050405020304" pitchFamily="18" charset="0"/>
              </a:rPr>
              <a:t> They are Robust.</a:t>
            </a:r>
          </a:p>
          <a:p>
            <a:r>
              <a:rPr lang="en-IN" sz="2000" dirty="0">
                <a:latin typeface="Times New Roman" panose="02020603050405020304" pitchFamily="18" charset="0"/>
                <a:cs typeface="Times New Roman" panose="02020603050405020304" pitchFamily="18" charset="0"/>
              </a:rPr>
              <a:t>Succeeds in getting the best optimal solution as opposed to other common optimization algorithms. </a:t>
            </a:r>
          </a:p>
          <a:p>
            <a:r>
              <a:rPr lang="en-IN" sz="2000" dirty="0">
                <a:latin typeface="Times New Roman" panose="02020603050405020304" pitchFamily="18" charset="0"/>
                <a:cs typeface="Times New Roman" panose="02020603050405020304" pitchFamily="18" charset="0"/>
              </a:rPr>
              <a:t>Unlike traditional AI, they do not break on slight change in input or presence of noise</a:t>
            </a:r>
          </a:p>
          <a:p>
            <a:r>
              <a:rPr lang="en-IN" sz="2000" dirty="0">
                <a:latin typeface="Times New Roman" panose="02020603050405020304" pitchFamily="18" charset="0"/>
                <a:cs typeface="Times New Roman" panose="02020603050405020304" pitchFamily="18" charset="0"/>
              </a:rPr>
              <a:t>Can explore solution space multiple directions at once.</a:t>
            </a:r>
          </a:p>
          <a:p>
            <a:r>
              <a:rPr lang="en-IN" sz="2000" dirty="0">
                <a:latin typeface="Times New Roman" panose="02020603050405020304" pitchFamily="18" charset="0"/>
                <a:cs typeface="Times New Roman" panose="02020603050405020304" pitchFamily="18" charset="0"/>
              </a:rPr>
              <a:t>Fast compared to the other traditional Algorithms.</a:t>
            </a:r>
          </a:p>
          <a:p>
            <a:r>
              <a:rPr lang="en-IN" sz="2000" dirty="0">
                <a:latin typeface="Times New Roman" panose="02020603050405020304" pitchFamily="18" charset="0"/>
                <a:cs typeface="Times New Roman" panose="02020603050405020304" pitchFamily="18" charset="0"/>
              </a:rPr>
              <a:t>The main difference between genetic algorithm and traditional algorithm is that genetic algorithm is a type of algorithm that is based on the principle of genetics and natural selection to solve optimization problems while traditional algorithm is a step by step procedure to follow, in order to solve a given problem</a:t>
            </a:r>
          </a:p>
        </p:txBody>
      </p:sp>
      <p:pic>
        <p:nvPicPr>
          <p:cNvPr id="4" name="Picture 2" descr="Image result for dbit logo">
            <a:extLst>
              <a:ext uri="{FF2B5EF4-FFF2-40B4-BE49-F238E27FC236}">
                <a16:creationId xmlns:a16="http://schemas.microsoft.com/office/drawing/2014/main" id="{BB6A81B0-1EEA-40B9-A619-63FA47F2C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7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8E81-6BB2-4D14-9002-DD87E03B1F6B}"/>
              </a:ext>
            </a:extLst>
          </p:cNvPr>
          <p:cNvSpPr>
            <a:spLocks noGrp="1"/>
          </p:cNvSpPr>
          <p:nvPr>
            <p:ph type="title"/>
          </p:nvPr>
        </p:nvSpPr>
        <p:spPr/>
        <p:txBody>
          <a:bodyPr/>
          <a:lstStyle/>
          <a:p>
            <a:r>
              <a:rPr lang="en-US" sz="4000" dirty="0"/>
              <a:t>Proposed Design (System Architecture) </a:t>
            </a:r>
          </a:p>
        </p:txBody>
      </p:sp>
      <p:pic>
        <p:nvPicPr>
          <p:cNvPr id="4" name="Picture 2" descr="Image result for dbit logo">
            <a:extLst>
              <a:ext uri="{FF2B5EF4-FFF2-40B4-BE49-F238E27FC236}">
                <a16:creationId xmlns:a16="http://schemas.microsoft.com/office/drawing/2014/main" id="{0B12FB9A-A44B-4EC7-8E57-18ED6DDDE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B915E5B-A2D4-4D71-BF5C-BDBA4592B17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06A5966-7FFE-4AD8-8519-912E575D6E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8" y="2346039"/>
            <a:ext cx="10782283" cy="3516879"/>
          </a:xfrm>
          <a:prstGeom prst="rect">
            <a:avLst/>
          </a:prstGeom>
          <a:noFill/>
          <a:ln>
            <a:noFill/>
          </a:ln>
        </p:spPr>
      </p:pic>
    </p:spTree>
    <p:extLst>
      <p:ext uri="{BB962C8B-B14F-4D97-AF65-F5344CB8AC3E}">
        <p14:creationId xmlns:p14="http://schemas.microsoft.com/office/powerpoint/2010/main" val="54396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a:xfrm>
            <a:off x="3545305" y="141322"/>
            <a:ext cx="7745404" cy="2017262"/>
          </a:xfrm>
        </p:spPr>
        <p:txBody>
          <a:bodyPr/>
          <a:lstStyle/>
          <a:p>
            <a:r>
              <a:rPr lang="en-US" sz="5400" dirty="0"/>
              <a:t>Framework of Proposed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BD7A4-E5CC-481F-923C-61A544C7F32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We  will  make use of a 2D matrix called a ‘Target Matrix’.  </a:t>
                </a:r>
              </a:p>
              <a:p>
                <a:r>
                  <a:rPr lang="en-US" dirty="0">
                    <a:latin typeface="Times New Roman" panose="02020603050405020304" pitchFamily="18" charset="0"/>
                    <a:cs typeface="Times New Roman" panose="02020603050405020304" pitchFamily="18" charset="0"/>
                  </a:rPr>
                  <a:t>Along  with  this  matrix, six sets which are pertinent to timetable scheduling will be defined. </a:t>
                </a:r>
              </a:p>
              <a:p>
                <a:r>
                  <a:rPr lang="en-US" dirty="0">
                    <a:latin typeface="Times New Roman" panose="02020603050405020304" pitchFamily="18" charset="0"/>
                    <a:cs typeface="Times New Roman" panose="02020603050405020304" pitchFamily="18" charset="0"/>
                  </a:rPr>
                  <a:t>These six include:</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Course Code set M= {M1, M2, M3, ...}</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Lecturer Code set L= {L1, L2, L3, ...}</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Class Code set C= {C1, C2, C3, ...}</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Room Code set R= {R1, R2, R3, ...}</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Day set D= {D1, D2, D3,...}</a:t>
                </a:r>
              </a:p>
              <a:p>
                <a:pPr marL="742950" lvl="1" indent="-285750">
                  <a:buFont typeface="+mj-lt"/>
                  <a:buAutoNum type="romanLcPeriod"/>
                </a:pPr>
                <a:r>
                  <a:rPr lang="en-US" sz="1400" dirty="0">
                    <a:latin typeface="Times New Roman" panose="02020603050405020304" pitchFamily="18" charset="0"/>
                    <a:cs typeface="Times New Roman" panose="02020603050405020304" pitchFamily="18" charset="0"/>
                  </a:rPr>
                  <a:t>Hour set H= {H1, H2, H3, ...}</a:t>
                </a:r>
              </a:p>
              <a:p>
                <a:r>
                  <a:rPr lang="en-IN" dirty="0">
                    <a:latin typeface="Times New Roman" panose="02020603050405020304" pitchFamily="18" charset="0"/>
                    <a:cs typeface="Times New Roman" panose="02020603050405020304" pitchFamily="18" charset="0"/>
                  </a:rPr>
                  <a:t>Each  column  in  the  matrix  will  represent  a  set  of  &lt;M,  L,  C&gt;  which  represents  Lecturer ‘L’ teaching Course ‘M’ for Class ‘C’.</a:t>
                </a:r>
              </a:p>
              <a:p>
                <a:r>
                  <a:rPr lang="en-IN" dirty="0">
                    <a:latin typeface="Times New Roman" panose="02020603050405020304" pitchFamily="18" charset="0"/>
                    <a:cs typeface="Times New Roman" panose="02020603050405020304" pitchFamily="18" charset="0"/>
                  </a:rPr>
                  <a:t>Each row in the matrix will represent a set of &lt;R, D, H&gt; which represents Room ‘R’ on Day ‘D’ at Hour ‘H’.</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set ‘X’, N(X) is defined as number of elements of X.</a:t>
                </a:r>
              </a:p>
              <a:p>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𝑅𝑜𝑤𝑠</m:t>
                        </m:r>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oMath>
                </a14:m>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58BD7A4-E5CC-481F-923C-61A544C7F323}"/>
                  </a:ext>
                </a:extLst>
              </p:cNvPr>
              <p:cNvSpPr>
                <a:spLocks noGrp="1" noRot="1" noChangeAspect="1" noMove="1" noResize="1" noEditPoints="1" noAdjustHandles="1" noChangeArrowheads="1" noChangeShapeType="1" noTextEdit="1"/>
              </p:cNvSpPr>
              <p:nvPr>
                <p:ph idx="1"/>
              </p:nvPr>
            </p:nvSpPr>
            <p:spPr>
              <a:blipFill>
                <a:blip r:embed="rId2"/>
                <a:stretch>
                  <a:fillRect l="-904" t="-1911"/>
                </a:stretch>
              </a:blipFill>
            </p:spPr>
            <p:txBody>
              <a:bodyPr/>
              <a:lstStyle/>
              <a:p>
                <a:r>
                  <a:rPr lang="en-US">
                    <a:noFill/>
                  </a:rPr>
                  <a:t> </a:t>
                </a:r>
              </a:p>
            </p:txBody>
          </p:sp>
        </mc:Fallback>
      </mc:AlternateContent>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p:txBody>
          <a:bodyPr>
            <a:normAutofit fontScale="90000"/>
          </a:bodyPr>
          <a:lstStyle/>
          <a:p>
            <a:r>
              <a:rPr lang="en-US" sz="5400" dirty="0"/>
              <a:t>Framework of Proposed System</a:t>
            </a:r>
          </a:p>
        </p:txBody>
      </p:sp>
      <p:graphicFrame>
        <p:nvGraphicFramePr>
          <p:cNvPr id="5" name="Content Placeholder 4">
            <a:extLst>
              <a:ext uri="{FF2B5EF4-FFF2-40B4-BE49-F238E27FC236}">
                <a16:creationId xmlns:a16="http://schemas.microsoft.com/office/drawing/2014/main" id="{45EFD64C-B326-4A47-A67B-19C7A6381D15}"/>
              </a:ext>
            </a:extLst>
          </p:cNvPr>
          <p:cNvGraphicFramePr>
            <a:graphicFrameLocks noGrp="1"/>
          </p:cNvGraphicFramePr>
          <p:nvPr>
            <p:ph idx="4294967295"/>
            <p:extLst>
              <p:ext uri="{D42A27DB-BD31-4B8C-83A1-F6EECF244321}">
                <p14:modId xmlns:p14="http://schemas.microsoft.com/office/powerpoint/2010/main" val="2838631863"/>
              </p:ext>
            </p:extLst>
          </p:nvPr>
        </p:nvGraphicFramePr>
        <p:xfrm>
          <a:off x="636494" y="1084729"/>
          <a:ext cx="9792968" cy="4670611"/>
        </p:xfrm>
        <a:graphic>
          <a:graphicData uri="http://schemas.openxmlformats.org/drawingml/2006/table">
            <a:tbl>
              <a:tblPr firstRow="1" firstCol="1" bandRow="1">
                <a:tableStyleId>{5940675A-B579-460E-94D1-54222C63F5DA}</a:tableStyleId>
              </a:tblPr>
              <a:tblGrid>
                <a:gridCol w="3948650">
                  <a:extLst>
                    <a:ext uri="{9D8B030D-6E8A-4147-A177-3AD203B41FA5}">
                      <a16:colId xmlns:a16="http://schemas.microsoft.com/office/drawing/2014/main" val="2804594462"/>
                    </a:ext>
                  </a:extLst>
                </a:gridCol>
                <a:gridCol w="1406136">
                  <a:extLst>
                    <a:ext uri="{9D8B030D-6E8A-4147-A177-3AD203B41FA5}">
                      <a16:colId xmlns:a16="http://schemas.microsoft.com/office/drawing/2014/main" val="2214022568"/>
                    </a:ext>
                  </a:extLst>
                </a:gridCol>
                <a:gridCol w="1513262">
                  <a:extLst>
                    <a:ext uri="{9D8B030D-6E8A-4147-A177-3AD203B41FA5}">
                      <a16:colId xmlns:a16="http://schemas.microsoft.com/office/drawing/2014/main" val="4178498913"/>
                    </a:ext>
                  </a:extLst>
                </a:gridCol>
                <a:gridCol w="1513262">
                  <a:extLst>
                    <a:ext uri="{9D8B030D-6E8A-4147-A177-3AD203B41FA5}">
                      <a16:colId xmlns:a16="http://schemas.microsoft.com/office/drawing/2014/main" val="1788762432"/>
                    </a:ext>
                  </a:extLst>
                </a:gridCol>
                <a:gridCol w="1411658">
                  <a:extLst>
                    <a:ext uri="{9D8B030D-6E8A-4147-A177-3AD203B41FA5}">
                      <a16:colId xmlns:a16="http://schemas.microsoft.com/office/drawing/2014/main" val="74493663"/>
                    </a:ext>
                  </a:extLst>
                </a:gridCol>
              </a:tblGrid>
              <a:tr h="392576">
                <a:tc>
                  <a:txBody>
                    <a:bodyPr/>
                    <a:lstStyle/>
                    <a:p>
                      <a:pPr marL="0" marR="0" algn="just">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m1, l1, c1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m1, l2, c1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m2, l1, c2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1307715853"/>
                  </a:ext>
                </a:extLst>
              </a:tr>
              <a:tr h="392576">
                <a:tc>
                  <a:txBody>
                    <a:bodyPr/>
                    <a:lstStyle/>
                    <a:p>
                      <a:pPr marL="0" marR="0" algn="ctr">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r1, d1, h1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508865073"/>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r1, d1, 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85862653"/>
                  </a:ext>
                </a:extLst>
              </a:tr>
              <a:tr h="392576">
                <a:tc>
                  <a:txBody>
                    <a:bodyPr/>
                    <a:lstStyle/>
                    <a:p>
                      <a:pPr marL="0" marR="0" algn="ctr">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r1, d2, h1</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2534712644"/>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r1, d2, 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493919302"/>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r2, d1, h1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2878291826"/>
                  </a:ext>
                </a:extLst>
              </a:tr>
              <a:tr h="392576">
                <a:tc>
                  <a:txBody>
                    <a:bodyPr/>
                    <a:lstStyle/>
                    <a:p>
                      <a:pPr marL="0" marR="0" algn="ctr">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r2, d1, h2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4050660985"/>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r2, d2, h1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1727811546"/>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r2, d2, h2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1944219660"/>
                  </a:ext>
                </a:extLst>
              </a:tr>
              <a:tr h="392576">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ctr">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3359151794"/>
                  </a:ext>
                </a:extLst>
              </a:tr>
              <a:tr h="744851">
                <a:tc>
                  <a:txBody>
                    <a:bodyPr/>
                    <a:lstStyle/>
                    <a:p>
                      <a:pPr marL="0" marR="0" algn="just">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No. of units Scheduled (</a:t>
                      </a:r>
                      <a:r>
                        <a:rPr lang="en-US" sz="1200" dirty="0" err="1">
                          <a:effectLst/>
                          <a:latin typeface="Times New Roman" panose="02020603050405020304" pitchFamily="18" charset="0"/>
                          <a:cs typeface="Times New Roman" panose="02020603050405020304" pitchFamily="18" charset="0"/>
                        </a:rPr>
                        <a:t>th</a:t>
                      </a:r>
                      <a:r>
                        <a:rPr lang="en-US" sz="12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a:effectLst/>
                          <a:latin typeface="Times New Roman" panose="02020603050405020304" pitchFamily="18" charset="0"/>
                          <a:cs typeface="Times New Roman" panose="02020603050405020304" pitchFamily="18" charset="0"/>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tc>
                  <a:txBody>
                    <a:bodyPr/>
                    <a:lstStyle/>
                    <a:p>
                      <a:pPr marL="0" marR="0" algn="just">
                        <a:lnSpc>
                          <a:spcPct val="150000"/>
                        </a:lnSpc>
                        <a:spcBef>
                          <a:spcPts val="0"/>
                        </a:spcBef>
                        <a:spcAft>
                          <a:spcPts val="800"/>
                        </a:spcAft>
                      </a:pPr>
                      <a:r>
                        <a:rPr lang="en-US" sz="12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6109" marR="66109" marT="0" marB="0"/>
                </a:tc>
                <a:extLst>
                  <a:ext uri="{0D108BD9-81ED-4DB2-BD59-A6C34878D82A}">
                    <a16:rowId xmlns:a16="http://schemas.microsoft.com/office/drawing/2014/main" val="3498913553"/>
                  </a:ext>
                </a:extLst>
              </a:tr>
            </a:tbl>
          </a:graphicData>
        </a:graphic>
      </p:graphicFrame>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E23C55D6-9D31-4A2B-AD92-436D5CF55B1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5901" y="5322922"/>
            <a:ext cx="2393817" cy="3079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D4099ED-1CD1-4EDB-ACAE-68972A2E1EC6}"/>
              </a:ext>
            </a:extLst>
          </p:cNvPr>
          <p:cNvSpPr/>
          <p:nvPr/>
        </p:nvSpPr>
        <p:spPr>
          <a:xfrm>
            <a:off x="4778603" y="5892637"/>
            <a:ext cx="1508746" cy="464871"/>
          </a:xfrm>
          <a:prstGeom prst="rect">
            <a:avLst/>
          </a:prstGeom>
        </p:spPr>
        <p:txBody>
          <a:bodyPr wrap="none">
            <a:spAutoFit/>
          </a:bodyPr>
          <a:lstStyle/>
          <a:p>
            <a:pPr algn="ctr">
              <a:lnSpc>
                <a:spcPct val="150000"/>
              </a:lnSpc>
              <a:spcBef>
                <a:spcPts val="600"/>
              </a:spcBef>
              <a:spcAft>
                <a:spcPts val="600"/>
              </a:spcAft>
            </a:pPr>
            <a:r>
              <a:rPr lang="en-US" i="1" dirty="0">
                <a:latin typeface="Calibri" panose="020F0502020204030204" pitchFamily="34" charset="0"/>
                <a:ea typeface="Times New Roman" panose="02020603050405020304" pitchFamily="18" charset="0"/>
                <a:cs typeface="Lohit Hindi"/>
              </a:rPr>
              <a:t>Target Matrix</a:t>
            </a:r>
          </a:p>
        </p:txBody>
      </p:sp>
    </p:spTree>
    <p:extLst>
      <p:ext uri="{BB962C8B-B14F-4D97-AF65-F5344CB8AC3E}">
        <p14:creationId xmlns:p14="http://schemas.microsoft.com/office/powerpoint/2010/main" val="373788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1D3-1C7E-42B3-BB00-EADEFF25CA06}"/>
              </a:ext>
            </a:extLst>
          </p:cNvPr>
          <p:cNvSpPr>
            <a:spLocks noGrp="1"/>
          </p:cNvSpPr>
          <p:nvPr>
            <p:ph type="title"/>
          </p:nvPr>
        </p:nvSpPr>
        <p:spPr/>
        <p:txBody>
          <a:bodyPr/>
          <a:lstStyle/>
          <a:p>
            <a:r>
              <a:rPr lang="en-US" sz="7200" dirty="0">
                <a:solidFill>
                  <a:srgbClr val="6C0000"/>
                </a:solidFill>
                <a:latin typeface="Times New Roman" panose="02020603050405020304" pitchFamily="18" charset="0"/>
                <a:cs typeface="Times New Roman" panose="02020603050405020304" pitchFamily="18" charset="0"/>
              </a:rPr>
              <a:t>Group Members</a:t>
            </a:r>
          </a:p>
        </p:txBody>
      </p:sp>
      <p:graphicFrame>
        <p:nvGraphicFramePr>
          <p:cNvPr id="6" name="Content Placeholder 5">
            <a:extLst>
              <a:ext uri="{FF2B5EF4-FFF2-40B4-BE49-F238E27FC236}">
                <a16:creationId xmlns:a16="http://schemas.microsoft.com/office/drawing/2014/main" id="{5067169A-E224-4778-9F97-2BACC2647527}"/>
              </a:ext>
            </a:extLst>
          </p:cNvPr>
          <p:cNvGraphicFramePr>
            <a:graphicFrameLocks noGrp="1"/>
          </p:cNvGraphicFramePr>
          <p:nvPr>
            <p:ph idx="1"/>
            <p:extLst>
              <p:ext uri="{D42A27DB-BD31-4B8C-83A1-F6EECF244321}">
                <p14:modId xmlns:p14="http://schemas.microsoft.com/office/powerpoint/2010/main" val="513659934"/>
              </p:ext>
            </p:extLst>
          </p:nvPr>
        </p:nvGraphicFramePr>
        <p:xfrm>
          <a:off x="838200" y="2346325"/>
          <a:ext cx="10782300" cy="3830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2" descr="Image result for dbit logo">
            <a:extLst>
              <a:ext uri="{FF2B5EF4-FFF2-40B4-BE49-F238E27FC236}">
                <a16:creationId xmlns:a16="http://schemas.microsoft.com/office/drawing/2014/main" id="{C16508CE-B44B-4DB6-9450-DAD241ED28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573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a:xfrm>
            <a:off x="3545305" y="141322"/>
            <a:ext cx="7745404" cy="2017262"/>
          </a:xfrm>
        </p:spPr>
        <p:txBody>
          <a:bodyPr/>
          <a:lstStyle/>
          <a:p>
            <a:r>
              <a:rPr lang="en-US" sz="5400" dirty="0"/>
              <a:t>Framework of Proposed System</a:t>
            </a:r>
          </a:p>
        </p:txBody>
      </p:sp>
      <p:sp>
        <p:nvSpPr>
          <p:cNvPr id="3" name="Content Placeholder 2">
            <a:extLst>
              <a:ext uri="{FF2B5EF4-FFF2-40B4-BE49-F238E27FC236}">
                <a16:creationId xmlns:a16="http://schemas.microsoft.com/office/drawing/2014/main" id="{758BD7A4-E5CC-481F-923C-61A544C7F32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From the target matrix for an element </a:t>
            </a:r>
            <a:r>
              <a:rPr lang="en-US" sz="2400" dirty="0" err="1">
                <a:latin typeface="Times New Roman" panose="02020603050405020304" pitchFamily="18" charset="0"/>
                <a:cs typeface="Times New Roman" panose="02020603050405020304" pitchFamily="18" charset="0"/>
              </a:rPr>
              <a:t>M</a:t>
            </a:r>
            <a:r>
              <a:rPr lang="en-US" sz="2400" baseline="-250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if it is set to 1, it indicates that Lecturer ‘L’ teaching Course ‘M’ for Class ‘C’ is scheduled to Room ‘R’ on Day ‘D’ at Hour ‘H’.</a:t>
            </a:r>
          </a:p>
          <a:p>
            <a:r>
              <a:rPr lang="en-US" sz="2400" dirty="0">
                <a:latin typeface="Times New Roman" panose="02020603050405020304" pitchFamily="18" charset="0"/>
                <a:cs typeface="Times New Roman" panose="02020603050405020304" pitchFamily="18" charset="0"/>
              </a:rPr>
              <a:t>Each Cell value can have the following values</a:t>
            </a:r>
          </a:p>
          <a:p>
            <a:pPr lvl="1">
              <a:buFont typeface="+mj-lt"/>
              <a:buAutoNum type="arabicPeriod"/>
            </a:pPr>
            <a:r>
              <a:rPr lang="en-IN" sz="2000" dirty="0" err="1">
                <a:latin typeface="Times New Roman" panose="02020603050405020304" pitchFamily="18" charset="0"/>
                <a:cs typeface="Times New Roman" panose="02020603050405020304" pitchFamily="18" charset="0"/>
              </a:rPr>
              <a:t>M</a:t>
            </a:r>
            <a:r>
              <a:rPr lang="en-IN" sz="2000" baseline="-25000" dirty="0" err="1">
                <a:latin typeface="Times New Roman" panose="02020603050405020304" pitchFamily="18" charset="0"/>
                <a:cs typeface="Times New Roman" panose="02020603050405020304" pitchFamily="18" charset="0"/>
              </a:rPr>
              <a:t>ij</a:t>
            </a:r>
            <a:r>
              <a:rPr lang="en-IN" sz="2000" baseline="-25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0, indicates that the slot is available to be scheduled</a:t>
            </a:r>
            <a:endParaRPr lang="en-US" sz="2000" dirty="0">
              <a:latin typeface="Times New Roman" panose="02020603050405020304" pitchFamily="18" charset="0"/>
              <a:cs typeface="Times New Roman" panose="02020603050405020304" pitchFamily="18" charset="0"/>
            </a:endParaRPr>
          </a:p>
          <a:p>
            <a:pPr lvl="1">
              <a:buFont typeface="+mj-lt"/>
              <a:buAutoNum type="arabicPeriod"/>
            </a:pPr>
            <a:r>
              <a:rPr lang="en-IN" sz="2000" dirty="0" err="1">
                <a:latin typeface="Times New Roman" panose="02020603050405020304" pitchFamily="18" charset="0"/>
                <a:cs typeface="Times New Roman" panose="02020603050405020304" pitchFamily="18" charset="0"/>
              </a:rPr>
              <a:t>M</a:t>
            </a:r>
            <a:r>
              <a:rPr lang="en-IN" sz="2000" baseline="-25000" dirty="0" err="1">
                <a:latin typeface="Times New Roman" panose="02020603050405020304" pitchFamily="18" charset="0"/>
                <a:cs typeface="Times New Roman" panose="02020603050405020304" pitchFamily="18" charset="0"/>
              </a:rPr>
              <a:t>ij</a:t>
            </a:r>
            <a:r>
              <a:rPr lang="en-IN" sz="2000" dirty="0">
                <a:latin typeface="Times New Roman" panose="02020603050405020304" pitchFamily="18" charset="0"/>
                <a:cs typeface="Times New Roman" panose="02020603050405020304" pitchFamily="18" charset="0"/>
              </a:rPr>
              <a:t> = 1, indicates that the slot has been scheduled</a:t>
            </a:r>
            <a:endParaRPr lang="en-US" sz="2000" dirty="0">
              <a:latin typeface="Times New Roman" panose="02020603050405020304" pitchFamily="18" charset="0"/>
              <a:cs typeface="Times New Roman" panose="02020603050405020304" pitchFamily="18" charset="0"/>
            </a:endParaRPr>
          </a:p>
          <a:p>
            <a:pPr lvl="1">
              <a:buFont typeface="+mj-lt"/>
              <a:buAutoNum type="arabicPeriod"/>
            </a:pPr>
            <a:r>
              <a:rPr lang="en-IN" sz="2000" dirty="0" err="1">
                <a:latin typeface="Times New Roman" panose="02020603050405020304" pitchFamily="18" charset="0"/>
                <a:cs typeface="Times New Roman" panose="02020603050405020304" pitchFamily="18" charset="0"/>
              </a:rPr>
              <a:t>M</a:t>
            </a:r>
            <a:r>
              <a:rPr lang="en-IN" sz="2000" baseline="-25000" dirty="0" err="1">
                <a:latin typeface="Times New Roman" panose="02020603050405020304" pitchFamily="18" charset="0"/>
                <a:cs typeface="Times New Roman" panose="02020603050405020304" pitchFamily="18" charset="0"/>
              </a:rPr>
              <a:t>ij</a:t>
            </a:r>
            <a:r>
              <a:rPr lang="en-IN" sz="2000" dirty="0">
                <a:latin typeface="Times New Roman" panose="02020603050405020304" pitchFamily="18" charset="0"/>
                <a:cs typeface="Times New Roman" panose="02020603050405020304" pitchFamily="18" charset="0"/>
              </a:rPr>
              <a:t> = -1, indicates that the slot cannot be scheduled</a:t>
            </a:r>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Also, for each element </a:t>
            </a:r>
            <a:r>
              <a:rPr lang="en-US" sz="2400" dirty="0" err="1">
                <a:latin typeface="Times New Roman" panose="02020603050405020304" pitchFamily="18" charset="0"/>
                <a:cs typeface="Times New Roman" panose="02020603050405020304" pitchFamily="18" charset="0"/>
              </a:rPr>
              <a:t>M</a:t>
            </a:r>
            <a:r>
              <a:rPr lang="en-US" sz="2400" baseline="-25000" dirty="0" err="1">
                <a:latin typeface="Times New Roman" panose="02020603050405020304" pitchFamily="18" charset="0"/>
                <a:cs typeface="Times New Roman" panose="02020603050405020304" pitchFamily="18" charset="0"/>
              </a:rPr>
              <a:t>ij</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set of 6 functions are defined namely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f</a:t>
            </a:r>
            <a:r>
              <a:rPr lang="en-US" sz="2400" baseline="-250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f</a:t>
            </a:r>
            <a:r>
              <a:rPr lang="en-US" sz="2400" baseline="-25000" dirty="0" err="1">
                <a:latin typeface="Times New Roman" panose="02020603050405020304" pitchFamily="18" charset="0"/>
                <a:cs typeface="Times New Roman" panose="02020603050405020304" pitchFamily="18" charset="0"/>
              </a:rPr>
              <a:t>h</a:t>
            </a:r>
            <a:r>
              <a:rPr lang="en-US" sz="2400"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return information of attributes course, lecturer, class, room, day and hour respectively.</a:t>
            </a:r>
          </a:p>
        </p:txBody>
      </p:sp>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8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a:xfrm>
            <a:off x="3545305" y="141322"/>
            <a:ext cx="7745404" cy="2017262"/>
          </a:xfrm>
        </p:spPr>
        <p:txBody>
          <a:bodyPr/>
          <a:lstStyle/>
          <a:p>
            <a:r>
              <a:rPr lang="en-US" sz="5400" dirty="0"/>
              <a:t>Framework of Proposed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BD7A4-E5CC-481F-923C-61A544C7F323}"/>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Apart from the above, certain rules must be followed:</a:t>
                </a:r>
              </a:p>
              <a:p>
                <a:pPr marL="1257300" lvl="2" indent="-342900">
                  <a:buFont typeface="+mj-lt"/>
                  <a:buAutoNum type="arabicPeriod"/>
                </a:pPr>
                <a14:m>
                  <m:oMath xmlns:m="http://schemas.openxmlformats.org/officeDocument/2006/math">
                    <m:nary>
                      <m:naryPr>
                        <m:chr m:val="∑"/>
                        <m:limLoc m:val="undOvr"/>
                        <m:ctrlPr>
                          <a:rPr lang="en-US" sz="1800" i="1">
                            <a:latin typeface="Cambria Math" panose="02040503050406030204" pitchFamily="18" charset="0"/>
                          </a:rPr>
                        </m:ctrlPr>
                      </m:naryPr>
                      <m:sub>
                        <m:r>
                          <a:rPr lang="en-IN" sz="1800" i="1">
                            <a:latin typeface="Cambria Math" panose="02040503050406030204" pitchFamily="18" charset="0"/>
                          </a:rPr>
                          <m:t>𝑗</m:t>
                        </m:r>
                        <m:r>
                          <a:rPr lang="en-IN" sz="1800" i="1">
                            <a:latin typeface="Cambria Math" panose="02040503050406030204" pitchFamily="18" charset="0"/>
                          </a:rPr>
                          <m:t>=1</m:t>
                        </m:r>
                      </m:sub>
                      <m:sup>
                        <m:r>
                          <a:rPr lang="en-IN" sz="1800" i="1">
                            <a:latin typeface="Cambria Math" panose="02040503050406030204" pitchFamily="18" charset="0"/>
                          </a:rPr>
                          <m:t>𝑁</m:t>
                        </m:r>
                        <m:r>
                          <a:rPr lang="en-IN" sz="1800" i="1">
                            <a:latin typeface="Cambria Math" panose="02040503050406030204" pitchFamily="18" charset="0"/>
                          </a:rPr>
                          <m:t>(</m:t>
                        </m:r>
                        <m:r>
                          <a:rPr lang="en-IN" sz="1800" i="1">
                            <a:latin typeface="Cambria Math" panose="02040503050406030204" pitchFamily="18" charset="0"/>
                          </a:rPr>
                          <m:t>𝐶𝑜𝑙𝑢𝑚𝑛𝑠</m:t>
                        </m:r>
                        <m:r>
                          <a:rPr lang="en-IN" sz="1800" i="1">
                            <a:latin typeface="Cambria Math" panose="02040503050406030204" pitchFamily="18" charset="0"/>
                          </a:rPr>
                          <m:t>)</m:t>
                        </m:r>
                      </m:sup>
                      <m:e>
                        <m:r>
                          <a:rPr lang="en-IN" sz="1800" i="1">
                            <a:latin typeface="Cambria Math" panose="02040503050406030204" pitchFamily="18" charset="0"/>
                          </a:rPr>
                          <m:t>𝑀𝑖𝑗</m:t>
                        </m:r>
                        <m:r>
                          <a:rPr lang="en-IN" sz="1800" i="1">
                            <a:latin typeface="Cambria Math" panose="02040503050406030204" pitchFamily="18" charset="0"/>
                          </a:rPr>
                          <m:t>≤1,  ∀ </m:t>
                        </m:r>
                        <m:r>
                          <a:rPr lang="en-IN" sz="1800" i="1">
                            <a:latin typeface="Cambria Math" panose="02040503050406030204" pitchFamily="18" charset="0"/>
                          </a:rPr>
                          <m:t>𝑖</m:t>
                        </m:r>
                        <m:r>
                          <a:rPr lang="en-IN" sz="1800" i="1">
                            <a:latin typeface="Cambria Math" panose="02040503050406030204" pitchFamily="18" charset="0"/>
                          </a:rPr>
                          <m:t> </m:t>
                        </m:r>
                        <m:r>
                          <a:rPr lang="en-IN" sz="1800" i="1">
                            <a:latin typeface="Cambria Math" panose="02040503050406030204" pitchFamily="18" charset="0"/>
                          </a:rPr>
                          <m:t>𝑤h𝑒𝑟𝑒</m:t>
                        </m:r>
                        <m:r>
                          <a:rPr lang="en-IN" sz="1800" i="1">
                            <a:latin typeface="Cambria Math" panose="02040503050406030204" pitchFamily="18" charset="0"/>
                          </a:rPr>
                          <m:t> </m:t>
                        </m:r>
                        <m:r>
                          <a:rPr lang="en-IN" sz="1800" i="1">
                            <a:latin typeface="Cambria Math" panose="02040503050406030204" pitchFamily="18" charset="0"/>
                          </a:rPr>
                          <m:t>𝑀𝑖𝑗</m:t>
                        </m:r>
                        <m:r>
                          <a:rPr lang="en-IN" sz="1800" i="1">
                            <a:latin typeface="Cambria Math" panose="02040503050406030204" pitchFamily="18" charset="0"/>
                          </a:rPr>
                          <m:t>≥0</m:t>
                        </m:r>
                      </m:e>
                    </m:nary>
                  </m:oMath>
                </a14:m>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i.e. sum of all non-negative numbers in a row should be less than or equal to one</a:t>
                </a:r>
              </a:p>
              <a:p>
                <a:pPr marL="1257300" lvl="2" indent="-342900">
                  <a:buFont typeface="+mj-lt"/>
                  <a:buAutoNum type="arabicPeriod"/>
                </a:pPr>
                <a14:m>
                  <m:oMath xmlns:m="http://schemas.openxmlformats.org/officeDocument/2006/math">
                    <m:nary>
                      <m:naryPr>
                        <m:chr m:val="∑"/>
                        <m:limLoc m:val="undOvr"/>
                        <m:ctrlPr>
                          <a:rPr lang="en-US" sz="1800" i="1">
                            <a:latin typeface="Cambria Math" panose="02040503050406030204" pitchFamily="18" charset="0"/>
                          </a:rPr>
                        </m:ctrlPr>
                      </m:naryPr>
                      <m:sub>
                        <m: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𝑁</m:t>
                        </m:r>
                        <m:r>
                          <a:rPr lang="en-IN" sz="1800" i="1">
                            <a:latin typeface="Cambria Math" panose="02040503050406030204" pitchFamily="18" charset="0"/>
                          </a:rPr>
                          <m:t>(</m:t>
                        </m:r>
                        <m:r>
                          <a:rPr lang="en-IN" sz="1800" i="1">
                            <a:latin typeface="Cambria Math" panose="02040503050406030204" pitchFamily="18" charset="0"/>
                          </a:rPr>
                          <m:t>𝑅𝑜𝑤𝑠</m:t>
                        </m:r>
                        <m:r>
                          <a:rPr lang="en-IN" sz="1800" i="1">
                            <a:latin typeface="Cambria Math" panose="02040503050406030204" pitchFamily="18" charset="0"/>
                          </a:rPr>
                          <m:t>)</m:t>
                        </m:r>
                      </m:sup>
                      <m:e>
                        <m:r>
                          <a:rPr lang="en-IN" sz="1800" i="1">
                            <a:latin typeface="Cambria Math" panose="02040503050406030204" pitchFamily="18" charset="0"/>
                          </a:rPr>
                          <m:t>𝑀𝑖𝑗</m:t>
                        </m:r>
                        <m:r>
                          <a:rPr lang="en-IN" sz="1800" i="1">
                            <a:latin typeface="Cambria Math" panose="02040503050406030204" pitchFamily="18" charset="0"/>
                          </a:rPr>
                          <m:t>=</m:t>
                        </m:r>
                        <m:r>
                          <a:rPr lang="en-IN" sz="1800" i="1">
                            <a:latin typeface="Cambria Math" panose="02040503050406030204" pitchFamily="18" charset="0"/>
                          </a:rPr>
                          <m:t>𝑡h</m:t>
                        </m:r>
                      </m:e>
                    </m:nary>
                    <m:r>
                      <a:rPr lang="en-IN" sz="1800" i="1">
                        <a:latin typeface="Cambria Math" panose="02040503050406030204" pitchFamily="18" charset="0"/>
                      </a:rPr>
                      <m:t>, ∀ </m:t>
                    </m:r>
                    <m:r>
                      <a:rPr lang="en-IN" sz="1800" i="1">
                        <a:latin typeface="Cambria Math" panose="02040503050406030204" pitchFamily="18" charset="0"/>
                      </a:rPr>
                      <m:t>𝑗</m:t>
                    </m:r>
                    <m:r>
                      <a:rPr lang="en-IN" sz="1800" i="1">
                        <a:latin typeface="Cambria Math" panose="02040503050406030204" pitchFamily="18" charset="0"/>
                      </a:rPr>
                      <m:t> </m:t>
                    </m:r>
                    <m:r>
                      <a:rPr lang="en-IN" sz="1800" i="1">
                        <a:latin typeface="Cambria Math" panose="02040503050406030204" pitchFamily="18" charset="0"/>
                      </a:rPr>
                      <m:t>𝑤h𝑒𝑟𝑒</m:t>
                    </m:r>
                    <m:r>
                      <a:rPr lang="en-IN" sz="1800" i="1">
                        <a:latin typeface="Cambria Math" panose="02040503050406030204" pitchFamily="18" charset="0"/>
                      </a:rPr>
                      <m:t> </m:t>
                    </m:r>
                    <m:r>
                      <a:rPr lang="en-IN" sz="1800" i="1">
                        <a:latin typeface="Cambria Math" panose="02040503050406030204" pitchFamily="18" charset="0"/>
                      </a:rPr>
                      <m:t>𝑀𝑖𝑗</m:t>
                    </m:r>
                    <m:r>
                      <a:rPr lang="en-IN" sz="1800" i="1">
                        <a:latin typeface="Cambria Math" panose="02040503050406030204" pitchFamily="18" charset="0"/>
                      </a:rPr>
                      <m:t>≥0</m:t>
                    </m:r>
                  </m:oMath>
                </a14:m>
                <a:r>
                  <a:rPr lang="en-IN" sz="1800" dirty="0">
                    <a:latin typeface="Times New Roman" panose="02020603050405020304" pitchFamily="18" charset="0"/>
                    <a:cs typeface="Times New Roman" panose="02020603050405020304" pitchFamily="18" charset="0"/>
                  </a:rPr>
                  <a:t>, i.e. the number of hours that a combination of &lt;M, L, C&gt; is scheduled should be the number of hours required for it.</a:t>
                </a:r>
                <a:endParaRPr lang="en-US" sz="1800"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combination &lt;M, L, C&gt; should only be scheduled in combination &lt;R, D, H&gt; if it can be accommodated in R.</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58BD7A4-E5CC-481F-923C-61A544C7F323}"/>
                  </a:ext>
                </a:extLst>
              </p:cNvPr>
              <p:cNvSpPr>
                <a:spLocks noGrp="1" noRot="1" noChangeAspect="1" noMove="1" noResize="1" noEditPoints="1" noAdjustHandles="1" noChangeArrowheads="1" noChangeShapeType="1" noTextEdit="1"/>
              </p:cNvSpPr>
              <p:nvPr>
                <p:ph idx="1"/>
              </p:nvPr>
            </p:nvSpPr>
            <p:spPr>
              <a:blipFill>
                <a:blip r:embed="rId2"/>
                <a:stretch>
                  <a:fillRect l="-1187" t="-3981"/>
                </a:stretch>
              </a:blipFill>
            </p:spPr>
            <p:txBody>
              <a:bodyPr/>
              <a:lstStyle/>
              <a:p>
                <a:r>
                  <a:rPr lang="en-US">
                    <a:noFill/>
                  </a:rPr>
                  <a:t> </a:t>
                </a:r>
              </a:p>
            </p:txBody>
          </p:sp>
        </mc:Fallback>
      </mc:AlternateContent>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73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p:txBody>
          <a:bodyPr>
            <a:normAutofit fontScale="90000"/>
          </a:bodyPr>
          <a:lstStyle/>
          <a:p>
            <a:r>
              <a:rPr lang="en-US" sz="5400" dirty="0"/>
              <a:t>Framework of Proposed System</a:t>
            </a:r>
          </a:p>
        </p:txBody>
      </p:sp>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D4099ED-1CD1-4EDB-ACAE-68972A2E1EC6}"/>
              </a:ext>
            </a:extLst>
          </p:cNvPr>
          <p:cNvSpPr/>
          <p:nvPr/>
        </p:nvSpPr>
        <p:spPr>
          <a:xfrm>
            <a:off x="4465638" y="6048692"/>
            <a:ext cx="2262222" cy="463075"/>
          </a:xfrm>
          <a:prstGeom prst="rect">
            <a:avLst/>
          </a:prstGeom>
        </p:spPr>
        <p:txBody>
          <a:bodyPr wrap="none">
            <a:spAutoFit/>
          </a:bodyPr>
          <a:lstStyle/>
          <a:p>
            <a:pPr algn="ctr">
              <a:lnSpc>
                <a:spcPct val="150000"/>
              </a:lnSpc>
              <a:spcBef>
                <a:spcPts val="600"/>
              </a:spcBef>
              <a:spcAft>
                <a:spcPts val="600"/>
              </a:spcAft>
            </a:pPr>
            <a:r>
              <a:rPr lang="en-IN" dirty="0"/>
              <a:t>Proposed Algorithm </a:t>
            </a:r>
            <a:endParaRPr lang="en-US" i="1" dirty="0">
              <a:latin typeface="Calibri" panose="020F0502020204030204" pitchFamily="34" charset="0"/>
              <a:ea typeface="Times New Roman" panose="02020603050405020304" pitchFamily="18" charset="0"/>
              <a:cs typeface="Lohit Hindi"/>
            </a:endParaRPr>
          </a:p>
        </p:txBody>
      </p:sp>
      <p:pic>
        <p:nvPicPr>
          <p:cNvPr id="7" name="Picture 6">
            <a:extLst>
              <a:ext uri="{FF2B5EF4-FFF2-40B4-BE49-F238E27FC236}">
                <a16:creationId xmlns:a16="http://schemas.microsoft.com/office/drawing/2014/main" id="{4115AB96-3344-4B7A-BEAF-C1AD949220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465638" y="993913"/>
            <a:ext cx="3145398" cy="5054779"/>
          </a:xfrm>
          <a:prstGeom prst="rect">
            <a:avLst/>
          </a:prstGeom>
          <a:noFill/>
          <a:ln>
            <a:noFill/>
          </a:ln>
        </p:spPr>
      </p:pic>
    </p:spTree>
    <p:extLst>
      <p:ext uri="{BB962C8B-B14F-4D97-AF65-F5344CB8AC3E}">
        <p14:creationId xmlns:p14="http://schemas.microsoft.com/office/powerpoint/2010/main" val="2952309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DAE8-7A68-48DA-9D35-5975B79EDDC9}"/>
              </a:ext>
            </a:extLst>
          </p:cNvPr>
          <p:cNvSpPr>
            <a:spLocks noGrp="1"/>
          </p:cNvSpPr>
          <p:nvPr>
            <p:ph type="title"/>
          </p:nvPr>
        </p:nvSpPr>
        <p:spPr>
          <a:xfrm>
            <a:off x="3545305" y="141322"/>
            <a:ext cx="7745404" cy="2017262"/>
          </a:xfrm>
        </p:spPr>
        <p:txBody>
          <a:bodyPr/>
          <a:lstStyle/>
          <a:p>
            <a:r>
              <a:rPr lang="en-US" sz="5400" dirty="0"/>
              <a:t>Framework of Proposed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8BD7A4-E5CC-481F-923C-61A544C7F323}"/>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Genetic Algorithm:</a:t>
                </a:r>
              </a:p>
              <a:p>
                <a:pPr marL="800100" lvl="1" indent="-342900">
                  <a:buFont typeface="+mj-lt"/>
                  <a:buAutoNum type="arabicPeriod"/>
                </a:pPr>
                <a:r>
                  <a:rPr lang="en-US" sz="1800" dirty="0">
                    <a:latin typeface="Times New Roman" panose="02020603050405020304" pitchFamily="18" charset="0"/>
                    <a:cs typeface="Times New Roman" panose="02020603050405020304" pitchFamily="18" charset="0"/>
                  </a:rPr>
                  <a:t>Gene Representation: </a:t>
                </a:r>
                <a:r>
                  <a:rPr lang="en-IN" sz="1800" dirty="0">
                    <a:latin typeface="Times New Roman" panose="02020603050405020304" pitchFamily="18" charset="0"/>
                    <a:cs typeface="Times New Roman" panose="02020603050405020304" pitchFamily="18" charset="0"/>
                  </a:rPr>
                  <a:t>The chromosome will be represented as a string of numbers made up of the column ids. For e.g. an 8 Gene representation can be {4, 5, 2, 1, 3, 8, 6, 7}. </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Initial Population: An Initial Population will be randomly generated.</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Crossover: A two-point Crossover will be used</a:t>
                </a:r>
              </a:p>
              <a:p>
                <a:pPr marL="800100" lvl="1" indent="-342900">
                  <a:buFont typeface="+mj-lt"/>
                  <a:buAutoNum type="arabicPeriod"/>
                </a:pPr>
                <a:r>
                  <a:rPr lang="en-IN" sz="1800" dirty="0">
                    <a:latin typeface="Times New Roman" panose="02020603050405020304" pitchFamily="18" charset="0"/>
                    <a:cs typeface="Times New Roman" panose="02020603050405020304" pitchFamily="18" charset="0"/>
                  </a:rPr>
                  <a:t>Mutation: Two random Genes are swapped while inversion.</a:t>
                </a:r>
              </a:p>
              <a:p>
                <a:pPr marL="800100" lvl="1" indent="-342900">
                  <a:buFont typeface="+mj-lt"/>
                  <a:buAutoNum type="arabicPeriod"/>
                </a:pPr>
                <a:r>
                  <a:rPr lang="en-US" sz="1800" dirty="0">
                    <a:latin typeface="Times New Roman" panose="02020603050405020304" pitchFamily="18" charset="0"/>
                    <a:cs typeface="Times New Roman" panose="02020603050405020304" pitchFamily="18" charset="0"/>
                  </a:rPr>
                  <a:t>Fitness Evaluation:</a:t>
                </a:r>
              </a:p>
              <a:p>
                <a:pPr marL="914400" lvl="2" indent="0">
                  <a:buNone/>
                </a:pPr>
                <a:endParaRPr lang="en-IN" sz="2000" i="1" dirty="0">
                  <a:latin typeface="Times New Roman" panose="02020603050405020304" pitchFamily="18" charset="0"/>
                  <a:cs typeface="Times New Roman" panose="02020603050405020304" pitchFamily="18" charset="0"/>
                </a:endParaRPr>
              </a:p>
              <a:p>
                <a:pPr marL="914400" lvl="2" indent="0">
                  <a:buNone/>
                </a:pPr>
                <a14:m>
                  <m:oMathPara xmlns:m="http://schemas.openxmlformats.org/officeDocument/2006/math">
                    <m:oMathParaPr>
                      <m:jc m:val="left"/>
                    </m:oMathParaPr>
                    <m:oMath xmlns:m="http://schemas.openxmlformats.org/officeDocument/2006/math">
                      <m:r>
                        <a:rPr lang="en-IN" sz="2000" i="1">
                          <a:latin typeface="Cambria Math" panose="02040503050406030204" pitchFamily="18" charset="0"/>
                        </a:rPr>
                        <m:t>𝐹𝑖𝑡𝑛𝑒𝑠𝑠</m:t>
                      </m:r>
                      <m:r>
                        <a:rPr lang="en-IN" sz="2000" i="1">
                          <a:latin typeface="Cambria Math" panose="02040503050406030204" pitchFamily="18" charset="0"/>
                        </a:rPr>
                        <m:t>= </m:t>
                      </m:r>
                      <m:f>
                        <m:fPr>
                          <m:ctrlPr>
                            <a:rPr lang="en-US" sz="2000" i="1">
                              <a:latin typeface="Cambria Math" panose="02040503050406030204" pitchFamily="18" charset="0"/>
                            </a:rPr>
                          </m:ctrlPr>
                        </m:fPr>
                        <m:num>
                          <m:nary>
                            <m:naryPr>
                              <m:chr m:val="∑"/>
                              <m:limLoc m:val="undOvr"/>
                              <m:ctrlPr>
                                <a:rPr lang="en-US" sz="2000" i="1">
                                  <a:latin typeface="Cambria Math" panose="02040503050406030204" pitchFamily="18" charset="0"/>
                                </a:rPr>
                              </m:ctrlPr>
                            </m:naryPr>
                            <m:sub>
                              <m:r>
                                <a:rPr lang="en-IN" sz="2000" i="1">
                                  <a:latin typeface="Cambria Math" panose="02040503050406030204" pitchFamily="18" charset="0"/>
                                </a:rPr>
                                <m:t>𝑘</m:t>
                              </m:r>
                              <m:r>
                                <a:rPr lang="en-IN" sz="2000" i="1">
                                  <a:latin typeface="Cambria Math" panose="02040503050406030204" pitchFamily="18" charset="0"/>
                                </a:rPr>
                                <m:t>=1</m:t>
                              </m:r>
                            </m:sub>
                            <m:sup>
                              <m:r>
                                <a:rPr lang="en-IN" sz="2000" i="1">
                                  <a:latin typeface="Cambria Math" panose="02040503050406030204" pitchFamily="18" charset="0"/>
                                </a:rPr>
                                <m:t>𝑝</m:t>
                              </m:r>
                            </m:sup>
                            <m:e>
                              <m:r>
                                <a:rPr lang="en-IN" sz="2000" i="1">
                                  <a:latin typeface="Cambria Math" panose="02040503050406030204" pitchFamily="18" charset="0"/>
                                </a:rPr>
                                <m:t>𝑠</m:t>
                              </m:r>
                              <m:r>
                                <a:rPr lang="en-IN" sz="2000" i="1">
                                  <a:latin typeface="Cambria Math" panose="02040503050406030204" pitchFamily="18" charset="0"/>
                                </a:rPr>
                                <m:t>(</m:t>
                              </m:r>
                              <m:r>
                                <a:rPr lang="en-IN" sz="2000" i="1">
                                  <a:latin typeface="Cambria Math" panose="02040503050406030204" pitchFamily="18" charset="0"/>
                                </a:rPr>
                                <m:t>𝑘</m:t>
                              </m:r>
                              <m:r>
                                <a:rPr lang="en-IN" sz="2000" i="1">
                                  <a:latin typeface="Cambria Math" panose="02040503050406030204" pitchFamily="18" charset="0"/>
                                </a:rPr>
                                <m:t>)</m:t>
                              </m:r>
                            </m:e>
                          </m:nary>
                        </m:num>
                        <m:den>
                          <m:nary>
                            <m:naryPr>
                              <m:chr m:val="∑"/>
                              <m:limLoc m:val="undOvr"/>
                              <m:ctrlPr>
                                <a:rPr lang="en-US" sz="2000" i="1">
                                  <a:latin typeface="Cambria Math" panose="02040503050406030204" pitchFamily="18" charset="0"/>
                                </a:rPr>
                              </m:ctrlPr>
                            </m:naryPr>
                            <m:sub>
                              <m:r>
                                <a:rPr lang="en-IN" sz="2000" i="1">
                                  <a:latin typeface="Cambria Math" panose="02040503050406030204" pitchFamily="18" charset="0"/>
                                </a:rPr>
                                <m:t>𝑗</m:t>
                              </m:r>
                              <m:r>
                                <a:rPr lang="en-IN" sz="2000" i="1">
                                  <a:latin typeface="Cambria Math" panose="02040503050406030204" pitchFamily="18" charset="0"/>
                                </a:rPr>
                                <m:t>=1</m:t>
                              </m:r>
                            </m:sub>
                            <m:sup>
                              <m:r>
                                <a:rPr lang="en-IN" sz="2000" i="1">
                                  <a:latin typeface="Cambria Math" panose="02040503050406030204" pitchFamily="18" charset="0"/>
                                </a:rPr>
                                <m:t>𝑡</m:t>
                              </m:r>
                            </m:sup>
                            <m:e>
                              <m:r>
                                <a:rPr lang="en-IN" sz="2000" i="1">
                                  <a:latin typeface="Cambria Math" panose="02040503050406030204" pitchFamily="18" charset="0"/>
                                </a:rPr>
                                <m:t>𝑢</m:t>
                              </m:r>
                              <m:r>
                                <a:rPr lang="en-IN" sz="2000" i="1">
                                  <a:latin typeface="Cambria Math" panose="02040503050406030204" pitchFamily="18" charset="0"/>
                                </a:rPr>
                                <m:t>(</m:t>
                              </m:r>
                              <m:r>
                                <a:rPr lang="en-IN" sz="2000" i="1">
                                  <a:latin typeface="Cambria Math" panose="02040503050406030204" pitchFamily="18" charset="0"/>
                                </a:rPr>
                                <m:t>𝑗</m:t>
                              </m:r>
                              <m:r>
                                <a:rPr lang="en-IN" sz="2000" i="1">
                                  <a:latin typeface="Cambria Math" panose="02040503050406030204" pitchFamily="18" charset="0"/>
                                </a:rPr>
                                <m:t>)</m:t>
                              </m:r>
                            </m:e>
                          </m:nary>
                        </m:den>
                      </m:f>
                    </m:oMath>
                  </m:oMathPara>
                </a14:m>
                <a:endParaRPr lang="en-US" dirty="0">
                  <a:latin typeface="Times New Roman" panose="02020603050405020304" pitchFamily="18" charset="0"/>
                  <a:cs typeface="Times New Roman" panose="02020603050405020304" pitchFamily="18" charset="0"/>
                </a:endParaRPr>
              </a:p>
              <a:p>
                <a:pPr marL="914400" lvl="2" indent="0">
                  <a:buNone/>
                </a:pPr>
                <a:endParaRPr lang="en-US" sz="1500" dirty="0">
                  <a:latin typeface="Times New Roman" panose="02020603050405020304" pitchFamily="18" charset="0"/>
                  <a:cs typeface="Times New Roman" panose="02020603050405020304" pitchFamily="18" charset="0"/>
                </a:endParaRP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58BD7A4-E5CC-481F-923C-61A544C7F323}"/>
                  </a:ext>
                </a:extLst>
              </p:cNvPr>
              <p:cNvSpPr>
                <a:spLocks noGrp="1" noRot="1" noChangeAspect="1" noMove="1" noResize="1" noEditPoints="1" noAdjustHandles="1" noChangeArrowheads="1" noChangeShapeType="1" noTextEdit="1"/>
              </p:cNvSpPr>
              <p:nvPr>
                <p:ph idx="1"/>
              </p:nvPr>
            </p:nvSpPr>
            <p:spPr>
              <a:blipFill>
                <a:blip r:embed="rId2"/>
                <a:stretch>
                  <a:fillRect l="-1300" t="-2866"/>
                </a:stretch>
              </a:blipFill>
            </p:spPr>
            <p:txBody>
              <a:bodyPr/>
              <a:lstStyle/>
              <a:p>
                <a:r>
                  <a:rPr lang="en-US">
                    <a:noFill/>
                  </a:rPr>
                  <a:t> </a:t>
                </a:r>
              </a:p>
            </p:txBody>
          </p:sp>
        </mc:Fallback>
      </mc:AlternateContent>
      <p:pic>
        <p:nvPicPr>
          <p:cNvPr id="4" name="Picture 2" descr="Image result for dbit logo">
            <a:extLst>
              <a:ext uri="{FF2B5EF4-FFF2-40B4-BE49-F238E27FC236}">
                <a16:creationId xmlns:a16="http://schemas.microsoft.com/office/drawing/2014/main" id="{441E3EFF-7903-4912-AEE6-311BB48FB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apture">
            <a:extLst>
              <a:ext uri="{FF2B5EF4-FFF2-40B4-BE49-F238E27FC236}">
                <a16:creationId xmlns:a16="http://schemas.microsoft.com/office/drawing/2014/main" id="{E46181D3-ECF6-4EDA-9A60-FA9BAC109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032"/>
          <a:stretch>
            <a:fillRect/>
          </a:stretch>
        </p:blipFill>
        <p:spPr bwMode="auto">
          <a:xfrm>
            <a:off x="8852309" y="3343132"/>
            <a:ext cx="24384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2199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33425-C0E7-4EA3-ACED-1B81E812B554}"/>
              </a:ext>
            </a:extLst>
          </p:cNvPr>
          <p:cNvSpPr>
            <a:spLocks noGrp="1"/>
          </p:cNvSpPr>
          <p:nvPr>
            <p:ph type="title"/>
          </p:nvPr>
        </p:nvSpPr>
        <p:spPr/>
        <p:txBody>
          <a:bodyPr/>
          <a:lstStyle/>
          <a:p>
            <a:r>
              <a:rPr lang="en-US" sz="4400" dirty="0"/>
              <a:t>Expected Outcomes	</a:t>
            </a:r>
            <a:r>
              <a:rPr lang="en-US" dirty="0"/>
              <a:t>	</a:t>
            </a:r>
          </a:p>
        </p:txBody>
      </p:sp>
      <p:sp>
        <p:nvSpPr>
          <p:cNvPr id="5" name="Content Placeholder 4">
            <a:extLst>
              <a:ext uri="{FF2B5EF4-FFF2-40B4-BE49-F238E27FC236}">
                <a16:creationId xmlns:a16="http://schemas.microsoft.com/office/drawing/2014/main" id="{884D7B1A-BC83-4DFB-B08A-A3C2B5FEA142}"/>
              </a:ext>
            </a:extLst>
          </p:cNvPr>
          <p:cNvSpPr>
            <a:spLocks noGrp="1"/>
          </p:cNvSpPr>
          <p:nvPr>
            <p:ph idx="1"/>
          </p:nvPr>
        </p:nvSpPr>
        <p:spPr/>
        <p:txBody>
          <a:bodyPr>
            <a:normAutofit/>
          </a:bodyPr>
          <a:lstStyle/>
          <a:p>
            <a:r>
              <a:rPr lang="en-US" sz="2400" dirty="0"/>
              <a:t>Taking input from the User including </a:t>
            </a:r>
            <a:r>
              <a:rPr lang="en-IN" sz="2400" dirty="0"/>
              <a:t>hard constraints and soft constraints</a:t>
            </a:r>
            <a:r>
              <a:rPr lang="en-US" sz="2400" dirty="0"/>
              <a:t>.</a:t>
            </a:r>
          </a:p>
          <a:p>
            <a:r>
              <a:rPr lang="en-US" sz="2400" dirty="0"/>
              <a:t>Mapping User Input to appropriate input of the Genetic Algorithm.</a:t>
            </a:r>
          </a:p>
          <a:p>
            <a:r>
              <a:rPr lang="en-US" sz="2400" dirty="0"/>
              <a:t>Designing Genetic Algorithm to effectively perform selection, crossover, mutation and fitness calculation.</a:t>
            </a:r>
          </a:p>
          <a:p>
            <a:r>
              <a:rPr lang="en-US" sz="2400" dirty="0"/>
              <a:t>Once desired fitness is achieved, map output of Genetic Algorithm to appropriate User output.</a:t>
            </a:r>
          </a:p>
          <a:p>
            <a:r>
              <a:rPr lang="en-US" sz="2400" dirty="0"/>
              <a:t>Storing intermediate results in database for later implementation.</a:t>
            </a:r>
          </a:p>
        </p:txBody>
      </p:sp>
      <p:pic>
        <p:nvPicPr>
          <p:cNvPr id="6" name="Picture 2" descr="Image result for dbit logo">
            <a:extLst>
              <a:ext uri="{FF2B5EF4-FFF2-40B4-BE49-F238E27FC236}">
                <a16:creationId xmlns:a16="http://schemas.microsoft.com/office/drawing/2014/main" id="{D44E5B5B-97F1-4A8E-A879-6F9C2B325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7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B6161E-67BF-4A19-8C81-C14E15ADE052}"/>
              </a:ext>
            </a:extLst>
          </p:cNvPr>
          <p:cNvSpPr>
            <a:spLocks noGrp="1"/>
          </p:cNvSpPr>
          <p:nvPr>
            <p:ph type="title"/>
          </p:nvPr>
        </p:nvSpPr>
        <p:spPr/>
        <p:txBody>
          <a:bodyPr>
            <a:noAutofit/>
          </a:bodyPr>
          <a:lstStyle/>
          <a:p>
            <a:r>
              <a:rPr lang="en-US" sz="5400" dirty="0"/>
              <a:t>Plan</a:t>
            </a:r>
          </a:p>
        </p:txBody>
      </p:sp>
      <p:pic>
        <p:nvPicPr>
          <p:cNvPr id="6" name="Picture 2" descr="Image result for dbit logo">
            <a:extLst>
              <a:ext uri="{FF2B5EF4-FFF2-40B4-BE49-F238E27FC236}">
                <a16:creationId xmlns:a16="http://schemas.microsoft.com/office/drawing/2014/main" id="{5B04B2D0-9189-493B-B596-EBBEFAAE0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895A19-7C92-447B-9BEB-DB8D093B81D5}"/>
              </a:ext>
            </a:extLst>
          </p:cNvPr>
          <p:cNvPicPr>
            <a:picLocks noChangeAspect="1"/>
          </p:cNvPicPr>
          <p:nvPr/>
        </p:nvPicPr>
        <p:blipFill>
          <a:blip r:embed="rId3"/>
          <a:stretch>
            <a:fillRect/>
          </a:stretch>
        </p:blipFill>
        <p:spPr>
          <a:xfrm>
            <a:off x="104361" y="993913"/>
            <a:ext cx="10325100" cy="5067300"/>
          </a:xfrm>
          <a:prstGeom prst="rect">
            <a:avLst/>
          </a:prstGeom>
        </p:spPr>
      </p:pic>
    </p:spTree>
    <p:extLst>
      <p:ext uri="{BB962C8B-B14F-4D97-AF65-F5344CB8AC3E}">
        <p14:creationId xmlns:p14="http://schemas.microsoft.com/office/powerpoint/2010/main" val="307608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F7F0D9-9E6E-4F9C-B64C-B20A63366DC7}"/>
              </a:ext>
            </a:extLst>
          </p:cNvPr>
          <p:cNvSpPr>
            <a:spLocks noGrp="1"/>
          </p:cNvSpPr>
          <p:nvPr>
            <p:ph type="title"/>
          </p:nvPr>
        </p:nvSpPr>
        <p:spPr/>
        <p:txBody>
          <a:bodyPr/>
          <a:lstStyle/>
          <a:p>
            <a:r>
              <a:rPr lang="en-US" dirty="0"/>
              <a:t>Work breakdown structure</a:t>
            </a:r>
          </a:p>
        </p:txBody>
      </p:sp>
      <p:pic>
        <p:nvPicPr>
          <p:cNvPr id="4" name="Picture 2" descr="Image result for dbit logo">
            <a:extLst>
              <a:ext uri="{FF2B5EF4-FFF2-40B4-BE49-F238E27FC236}">
                <a16:creationId xmlns:a16="http://schemas.microsoft.com/office/drawing/2014/main" id="{51FF613E-AD3E-4984-8BBF-FC9647125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screenshot of a cell phone&#10;&#10;Description automatically generated">
            <a:extLst>
              <a:ext uri="{FF2B5EF4-FFF2-40B4-BE49-F238E27FC236}">
                <a16:creationId xmlns:a16="http://schemas.microsoft.com/office/drawing/2014/main" id="{63C40D29-0793-433D-970A-8379ACE69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740" y="993913"/>
            <a:ext cx="7385388" cy="549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60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C3058-3D36-4200-9B2A-EDD86DCD63AE}"/>
              </a:ext>
            </a:extLst>
          </p:cNvPr>
          <p:cNvSpPr>
            <a:spLocks noGrp="1"/>
          </p:cNvSpPr>
          <p:nvPr>
            <p:ph type="title"/>
          </p:nvPr>
        </p:nvSpPr>
        <p:spPr/>
        <p:txBody>
          <a:bodyPr/>
          <a:lstStyle/>
          <a:p>
            <a:r>
              <a:rPr lang="en-US" dirty="0"/>
              <a:t>Responsibility Matrix</a:t>
            </a:r>
          </a:p>
        </p:txBody>
      </p:sp>
      <p:graphicFrame>
        <p:nvGraphicFramePr>
          <p:cNvPr id="14" name="Table 4">
            <a:extLst>
              <a:ext uri="{FF2B5EF4-FFF2-40B4-BE49-F238E27FC236}">
                <a16:creationId xmlns:a16="http://schemas.microsoft.com/office/drawing/2014/main" id="{E2773CF4-BFC0-4034-9E50-AF663AD7B745}"/>
              </a:ext>
            </a:extLst>
          </p:cNvPr>
          <p:cNvGraphicFramePr>
            <a:graphicFrameLocks/>
          </p:cNvGraphicFramePr>
          <p:nvPr/>
        </p:nvGraphicFramePr>
        <p:xfrm>
          <a:off x="640079" y="1684223"/>
          <a:ext cx="10980415" cy="2015319"/>
        </p:xfrm>
        <a:graphic>
          <a:graphicData uri="http://schemas.openxmlformats.org/drawingml/2006/table">
            <a:tbl>
              <a:tblPr firstRow="1" bandRow="1">
                <a:solidFill>
                  <a:srgbClr val="007FFF"/>
                </a:solidFill>
                <a:tableStyleId>{5C22544A-7EE6-4342-B048-85BDC9FD1C3A}</a:tableStyleId>
              </a:tblPr>
              <a:tblGrid>
                <a:gridCol w="2196083">
                  <a:extLst>
                    <a:ext uri="{9D8B030D-6E8A-4147-A177-3AD203B41FA5}">
                      <a16:colId xmlns:a16="http://schemas.microsoft.com/office/drawing/2014/main" val="658160741"/>
                    </a:ext>
                  </a:extLst>
                </a:gridCol>
                <a:gridCol w="2196083">
                  <a:extLst>
                    <a:ext uri="{9D8B030D-6E8A-4147-A177-3AD203B41FA5}">
                      <a16:colId xmlns:a16="http://schemas.microsoft.com/office/drawing/2014/main" val="78282104"/>
                    </a:ext>
                  </a:extLst>
                </a:gridCol>
                <a:gridCol w="2196083">
                  <a:extLst>
                    <a:ext uri="{9D8B030D-6E8A-4147-A177-3AD203B41FA5}">
                      <a16:colId xmlns:a16="http://schemas.microsoft.com/office/drawing/2014/main" val="1855635496"/>
                    </a:ext>
                  </a:extLst>
                </a:gridCol>
                <a:gridCol w="2196083">
                  <a:extLst>
                    <a:ext uri="{9D8B030D-6E8A-4147-A177-3AD203B41FA5}">
                      <a16:colId xmlns:a16="http://schemas.microsoft.com/office/drawing/2014/main" val="324537358"/>
                    </a:ext>
                  </a:extLst>
                </a:gridCol>
                <a:gridCol w="2196083">
                  <a:extLst>
                    <a:ext uri="{9D8B030D-6E8A-4147-A177-3AD203B41FA5}">
                      <a16:colId xmlns:a16="http://schemas.microsoft.com/office/drawing/2014/main" val="223605378"/>
                    </a:ext>
                  </a:extLst>
                </a:gridCol>
              </a:tblGrid>
              <a:tr h="603931">
                <a:tc>
                  <a:txBody>
                    <a:bodyPr/>
                    <a:lstStyle/>
                    <a:p>
                      <a:r>
                        <a:rPr lang="en-US" dirty="0"/>
                        <a:t>Name</a:t>
                      </a:r>
                    </a:p>
                  </a:txBody>
                  <a:tcPr>
                    <a:solidFill>
                      <a:srgbClr val="0070C0"/>
                    </a:solidFill>
                  </a:tcPr>
                </a:tc>
                <a:tc>
                  <a:txBody>
                    <a:bodyPr/>
                    <a:lstStyle/>
                    <a:p>
                      <a:r>
                        <a:rPr lang="en-US" dirty="0"/>
                        <a:t>Background Research</a:t>
                      </a:r>
                    </a:p>
                  </a:txBody>
                  <a:tcPr>
                    <a:solidFill>
                      <a:srgbClr val="0070C0"/>
                    </a:solidFill>
                  </a:tcPr>
                </a:tc>
                <a:tc>
                  <a:txBody>
                    <a:bodyPr/>
                    <a:lstStyle/>
                    <a:p>
                      <a:r>
                        <a:rPr lang="en-US" dirty="0"/>
                        <a:t>Defining Scope</a:t>
                      </a:r>
                    </a:p>
                  </a:txBody>
                  <a:tcPr>
                    <a:solidFill>
                      <a:srgbClr val="0070C0"/>
                    </a:solidFill>
                  </a:tcPr>
                </a:tc>
                <a:tc>
                  <a:txBody>
                    <a:bodyPr/>
                    <a:lstStyle/>
                    <a:p>
                      <a:r>
                        <a:rPr lang="en-US" dirty="0"/>
                        <a:t>Defining Problem Statement</a:t>
                      </a:r>
                    </a:p>
                  </a:txBody>
                  <a:tcPr>
                    <a:solidFill>
                      <a:srgbClr val="0070C0"/>
                    </a:solidFill>
                  </a:tcPr>
                </a:tc>
                <a:tc>
                  <a:txBody>
                    <a:bodyPr/>
                    <a:lstStyle/>
                    <a:p>
                      <a:r>
                        <a:rPr lang="en-US" dirty="0"/>
                        <a:t>Conceptual Design</a:t>
                      </a:r>
                    </a:p>
                  </a:txBody>
                  <a:tcPr>
                    <a:solidFill>
                      <a:srgbClr val="0070C0"/>
                    </a:solidFill>
                  </a:tcPr>
                </a:tc>
                <a:extLst>
                  <a:ext uri="{0D108BD9-81ED-4DB2-BD59-A6C34878D82A}">
                    <a16:rowId xmlns:a16="http://schemas.microsoft.com/office/drawing/2014/main" val="1221373324"/>
                  </a:ext>
                </a:extLst>
              </a:tr>
              <a:tr h="458413">
                <a:tc>
                  <a:txBody>
                    <a:bodyPr/>
                    <a:lstStyle/>
                    <a:p>
                      <a:r>
                        <a:rPr lang="en-US" dirty="0"/>
                        <a:t>Olivia</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884900354"/>
                  </a:ext>
                </a:extLst>
              </a:tr>
              <a:tr h="458413">
                <a:tc>
                  <a:txBody>
                    <a:bodyPr/>
                    <a:lstStyle/>
                    <a:p>
                      <a:r>
                        <a:rPr lang="en-US" dirty="0"/>
                        <a:t>Denzil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42785056"/>
                  </a:ext>
                </a:extLst>
              </a:tr>
              <a:tr h="458413">
                <a:tc>
                  <a:txBody>
                    <a:bodyPr/>
                    <a:lstStyle/>
                    <a:p>
                      <a:r>
                        <a:rPr lang="en-US" dirty="0"/>
                        <a:t>Prayuj</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8377049"/>
                  </a:ext>
                </a:extLst>
              </a:tr>
            </a:tbl>
          </a:graphicData>
        </a:graphic>
      </p:graphicFrame>
      <p:pic>
        <p:nvPicPr>
          <p:cNvPr id="15" name="Graphic 14" descr="Checkmark">
            <a:extLst>
              <a:ext uri="{FF2B5EF4-FFF2-40B4-BE49-F238E27FC236}">
                <a16:creationId xmlns:a16="http://schemas.microsoft.com/office/drawing/2014/main" id="{2168E875-737D-4A96-8F11-0CDEB0063E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204" y="2278858"/>
            <a:ext cx="450627" cy="450627"/>
          </a:xfrm>
          <a:prstGeom prst="rect">
            <a:avLst/>
          </a:prstGeom>
        </p:spPr>
      </p:pic>
      <p:pic>
        <p:nvPicPr>
          <p:cNvPr id="16" name="Graphic 15" descr="Checkmark">
            <a:extLst>
              <a:ext uri="{FF2B5EF4-FFF2-40B4-BE49-F238E27FC236}">
                <a16:creationId xmlns:a16="http://schemas.microsoft.com/office/drawing/2014/main" id="{D1EB9BE4-1E87-4447-AEFE-2191985F54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517" y="2770291"/>
            <a:ext cx="450627" cy="450627"/>
          </a:xfrm>
          <a:prstGeom prst="rect">
            <a:avLst/>
          </a:prstGeom>
        </p:spPr>
      </p:pic>
      <p:pic>
        <p:nvPicPr>
          <p:cNvPr id="17" name="Graphic 16" descr="Checkmark">
            <a:extLst>
              <a:ext uri="{FF2B5EF4-FFF2-40B4-BE49-F238E27FC236}">
                <a16:creationId xmlns:a16="http://schemas.microsoft.com/office/drawing/2014/main" id="{EF91B063-90B9-4642-9073-92B7BC9DD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47218" y="3201334"/>
            <a:ext cx="450627" cy="450627"/>
          </a:xfrm>
          <a:prstGeom prst="rect">
            <a:avLst/>
          </a:prstGeom>
        </p:spPr>
      </p:pic>
      <p:pic>
        <p:nvPicPr>
          <p:cNvPr id="18" name="Graphic 17" descr="Checkmark">
            <a:extLst>
              <a:ext uri="{FF2B5EF4-FFF2-40B4-BE49-F238E27FC236}">
                <a16:creationId xmlns:a16="http://schemas.microsoft.com/office/drawing/2014/main" id="{193E1675-B738-4475-8F86-2DDF79FC75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6055" y="2275045"/>
            <a:ext cx="450627" cy="450627"/>
          </a:xfrm>
          <a:prstGeom prst="rect">
            <a:avLst/>
          </a:prstGeom>
        </p:spPr>
      </p:pic>
      <p:pic>
        <p:nvPicPr>
          <p:cNvPr id="19" name="Graphic 18" descr="Checkmark">
            <a:extLst>
              <a:ext uri="{FF2B5EF4-FFF2-40B4-BE49-F238E27FC236}">
                <a16:creationId xmlns:a16="http://schemas.microsoft.com/office/drawing/2014/main" id="{EF3D0A5C-0D9A-4075-B651-52D8EC45AF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3339" y="2751133"/>
            <a:ext cx="450627" cy="450627"/>
          </a:xfrm>
          <a:prstGeom prst="rect">
            <a:avLst/>
          </a:prstGeom>
        </p:spPr>
      </p:pic>
      <p:pic>
        <p:nvPicPr>
          <p:cNvPr id="20" name="Graphic 19" descr="Checkmark">
            <a:extLst>
              <a:ext uri="{FF2B5EF4-FFF2-40B4-BE49-F238E27FC236}">
                <a16:creationId xmlns:a16="http://schemas.microsoft.com/office/drawing/2014/main" id="{B6E4B89F-A3A5-4B3C-8060-B99A78E8C3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6072" y="3201333"/>
            <a:ext cx="450627" cy="450627"/>
          </a:xfrm>
          <a:prstGeom prst="rect">
            <a:avLst/>
          </a:prstGeom>
        </p:spPr>
      </p:pic>
      <p:pic>
        <p:nvPicPr>
          <p:cNvPr id="21" name="Graphic 20" descr="Checkmark">
            <a:extLst>
              <a:ext uri="{FF2B5EF4-FFF2-40B4-BE49-F238E27FC236}">
                <a16:creationId xmlns:a16="http://schemas.microsoft.com/office/drawing/2014/main" id="{08EE9385-6E29-44ED-AFCA-3209C5D0E1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6073" y="2275044"/>
            <a:ext cx="450627" cy="450627"/>
          </a:xfrm>
          <a:prstGeom prst="rect">
            <a:avLst/>
          </a:prstGeom>
        </p:spPr>
      </p:pic>
      <p:pic>
        <p:nvPicPr>
          <p:cNvPr id="22" name="Graphic 21" descr="Checkmark">
            <a:extLst>
              <a:ext uri="{FF2B5EF4-FFF2-40B4-BE49-F238E27FC236}">
                <a16:creationId xmlns:a16="http://schemas.microsoft.com/office/drawing/2014/main" id="{C6454F7A-1824-4FAD-B132-B150CAA3D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09923" y="2854308"/>
            <a:ext cx="450627" cy="450627"/>
          </a:xfrm>
          <a:prstGeom prst="rect">
            <a:avLst/>
          </a:prstGeom>
        </p:spPr>
      </p:pic>
      <p:pic>
        <p:nvPicPr>
          <p:cNvPr id="23" name="Graphic 22" descr="Checkmark">
            <a:extLst>
              <a:ext uri="{FF2B5EF4-FFF2-40B4-BE49-F238E27FC236}">
                <a16:creationId xmlns:a16="http://schemas.microsoft.com/office/drawing/2014/main" id="{51BB0CC8-E165-4298-A991-441E01DED5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05442" y="3267626"/>
            <a:ext cx="450627" cy="450627"/>
          </a:xfrm>
          <a:prstGeom prst="rect">
            <a:avLst/>
          </a:prstGeom>
        </p:spPr>
      </p:pic>
      <p:pic>
        <p:nvPicPr>
          <p:cNvPr id="13" name="Picture 2" descr="Image result for dbit logo">
            <a:extLst>
              <a:ext uri="{FF2B5EF4-FFF2-40B4-BE49-F238E27FC236}">
                <a16:creationId xmlns:a16="http://schemas.microsoft.com/office/drawing/2014/main" id="{BB44AABE-F676-4B10-9D40-843DDF559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461" y="14514"/>
            <a:ext cx="1762539" cy="15330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able 15">
            <a:extLst>
              <a:ext uri="{FF2B5EF4-FFF2-40B4-BE49-F238E27FC236}">
                <a16:creationId xmlns:a16="http://schemas.microsoft.com/office/drawing/2014/main" id="{C7C44201-F954-4265-A707-B3AF623A988E}"/>
              </a:ext>
            </a:extLst>
          </p:cNvPr>
          <p:cNvGraphicFramePr>
            <a:graphicFrameLocks/>
          </p:cNvGraphicFramePr>
          <p:nvPr/>
        </p:nvGraphicFramePr>
        <p:xfrm>
          <a:off x="640076" y="4328809"/>
          <a:ext cx="10980416" cy="1463040"/>
        </p:xfrm>
        <a:graphic>
          <a:graphicData uri="http://schemas.openxmlformats.org/drawingml/2006/table">
            <a:tbl>
              <a:tblPr firstRow="1" bandRow="1">
                <a:tableStyleId>{5C22544A-7EE6-4342-B048-85BDC9FD1C3A}</a:tableStyleId>
              </a:tblPr>
              <a:tblGrid>
                <a:gridCol w="2745104">
                  <a:extLst>
                    <a:ext uri="{9D8B030D-6E8A-4147-A177-3AD203B41FA5}">
                      <a16:colId xmlns:a16="http://schemas.microsoft.com/office/drawing/2014/main" val="3405856172"/>
                    </a:ext>
                  </a:extLst>
                </a:gridCol>
                <a:gridCol w="2745104">
                  <a:extLst>
                    <a:ext uri="{9D8B030D-6E8A-4147-A177-3AD203B41FA5}">
                      <a16:colId xmlns:a16="http://schemas.microsoft.com/office/drawing/2014/main" val="941052969"/>
                    </a:ext>
                  </a:extLst>
                </a:gridCol>
                <a:gridCol w="2745104">
                  <a:extLst>
                    <a:ext uri="{9D8B030D-6E8A-4147-A177-3AD203B41FA5}">
                      <a16:colId xmlns:a16="http://schemas.microsoft.com/office/drawing/2014/main" val="648302502"/>
                    </a:ext>
                  </a:extLst>
                </a:gridCol>
                <a:gridCol w="2745104">
                  <a:extLst>
                    <a:ext uri="{9D8B030D-6E8A-4147-A177-3AD203B41FA5}">
                      <a16:colId xmlns:a16="http://schemas.microsoft.com/office/drawing/2014/main" val="672645192"/>
                    </a:ext>
                  </a:extLst>
                </a:gridCol>
              </a:tblGrid>
              <a:tr h="344633">
                <a:tc>
                  <a:txBody>
                    <a:bodyPr/>
                    <a:lstStyle/>
                    <a:p>
                      <a:r>
                        <a:rPr lang="en-US" dirty="0"/>
                        <a:t>Name</a:t>
                      </a:r>
                    </a:p>
                  </a:txBody>
                  <a:tcPr>
                    <a:solidFill>
                      <a:srgbClr val="FF5000"/>
                    </a:solidFill>
                  </a:tcPr>
                </a:tc>
                <a:tc>
                  <a:txBody>
                    <a:bodyPr/>
                    <a:lstStyle/>
                    <a:p>
                      <a:r>
                        <a:rPr lang="en-US" dirty="0"/>
                        <a:t>Input Format</a:t>
                      </a:r>
                    </a:p>
                  </a:txBody>
                  <a:tcPr>
                    <a:solidFill>
                      <a:srgbClr val="FF5000"/>
                    </a:solidFill>
                  </a:tcPr>
                </a:tc>
                <a:tc>
                  <a:txBody>
                    <a:bodyPr/>
                    <a:lstStyle/>
                    <a:p>
                      <a:r>
                        <a:rPr lang="en-US" dirty="0"/>
                        <a:t>Output Format</a:t>
                      </a:r>
                    </a:p>
                  </a:txBody>
                  <a:tcPr>
                    <a:solidFill>
                      <a:srgbClr val="FF5000"/>
                    </a:solidFill>
                  </a:tcPr>
                </a:tc>
                <a:tc>
                  <a:txBody>
                    <a:bodyPr/>
                    <a:lstStyle/>
                    <a:p>
                      <a:r>
                        <a:rPr lang="en-US" dirty="0"/>
                        <a:t>Algorithm Building</a:t>
                      </a:r>
                    </a:p>
                  </a:txBody>
                  <a:tcPr>
                    <a:solidFill>
                      <a:srgbClr val="FF5000"/>
                    </a:solidFill>
                  </a:tcPr>
                </a:tc>
                <a:extLst>
                  <a:ext uri="{0D108BD9-81ED-4DB2-BD59-A6C34878D82A}">
                    <a16:rowId xmlns:a16="http://schemas.microsoft.com/office/drawing/2014/main" val="3486513065"/>
                  </a:ext>
                </a:extLst>
              </a:tr>
              <a:tr h="344633">
                <a:tc>
                  <a:txBody>
                    <a:bodyPr/>
                    <a:lstStyle/>
                    <a:p>
                      <a:r>
                        <a:rPr lang="en-US" dirty="0"/>
                        <a:t>Olivia</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6645554"/>
                  </a:ext>
                </a:extLst>
              </a:tr>
              <a:tr h="344633">
                <a:tc>
                  <a:txBody>
                    <a:bodyPr/>
                    <a:lstStyle/>
                    <a:p>
                      <a:r>
                        <a:rPr lang="en-US" dirty="0"/>
                        <a:t>Denzil</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964805"/>
                  </a:ext>
                </a:extLst>
              </a:tr>
              <a:tr h="344633">
                <a:tc>
                  <a:txBody>
                    <a:bodyPr/>
                    <a:lstStyle/>
                    <a:p>
                      <a:r>
                        <a:rPr lang="en-US" dirty="0"/>
                        <a:t>Prayuj</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72115323"/>
                  </a:ext>
                </a:extLst>
              </a:tr>
            </a:tbl>
          </a:graphicData>
        </a:graphic>
      </p:graphicFrame>
      <p:pic>
        <p:nvPicPr>
          <p:cNvPr id="25" name="Graphic 24" descr="Checkmark">
            <a:extLst>
              <a:ext uri="{FF2B5EF4-FFF2-40B4-BE49-F238E27FC236}">
                <a16:creationId xmlns:a16="http://schemas.microsoft.com/office/drawing/2014/main" id="{C3F8499D-9EB8-41D4-B4B4-45A4C315E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5317" y="5464045"/>
            <a:ext cx="340995" cy="340995"/>
          </a:xfrm>
          <a:prstGeom prst="rect">
            <a:avLst/>
          </a:prstGeom>
        </p:spPr>
      </p:pic>
      <p:pic>
        <p:nvPicPr>
          <p:cNvPr id="26" name="Graphic 25" descr="Checkmark">
            <a:extLst>
              <a:ext uri="{FF2B5EF4-FFF2-40B4-BE49-F238E27FC236}">
                <a16:creationId xmlns:a16="http://schemas.microsoft.com/office/drawing/2014/main" id="{E75B97A5-E7D5-4E28-B759-F645F6E3D2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7541" y="5123050"/>
            <a:ext cx="340995" cy="340995"/>
          </a:xfrm>
          <a:prstGeom prst="rect">
            <a:avLst/>
          </a:prstGeom>
        </p:spPr>
      </p:pic>
      <p:pic>
        <p:nvPicPr>
          <p:cNvPr id="27" name="Graphic 26" descr="Checkmark">
            <a:extLst>
              <a:ext uri="{FF2B5EF4-FFF2-40B4-BE49-F238E27FC236}">
                <a16:creationId xmlns:a16="http://schemas.microsoft.com/office/drawing/2014/main" id="{2272FBD0-BF4E-41FB-8640-DB28B1BF7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883" y="4714321"/>
            <a:ext cx="340995" cy="340995"/>
          </a:xfrm>
          <a:prstGeom prst="rect">
            <a:avLst/>
          </a:prstGeom>
        </p:spPr>
      </p:pic>
      <p:pic>
        <p:nvPicPr>
          <p:cNvPr id="28" name="Graphic 27" descr="Checkmark">
            <a:extLst>
              <a:ext uri="{FF2B5EF4-FFF2-40B4-BE49-F238E27FC236}">
                <a16:creationId xmlns:a16="http://schemas.microsoft.com/office/drawing/2014/main" id="{991FF7F1-D505-4208-B779-D55FACD5D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883" y="5412252"/>
            <a:ext cx="340995" cy="340995"/>
          </a:xfrm>
          <a:prstGeom prst="rect">
            <a:avLst/>
          </a:prstGeom>
        </p:spPr>
      </p:pic>
      <p:pic>
        <p:nvPicPr>
          <p:cNvPr id="29" name="Graphic 28" descr="Checkmark">
            <a:extLst>
              <a:ext uri="{FF2B5EF4-FFF2-40B4-BE49-F238E27FC236}">
                <a16:creationId xmlns:a16="http://schemas.microsoft.com/office/drawing/2014/main" id="{C8FD8470-BDD4-4776-B57B-4F0D8E7E77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8705" y="5071257"/>
            <a:ext cx="340995" cy="340995"/>
          </a:xfrm>
          <a:prstGeom prst="rect">
            <a:avLst/>
          </a:prstGeom>
        </p:spPr>
      </p:pic>
      <p:pic>
        <p:nvPicPr>
          <p:cNvPr id="30" name="Graphic 29" descr="Checkmark">
            <a:extLst>
              <a:ext uri="{FF2B5EF4-FFF2-40B4-BE49-F238E27FC236}">
                <a16:creationId xmlns:a16="http://schemas.microsoft.com/office/drawing/2014/main" id="{D3EC772E-D3B7-4D48-92D9-EE3696446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48705" y="5460942"/>
            <a:ext cx="340995" cy="340995"/>
          </a:xfrm>
          <a:prstGeom prst="rect">
            <a:avLst/>
          </a:prstGeom>
        </p:spPr>
      </p:pic>
      <p:sp>
        <p:nvSpPr>
          <p:cNvPr id="31" name="TextBox 30">
            <a:extLst>
              <a:ext uri="{FF2B5EF4-FFF2-40B4-BE49-F238E27FC236}">
                <a16:creationId xmlns:a16="http://schemas.microsoft.com/office/drawing/2014/main" id="{4D964E84-5DA7-4670-AE5F-49BBA5151B0D}"/>
              </a:ext>
            </a:extLst>
          </p:cNvPr>
          <p:cNvSpPr txBox="1"/>
          <p:nvPr/>
        </p:nvSpPr>
        <p:spPr>
          <a:xfrm>
            <a:off x="582742" y="1262420"/>
            <a:ext cx="1635384" cy="400110"/>
          </a:xfrm>
          <a:prstGeom prst="rect">
            <a:avLst/>
          </a:prstGeom>
          <a:noFill/>
        </p:spPr>
        <p:txBody>
          <a:bodyPr wrap="none" rtlCol="0">
            <a:spAutoFit/>
          </a:bodyPr>
          <a:lstStyle/>
          <a:p>
            <a:r>
              <a:rPr lang="en-US" sz="2000" dirty="0">
                <a:latin typeface="+mj-lt"/>
              </a:rPr>
              <a:t>Initial Phase</a:t>
            </a:r>
          </a:p>
        </p:txBody>
      </p:sp>
      <p:sp>
        <p:nvSpPr>
          <p:cNvPr id="32" name="TextBox 31">
            <a:extLst>
              <a:ext uri="{FF2B5EF4-FFF2-40B4-BE49-F238E27FC236}">
                <a16:creationId xmlns:a16="http://schemas.microsoft.com/office/drawing/2014/main" id="{6CC5DF7C-A4AB-4B5A-AD6D-D30114BFEB3D}"/>
              </a:ext>
            </a:extLst>
          </p:cNvPr>
          <p:cNvSpPr txBox="1"/>
          <p:nvPr/>
        </p:nvSpPr>
        <p:spPr>
          <a:xfrm>
            <a:off x="640076" y="3928699"/>
            <a:ext cx="3308919" cy="400110"/>
          </a:xfrm>
          <a:prstGeom prst="rect">
            <a:avLst/>
          </a:prstGeom>
          <a:noFill/>
        </p:spPr>
        <p:txBody>
          <a:bodyPr wrap="none" rtlCol="0">
            <a:spAutoFit/>
          </a:bodyPr>
          <a:lstStyle/>
          <a:p>
            <a:r>
              <a:rPr lang="en-US" sz="2000" dirty="0">
                <a:latin typeface="+mj-lt"/>
              </a:rPr>
              <a:t>Implementation Planning</a:t>
            </a:r>
          </a:p>
        </p:txBody>
      </p:sp>
    </p:spTree>
    <p:extLst>
      <p:ext uri="{BB962C8B-B14F-4D97-AF65-F5344CB8AC3E}">
        <p14:creationId xmlns:p14="http://schemas.microsoft.com/office/powerpoint/2010/main" val="3838003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CDE1-0A17-4096-968F-9E9F1E9C996D}"/>
              </a:ext>
            </a:extLst>
          </p:cNvPr>
          <p:cNvSpPr>
            <a:spLocks noGrp="1"/>
          </p:cNvSpPr>
          <p:nvPr>
            <p:ph type="title"/>
          </p:nvPr>
        </p:nvSpPr>
        <p:spPr/>
        <p:txBody>
          <a:bodyPr/>
          <a:lstStyle/>
          <a:p>
            <a:r>
              <a:rPr lang="en-US" dirty="0"/>
              <a:t>Responsibility Matrix</a:t>
            </a:r>
          </a:p>
        </p:txBody>
      </p:sp>
      <p:graphicFrame>
        <p:nvGraphicFramePr>
          <p:cNvPr id="15" name="Table 4">
            <a:extLst>
              <a:ext uri="{FF2B5EF4-FFF2-40B4-BE49-F238E27FC236}">
                <a16:creationId xmlns:a16="http://schemas.microsoft.com/office/drawing/2014/main" id="{CBAB12B8-E734-44BF-8886-76DBEC676BCC}"/>
              </a:ext>
            </a:extLst>
          </p:cNvPr>
          <p:cNvGraphicFramePr>
            <a:graphicFrameLocks/>
          </p:cNvGraphicFramePr>
          <p:nvPr/>
        </p:nvGraphicFramePr>
        <p:xfrm>
          <a:off x="640079" y="1589856"/>
          <a:ext cx="10980413" cy="2011680"/>
        </p:xfrm>
        <a:graphic>
          <a:graphicData uri="http://schemas.openxmlformats.org/drawingml/2006/table">
            <a:tbl>
              <a:tblPr firstRow="1" bandRow="1">
                <a:tableStyleId>{5C22544A-7EE6-4342-B048-85BDC9FD1C3A}</a:tableStyleId>
              </a:tblPr>
              <a:tblGrid>
                <a:gridCol w="1830068">
                  <a:extLst>
                    <a:ext uri="{9D8B030D-6E8A-4147-A177-3AD203B41FA5}">
                      <a16:colId xmlns:a16="http://schemas.microsoft.com/office/drawing/2014/main" val="948024405"/>
                    </a:ext>
                  </a:extLst>
                </a:gridCol>
                <a:gridCol w="1661939">
                  <a:extLst>
                    <a:ext uri="{9D8B030D-6E8A-4147-A177-3AD203B41FA5}">
                      <a16:colId xmlns:a16="http://schemas.microsoft.com/office/drawing/2014/main" val="521714274"/>
                    </a:ext>
                  </a:extLst>
                </a:gridCol>
                <a:gridCol w="1889792">
                  <a:extLst>
                    <a:ext uri="{9D8B030D-6E8A-4147-A177-3AD203B41FA5}">
                      <a16:colId xmlns:a16="http://schemas.microsoft.com/office/drawing/2014/main" val="4089770783"/>
                    </a:ext>
                  </a:extLst>
                </a:gridCol>
                <a:gridCol w="1469839">
                  <a:extLst>
                    <a:ext uri="{9D8B030D-6E8A-4147-A177-3AD203B41FA5}">
                      <a16:colId xmlns:a16="http://schemas.microsoft.com/office/drawing/2014/main" val="4109906917"/>
                    </a:ext>
                  </a:extLst>
                </a:gridCol>
                <a:gridCol w="1643439">
                  <a:extLst>
                    <a:ext uri="{9D8B030D-6E8A-4147-A177-3AD203B41FA5}">
                      <a16:colId xmlns:a16="http://schemas.microsoft.com/office/drawing/2014/main" val="582566787"/>
                    </a:ext>
                  </a:extLst>
                </a:gridCol>
                <a:gridCol w="2485336">
                  <a:extLst>
                    <a:ext uri="{9D8B030D-6E8A-4147-A177-3AD203B41FA5}">
                      <a16:colId xmlns:a16="http://schemas.microsoft.com/office/drawing/2014/main" val="3199003404"/>
                    </a:ext>
                  </a:extLst>
                </a:gridCol>
              </a:tblGrid>
              <a:tr h="898398">
                <a:tc>
                  <a:txBody>
                    <a:bodyPr/>
                    <a:lstStyle/>
                    <a:p>
                      <a:r>
                        <a:rPr lang="en-US" dirty="0"/>
                        <a:t>Name</a:t>
                      </a:r>
                    </a:p>
                  </a:txBody>
                  <a:tcPr>
                    <a:solidFill>
                      <a:srgbClr val="FF0000"/>
                    </a:solidFill>
                  </a:tcPr>
                </a:tc>
                <a:tc>
                  <a:txBody>
                    <a:bodyPr/>
                    <a:lstStyle/>
                    <a:p>
                      <a:r>
                        <a:rPr lang="en-US" dirty="0"/>
                        <a:t>Finalize Technology Stack</a:t>
                      </a:r>
                    </a:p>
                  </a:txBody>
                  <a:tcPr>
                    <a:solidFill>
                      <a:srgbClr val="FF0000"/>
                    </a:solidFill>
                  </a:tcPr>
                </a:tc>
                <a:tc>
                  <a:txBody>
                    <a:bodyPr/>
                    <a:lstStyle/>
                    <a:p>
                      <a:r>
                        <a:rPr lang="en-US" dirty="0"/>
                        <a:t>Implementing Logic</a:t>
                      </a:r>
                    </a:p>
                  </a:txBody>
                  <a:tcPr>
                    <a:solidFill>
                      <a:srgbClr val="FF0000"/>
                    </a:solidFill>
                  </a:tcPr>
                </a:tc>
                <a:tc>
                  <a:txBody>
                    <a:bodyPr/>
                    <a:lstStyle/>
                    <a:p>
                      <a:r>
                        <a:rPr lang="en-US" dirty="0"/>
                        <a:t>Developing Backend</a:t>
                      </a:r>
                    </a:p>
                  </a:txBody>
                  <a:tcPr>
                    <a:solidFill>
                      <a:srgbClr val="FF0000"/>
                    </a:solidFill>
                  </a:tcPr>
                </a:tc>
                <a:tc>
                  <a:txBody>
                    <a:bodyPr/>
                    <a:lstStyle/>
                    <a:p>
                      <a:r>
                        <a:rPr lang="en-US" dirty="0"/>
                        <a:t>Developing Frontend </a:t>
                      </a:r>
                    </a:p>
                  </a:txBody>
                  <a:tcPr>
                    <a:solidFill>
                      <a:srgbClr val="FF0000"/>
                    </a:solidFill>
                  </a:tcPr>
                </a:tc>
                <a:tc>
                  <a:txBody>
                    <a:bodyPr/>
                    <a:lstStyle/>
                    <a:p>
                      <a:r>
                        <a:rPr lang="en-US" dirty="0"/>
                        <a:t>Connecting Frontend and Backend</a:t>
                      </a:r>
                    </a:p>
                  </a:txBody>
                  <a:tcPr>
                    <a:solidFill>
                      <a:srgbClr val="FF0000"/>
                    </a:solidFill>
                  </a:tcPr>
                </a:tc>
                <a:extLst>
                  <a:ext uri="{0D108BD9-81ED-4DB2-BD59-A6C34878D82A}">
                    <a16:rowId xmlns:a16="http://schemas.microsoft.com/office/drawing/2014/main" val="3231272924"/>
                  </a:ext>
                </a:extLst>
              </a:tr>
              <a:tr h="359359">
                <a:tc>
                  <a:txBody>
                    <a:bodyPr/>
                    <a:lstStyle/>
                    <a:p>
                      <a:r>
                        <a:rPr lang="en-US" dirty="0"/>
                        <a:t>Olivia</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28159257"/>
                  </a:ext>
                </a:extLst>
              </a:tr>
              <a:tr h="359359">
                <a:tc>
                  <a:txBody>
                    <a:bodyPr/>
                    <a:lstStyle/>
                    <a:p>
                      <a:r>
                        <a:rPr lang="en-US" dirty="0"/>
                        <a:t>Denzil</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19229611"/>
                  </a:ext>
                </a:extLst>
              </a:tr>
              <a:tr h="359359">
                <a:tc>
                  <a:txBody>
                    <a:bodyPr/>
                    <a:lstStyle/>
                    <a:p>
                      <a:r>
                        <a:rPr lang="en-US" dirty="0"/>
                        <a:t>Prayuj</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26886698"/>
                  </a:ext>
                </a:extLst>
              </a:tr>
            </a:tbl>
          </a:graphicData>
        </a:graphic>
      </p:graphicFrame>
      <p:pic>
        <p:nvPicPr>
          <p:cNvPr id="16" name="Graphic 15" descr="Checkmark">
            <a:extLst>
              <a:ext uri="{FF2B5EF4-FFF2-40B4-BE49-F238E27FC236}">
                <a16:creationId xmlns:a16="http://schemas.microsoft.com/office/drawing/2014/main" id="{59BD6B9C-6CCE-4484-AEBE-03229F7513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5585" y="2601205"/>
            <a:ext cx="340995" cy="340995"/>
          </a:xfrm>
          <a:prstGeom prst="rect">
            <a:avLst/>
          </a:prstGeom>
        </p:spPr>
      </p:pic>
      <p:pic>
        <p:nvPicPr>
          <p:cNvPr id="17" name="Graphic 16" descr="Checkmark">
            <a:extLst>
              <a:ext uri="{FF2B5EF4-FFF2-40B4-BE49-F238E27FC236}">
                <a16:creationId xmlns:a16="http://schemas.microsoft.com/office/drawing/2014/main" id="{2431676D-2945-4C2B-AABE-8A74A96285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5585" y="2964210"/>
            <a:ext cx="340995" cy="340995"/>
          </a:xfrm>
          <a:prstGeom prst="rect">
            <a:avLst/>
          </a:prstGeom>
        </p:spPr>
      </p:pic>
      <p:pic>
        <p:nvPicPr>
          <p:cNvPr id="18" name="Graphic 17" descr="Checkmark">
            <a:extLst>
              <a:ext uri="{FF2B5EF4-FFF2-40B4-BE49-F238E27FC236}">
                <a16:creationId xmlns:a16="http://schemas.microsoft.com/office/drawing/2014/main" id="{11EA05C7-1C0C-4659-8ABA-9161B22D8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457" y="2468679"/>
            <a:ext cx="340995" cy="340995"/>
          </a:xfrm>
          <a:prstGeom prst="rect">
            <a:avLst/>
          </a:prstGeom>
        </p:spPr>
      </p:pic>
      <p:pic>
        <p:nvPicPr>
          <p:cNvPr id="19" name="Graphic 18" descr="Checkmark">
            <a:extLst>
              <a:ext uri="{FF2B5EF4-FFF2-40B4-BE49-F238E27FC236}">
                <a16:creationId xmlns:a16="http://schemas.microsoft.com/office/drawing/2014/main" id="{5FDF14F3-20E1-46E4-BEBE-8EBE6A872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0221" y="2845071"/>
            <a:ext cx="309995" cy="309995"/>
          </a:xfrm>
          <a:prstGeom prst="rect">
            <a:avLst/>
          </a:prstGeom>
        </p:spPr>
      </p:pic>
      <p:pic>
        <p:nvPicPr>
          <p:cNvPr id="20" name="Graphic 19" descr="Checkmark">
            <a:extLst>
              <a:ext uri="{FF2B5EF4-FFF2-40B4-BE49-F238E27FC236}">
                <a16:creationId xmlns:a16="http://schemas.microsoft.com/office/drawing/2014/main" id="{A64025CD-5F90-4C72-8E75-3CB426FA57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456" y="3260541"/>
            <a:ext cx="340995" cy="340995"/>
          </a:xfrm>
          <a:prstGeom prst="rect">
            <a:avLst/>
          </a:prstGeom>
        </p:spPr>
      </p:pic>
      <p:pic>
        <p:nvPicPr>
          <p:cNvPr id="21" name="Graphic 20" descr="Checkmark">
            <a:extLst>
              <a:ext uri="{FF2B5EF4-FFF2-40B4-BE49-F238E27FC236}">
                <a16:creationId xmlns:a16="http://schemas.microsoft.com/office/drawing/2014/main" id="{CD4ECD8F-B71A-4124-B89C-138FAE9920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0662" y="2835956"/>
            <a:ext cx="340995" cy="340995"/>
          </a:xfrm>
          <a:prstGeom prst="rect">
            <a:avLst/>
          </a:prstGeom>
        </p:spPr>
      </p:pic>
      <p:pic>
        <p:nvPicPr>
          <p:cNvPr id="22" name="Graphic 21" descr="Checkmark">
            <a:extLst>
              <a:ext uri="{FF2B5EF4-FFF2-40B4-BE49-F238E27FC236}">
                <a16:creationId xmlns:a16="http://schemas.microsoft.com/office/drawing/2014/main" id="{2BA563F0-85F5-4E26-AB99-15FFED18D9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4797" y="2492973"/>
            <a:ext cx="340995" cy="340995"/>
          </a:xfrm>
          <a:prstGeom prst="rect">
            <a:avLst/>
          </a:prstGeom>
        </p:spPr>
      </p:pic>
      <p:pic>
        <p:nvPicPr>
          <p:cNvPr id="23" name="Graphic 22" descr="Checkmark">
            <a:extLst>
              <a:ext uri="{FF2B5EF4-FFF2-40B4-BE49-F238E27FC236}">
                <a16:creationId xmlns:a16="http://schemas.microsoft.com/office/drawing/2014/main" id="{C9C6D760-D999-4D66-89F5-1B3C18A71C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056" y="3260540"/>
            <a:ext cx="340995" cy="340995"/>
          </a:xfrm>
          <a:prstGeom prst="rect">
            <a:avLst/>
          </a:prstGeom>
        </p:spPr>
      </p:pic>
      <p:pic>
        <p:nvPicPr>
          <p:cNvPr id="24" name="Graphic 23" descr="Checkmark">
            <a:extLst>
              <a:ext uri="{FF2B5EF4-FFF2-40B4-BE49-F238E27FC236}">
                <a16:creationId xmlns:a16="http://schemas.microsoft.com/office/drawing/2014/main" id="{9D1FFB71-37D3-47DB-A29B-1D1111794F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99456" y="3260540"/>
            <a:ext cx="340995" cy="340995"/>
          </a:xfrm>
          <a:prstGeom prst="rect">
            <a:avLst/>
          </a:prstGeom>
        </p:spPr>
      </p:pic>
      <p:pic>
        <p:nvPicPr>
          <p:cNvPr id="13" name="Picture 2" descr="Image result for dbit logo">
            <a:extLst>
              <a:ext uri="{FF2B5EF4-FFF2-40B4-BE49-F238E27FC236}">
                <a16:creationId xmlns:a16="http://schemas.microsoft.com/office/drawing/2014/main" id="{12BBCDBB-671D-4E5E-958F-5501DB0D3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4">
            <a:extLst>
              <a:ext uri="{FF2B5EF4-FFF2-40B4-BE49-F238E27FC236}">
                <a16:creationId xmlns:a16="http://schemas.microsoft.com/office/drawing/2014/main" id="{CB31556A-1476-4094-B8FB-80CEAB02C2DA}"/>
              </a:ext>
            </a:extLst>
          </p:cNvPr>
          <p:cNvGraphicFramePr>
            <a:graphicFrameLocks/>
          </p:cNvGraphicFramePr>
          <p:nvPr/>
        </p:nvGraphicFramePr>
        <p:xfrm>
          <a:off x="640077" y="4203984"/>
          <a:ext cx="10980412" cy="1463040"/>
        </p:xfrm>
        <a:graphic>
          <a:graphicData uri="http://schemas.openxmlformats.org/drawingml/2006/table">
            <a:tbl>
              <a:tblPr firstRow="1" bandRow="1">
                <a:tableStyleId>{5C22544A-7EE6-4342-B048-85BDC9FD1C3A}</a:tableStyleId>
              </a:tblPr>
              <a:tblGrid>
                <a:gridCol w="2745103">
                  <a:extLst>
                    <a:ext uri="{9D8B030D-6E8A-4147-A177-3AD203B41FA5}">
                      <a16:colId xmlns:a16="http://schemas.microsoft.com/office/drawing/2014/main" val="2276811437"/>
                    </a:ext>
                  </a:extLst>
                </a:gridCol>
                <a:gridCol w="2745103">
                  <a:extLst>
                    <a:ext uri="{9D8B030D-6E8A-4147-A177-3AD203B41FA5}">
                      <a16:colId xmlns:a16="http://schemas.microsoft.com/office/drawing/2014/main" val="133063421"/>
                    </a:ext>
                  </a:extLst>
                </a:gridCol>
                <a:gridCol w="2745103">
                  <a:extLst>
                    <a:ext uri="{9D8B030D-6E8A-4147-A177-3AD203B41FA5}">
                      <a16:colId xmlns:a16="http://schemas.microsoft.com/office/drawing/2014/main" val="558555630"/>
                    </a:ext>
                  </a:extLst>
                </a:gridCol>
                <a:gridCol w="2745103">
                  <a:extLst>
                    <a:ext uri="{9D8B030D-6E8A-4147-A177-3AD203B41FA5}">
                      <a16:colId xmlns:a16="http://schemas.microsoft.com/office/drawing/2014/main" val="1710785832"/>
                    </a:ext>
                  </a:extLst>
                </a:gridCol>
              </a:tblGrid>
              <a:tr h="356032">
                <a:tc>
                  <a:txBody>
                    <a:bodyPr/>
                    <a:lstStyle/>
                    <a:p>
                      <a:r>
                        <a:rPr lang="en-US" dirty="0"/>
                        <a:t>Name</a:t>
                      </a:r>
                    </a:p>
                  </a:txBody>
                  <a:tcPr>
                    <a:solidFill>
                      <a:srgbClr val="FF21FF"/>
                    </a:solidFill>
                  </a:tcPr>
                </a:tc>
                <a:tc>
                  <a:txBody>
                    <a:bodyPr/>
                    <a:lstStyle/>
                    <a:p>
                      <a:r>
                        <a:rPr lang="en-US" dirty="0"/>
                        <a:t>Deploying Application </a:t>
                      </a:r>
                    </a:p>
                  </a:txBody>
                  <a:tcPr>
                    <a:solidFill>
                      <a:srgbClr val="FF21FF"/>
                    </a:solidFill>
                  </a:tcPr>
                </a:tc>
                <a:tc>
                  <a:txBody>
                    <a:bodyPr/>
                    <a:lstStyle/>
                    <a:p>
                      <a:r>
                        <a:rPr lang="en-US" dirty="0"/>
                        <a:t>Testing Application </a:t>
                      </a:r>
                    </a:p>
                  </a:txBody>
                  <a:tcPr>
                    <a:solidFill>
                      <a:srgbClr val="FF21FF"/>
                    </a:solidFill>
                  </a:tcPr>
                </a:tc>
                <a:tc>
                  <a:txBody>
                    <a:bodyPr/>
                    <a:lstStyle/>
                    <a:p>
                      <a:r>
                        <a:rPr lang="en-US" dirty="0"/>
                        <a:t>Fixing Bugs</a:t>
                      </a:r>
                    </a:p>
                  </a:txBody>
                  <a:tcPr>
                    <a:solidFill>
                      <a:srgbClr val="FF21FF"/>
                    </a:solidFill>
                  </a:tcPr>
                </a:tc>
                <a:extLst>
                  <a:ext uri="{0D108BD9-81ED-4DB2-BD59-A6C34878D82A}">
                    <a16:rowId xmlns:a16="http://schemas.microsoft.com/office/drawing/2014/main" val="2708957958"/>
                  </a:ext>
                </a:extLst>
              </a:tr>
              <a:tr h="356032">
                <a:tc>
                  <a:txBody>
                    <a:bodyPr/>
                    <a:lstStyle/>
                    <a:p>
                      <a:r>
                        <a:rPr lang="en-US" dirty="0"/>
                        <a:t>Olivia</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60718404"/>
                  </a:ext>
                </a:extLst>
              </a:tr>
              <a:tr h="356032">
                <a:tc>
                  <a:txBody>
                    <a:bodyPr/>
                    <a:lstStyle/>
                    <a:p>
                      <a:r>
                        <a:rPr lang="en-US" dirty="0"/>
                        <a:t>Denzil</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85197846"/>
                  </a:ext>
                </a:extLst>
              </a:tr>
              <a:tr h="356032">
                <a:tc>
                  <a:txBody>
                    <a:bodyPr/>
                    <a:lstStyle/>
                    <a:p>
                      <a:r>
                        <a:rPr lang="en-US" dirty="0"/>
                        <a:t>Prayuj</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21742037"/>
                  </a:ext>
                </a:extLst>
              </a:tr>
            </a:tbl>
          </a:graphicData>
        </a:graphic>
      </p:graphicFrame>
      <p:pic>
        <p:nvPicPr>
          <p:cNvPr id="25" name="Graphic 24" descr="Checkmark">
            <a:extLst>
              <a:ext uri="{FF2B5EF4-FFF2-40B4-BE49-F238E27FC236}">
                <a16:creationId xmlns:a16="http://schemas.microsoft.com/office/drawing/2014/main" id="{47F4381F-426A-4D0C-BA46-BB418D1C4C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2713" y="5345905"/>
            <a:ext cx="349643" cy="349643"/>
          </a:xfrm>
          <a:prstGeom prst="rect">
            <a:avLst/>
          </a:prstGeom>
        </p:spPr>
      </p:pic>
      <p:pic>
        <p:nvPicPr>
          <p:cNvPr id="26" name="Graphic 25" descr="Checkmark">
            <a:extLst>
              <a:ext uri="{FF2B5EF4-FFF2-40B4-BE49-F238E27FC236}">
                <a16:creationId xmlns:a16="http://schemas.microsoft.com/office/drawing/2014/main" id="{CC217354-0657-455E-B69E-97B0C5ECB5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2712" y="4945220"/>
            <a:ext cx="349643" cy="349643"/>
          </a:xfrm>
          <a:prstGeom prst="rect">
            <a:avLst/>
          </a:prstGeom>
        </p:spPr>
      </p:pic>
      <p:pic>
        <p:nvPicPr>
          <p:cNvPr id="27" name="Graphic 26" descr="Checkmark">
            <a:extLst>
              <a:ext uri="{FF2B5EF4-FFF2-40B4-BE49-F238E27FC236}">
                <a16:creationId xmlns:a16="http://schemas.microsoft.com/office/drawing/2014/main" id="{C9F18AF8-AC82-4026-9987-4949488625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2125" y="4604225"/>
            <a:ext cx="349643" cy="349643"/>
          </a:xfrm>
          <a:prstGeom prst="rect">
            <a:avLst/>
          </a:prstGeom>
        </p:spPr>
      </p:pic>
      <p:pic>
        <p:nvPicPr>
          <p:cNvPr id="28" name="Graphic 27" descr="Checkmark">
            <a:extLst>
              <a:ext uri="{FF2B5EF4-FFF2-40B4-BE49-F238E27FC236}">
                <a16:creationId xmlns:a16="http://schemas.microsoft.com/office/drawing/2014/main" id="{02DBBF4E-33AF-4A44-AB55-43BE73E36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8784" y="4945220"/>
            <a:ext cx="349643" cy="349643"/>
          </a:xfrm>
          <a:prstGeom prst="rect">
            <a:avLst/>
          </a:prstGeom>
        </p:spPr>
      </p:pic>
      <p:pic>
        <p:nvPicPr>
          <p:cNvPr id="29" name="Graphic 28" descr="Checkmark">
            <a:extLst>
              <a:ext uri="{FF2B5EF4-FFF2-40B4-BE49-F238E27FC236}">
                <a16:creationId xmlns:a16="http://schemas.microsoft.com/office/drawing/2014/main" id="{98C07B00-2376-4FC9-90C7-EDCC151604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8783" y="4575911"/>
            <a:ext cx="349643" cy="349643"/>
          </a:xfrm>
          <a:prstGeom prst="rect">
            <a:avLst/>
          </a:prstGeom>
        </p:spPr>
      </p:pic>
      <p:sp>
        <p:nvSpPr>
          <p:cNvPr id="3" name="TextBox 2">
            <a:extLst>
              <a:ext uri="{FF2B5EF4-FFF2-40B4-BE49-F238E27FC236}">
                <a16:creationId xmlns:a16="http://schemas.microsoft.com/office/drawing/2014/main" id="{8FBE9265-139F-43E7-BC1D-CE3C4B951E90}"/>
              </a:ext>
            </a:extLst>
          </p:cNvPr>
          <p:cNvSpPr txBox="1"/>
          <p:nvPr/>
        </p:nvSpPr>
        <p:spPr>
          <a:xfrm>
            <a:off x="640077" y="1184100"/>
            <a:ext cx="2717411" cy="400110"/>
          </a:xfrm>
          <a:prstGeom prst="rect">
            <a:avLst/>
          </a:prstGeom>
          <a:noFill/>
        </p:spPr>
        <p:txBody>
          <a:bodyPr wrap="none" rtlCol="0">
            <a:spAutoFit/>
          </a:bodyPr>
          <a:lstStyle/>
          <a:p>
            <a:r>
              <a:rPr lang="en-US" sz="2000" dirty="0">
                <a:latin typeface="+mj-lt"/>
              </a:rPr>
              <a:t>Development Phase</a:t>
            </a:r>
          </a:p>
        </p:txBody>
      </p:sp>
      <p:sp>
        <p:nvSpPr>
          <p:cNvPr id="30" name="TextBox 29">
            <a:extLst>
              <a:ext uri="{FF2B5EF4-FFF2-40B4-BE49-F238E27FC236}">
                <a16:creationId xmlns:a16="http://schemas.microsoft.com/office/drawing/2014/main" id="{A851489D-AF20-4CC5-A8A9-D4684AC96639}"/>
              </a:ext>
            </a:extLst>
          </p:cNvPr>
          <p:cNvSpPr txBox="1"/>
          <p:nvPr/>
        </p:nvSpPr>
        <p:spPr>
          <a:xfrm>
            <a:off x="640077" y="3797369"/>
            <a:ext cx="1027845" cy="400110"/>
          </a:xfrm>
          <a:prstGeom prst="rect">
            <a:avLst/>
          </a:prstGeom>
          <a:noFill/>
        </p:spPr>
        <p:txBody>
          <a:bodyPr wrap="none" rtlCol="0">
            <a:spAutoFit/>
          </a:bodyPr>
          <a:lstStyle/>
          <a:p>
            <a:r>
              <a:rPr lang="en-US" sz="2000" dirty="0">
                <a:latin typeface="+mj-lt"/>
              </a:rPr>
              <a:t>Testing</a:t>
            </a:r>
          </a:p>
        </p:txBody>
      </p:sp>
    </p:spTree>
    <p:extLst>
      <p:ext uri="{BB962C8B-B14F-4D97-AF65-F5344CB8AC3E}">
        <p14:creationId xmlns:p14="http://schemas.microsoft.com/office/powerpoint/2010/main" val="1078458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B11-42BE-43DF-A26E-0DA1BA840573}"/>
              </a:ext>
            </a:extLst>
          </p:cNvPr>
          <p:cNvSpPr>
            <a:spLocks noGrp="1"/>
          </p:cNvSpPr>
          <p:nvPr>
            <p:ph type="title"/>
          </p:nvPr>
        </p:nvSpPr>
        <p:spPr>
          <a:xfrm>
            <a:off x="3525520" y="1"/>
            <a:ext cx="8094972" cy="1162049"/>
          </a:xfrm>
        </p:spPr>
        <p:txBody>
          <a:bodyPr/>
          <a:lstStyle/>
          <a:p>
            <a:r>
              <a:rPr lang="en-US" sz="4000" dirty="0"/>
              <a:t>References</a:t>
            </a:r>
          </a:p>
        </p:txBody>
      </p:sp>
      <p:pic>
        <p:nvPicPr>
          <p:cNvPr id="5" name="Picture 2" descr="Image result for dbit logo">
            <a:extLst>
              <a:ext uri="{FF2B5EF4-FFF2-40B4-BE49-F238E27FC236}">
                <a16:creationId xmlns:a16="http://schemas.microsoft.com/office/drawing/2014/main" id="{D301A60E-CA04-4CDB-9D89-3EDE101C1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1F12A025-E37A-469F-8F66-D6E556620007}"/>
              </a:ext>
            </a:extLst>
          </p:cNvPr>
          <p:cNvSpPr>
            <a:spLocks noGrp="1"/>
          </p:cNvSpPr>
          <p:nvPr>
            <p:ph idx="1"/>
          </p:nvPr>
        </p:nvSpPr>
        <p:spPr>
          <a:xfrm>
            <a:off x="344775" y="2346038"/>
            <a:ext cx="11572406" cy="4039771"/>
          </a:xfrm>
        </p:spPr>
        <p:txBody>
          <a:bodyPr>
            <a:noAutofit/>
          </a:bodyPr>
          <a:lstStyle/>
          <a:p>
            <a:r>
              <a:rPr lang="en-IN" sz="1600" dirty="0">
                <a:latin typeface="Times New Roman" panose="02020603050405020304" pitchFamily="18" charset="0"/>
                <a:cs typeface="Times New Roman" panose="02020603050405020304" pitchFamily="18" charset="0"/>
              </a:rPr>
              <a:t>[1] Lukas, Samuel &amp; </a:t>
            </a:r>
            <a:r>
              <a:rPr lang="en-IN" sz="1600" dirty="0" err="1">
                <a:latin typeface="Times New Roman" panose="02020603050405020304" pitchFamily="18" charset="0"/>
                <a:cs typeface="Times New Roman" panose="02020603050405020304" pitchFamily="18" charset="0"/>
              </a:rPr>
              <a:t>Aribowo</a:t>
            </a:r>
            <a:r>
              <a:rPr lang="en-IN" sz="1600" dirty="0">
                <a:latin typeface="Times New Roman" panose="02020603050405020304" pitchFamily="18" charset="0"/>
                <a:cs typeface="Times New Roman" panose="02020603050405020304" pitchFamily="18" charset="0"/>
              </a:rPr>
              <a:t>, Arnold &amp; </a:t>
            </a:r>
            <a:r>
              <a:rPr lang="en-IN" sz="1600" dirty="0" err="1">
                <a:latin typeface="Times New Roman" panose="02020603050405020304" pitchFamily="18" charset="0"/>
                <a:cs typeface="Times New Roman" panose="02020603050405020304" pitchFamily="18" charset="0"/>
              </a:rPr>
              <a:t>Muchri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Milyandreana</a:t>
            </a:r>
            <a:r>
              <a:rPr lang="en-IN" sz="1600" dirty="0">
                <a:latin typeface="Times New Roman" panose="02020603050405020304" pitchFamily="18" charset="0"/>
                <a:cs typeface="Times New Roman" panose="02020603050405020304" pitchFamily="18" charset="0"/>
              </a:rPr>
              <a:t>. (2012). Solving Timetable Problem by Genetic Algorithm and Heuristic Search Case Study: </a:t>
            </a:r>
            <a:r>
              <a:rPr lang="en-IN" sz="1600" dirty="0" err="1">
                <a:latin typeface="Times New Roman" panose="02020603050405020304" pitchFamily="18" charset="0"/>
                <a:cs typeface="Times New Roman" panose="02020603050405020304" pitchFamily="18" charset="0"/>
              </a:rPr>
              <a:t>Universitas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Pelita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Harapan</a:t>
            </a:r>
            <a:r>
              <a:rPr lang="en-IN" sz="1600" dirty="0">
                <a:latin typeface="Times New Roman" panose="02020603050405020304" pitchFamily="18" charset="0"/>
                <a:cs typeface="Times New Roman" panose="02020603050405020304" pitchFamily="18" charset="0"/>
              </a:rPr>
              <a:t> Timetable.10.1109/ICADIWT.2009.5273979.</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Soyemi</a:t>
            </a:r>
            <a:r>
              <a:rPr lang="en-IN" sz="1600" dirty="0">
                <a:latin typeface="Times New Roman" panose="02020603050405020304" pitchFamily="18" charset="0"/>
                <a:cs typeface="Times New Roman" panose="02020603050405020304" pitchFamily="18" charset="0"/>
              </a:rPr>
              <a:t>, Jumoke &amp; John Lekan, </a:t>
            </a:r>
            <a:r>
              <a:rPr lang="en-IN" sz="1600" dirty="0" err="1">
                <a:latin typeface="Times New Roman" panose="02020603050405020304" pitchFamily="18" charset="0"/>
                <a:cs typeface="Times New Roman" panose="02020603050405020304" pitchFamily="18" charset="0"/>
              </a:rPr>
              <a:t>Akinode</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Oloruntoba</a:t>
            </a:r>
            <a:r>
              <a:rPr lang="en-IN" sz="1600" dirty="0">
                <a:latin typeface="Times New Roman" panose="02020603050405020304" pitchFamily="18" charset="0"/>
                <a:cs typeface="Times New Roman" panose="02020603050405020304" pitchFamily="18" charset="0"/>
              </a:rPr>
              <a:t>, Samson. (2017). Electronic Lecture Time-Table Scheduler Using Genetic Algorithm. 10.1109/DASC-PICom-DataCom-CyberSciTec.2017.124.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[3] B. </a:t>
            </a:r>
            <a:r>
              <a:rPr lang="en-IN" sz="1600" dirty="0" err="1">
                <a:latin typeface="Times New Roman" panose="02020603050405020304" pitchFamily="18" charset="0"/>
                <a:cs typeface="Times New Roman" panose="02020603050405020304" pitchFamily="18" charset="0"/>
              </a:rPr>
              <a:t>Sigl</a:t>
            </a:r>
            <a:r>
              <a:rPr lang="en-IN" sz="1600" dirty="0">
                <a:latin typeface="Times New Roman" panose="02020603050405020304" pitchFamily="18" charset="0"/>
                <a:cs typeface="Times New Roman" panose="02020603050405020304" pitchFamily="18" charset="0"/>
              </a:rPr>
              <a:t>, M. Golub and V. </a:t>
            </a:r>
            <a:r>
              <a:rPr lang="en-IN" sz="1600" dirty="0" err="1">
                <a:latin typeface="Times New Roman" panose="02020603050405020304" pitchFamily="18" charset="0"/>
                <a:cs typeface="Times New Roman" panose="02020603050405020304" pitchFamily="18" charset="0"/>
              </a:rPr>
              <a:t>Mornar</a:t>
            </a:r>
            <a:r>
              <a:rPr lang="en-IN" sz="1600" dirty="0">
                <a:latin typeface="Times New Roman" panose="02020603050405020304" pitchFamily="18" charset="0"/>
                <a:cs typeface="Times New Roman" panose="02020603050405020304" pitchFamily="18" charset="0"/>
              </a:rPr>
              <a:t>, "Solving timetable scheduling problem using genetic algorithms," Proceedings of the 25th International Conference on Information Technology Interfaces, 2003. ITI 2003., </a:t>
            </a:r>
            <a:r>
              <a:rPr lang="en-IN" sz="1600" dirty="0" err="1">
                <a:latin typeface="Times New Roman" panose="02020603050405020304" pitchFamily="18" charset="0"/>
                <a:cs typeface="Times New Roman" panose="02020603050405020304" pitchFamily="18" charset="0"/>
              </a:rPr>
              <a:t>Cavtat</a:t>
            </a:r>
            <a:r>
              <a:rPr lang="en-IN" sz="1600" dirty="0">
                <a:latin typeface="Times New Roman" panose="02020603050405020304" pitchFamily="18" charset="0"/>
                <a:cs typeface="Times New Roman" panose="02020603050405020304" pitchFamily="18" charset="0"/>
              </a:rPr>
              <a:t>, Croatia, 2003, pp. 519-524.</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10.1109/ITI.2003.1225396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 N. D. Thanh, "Solving Timetabling Problem Using Genetic and Heuristic Algorithms," Eighth ACIS International Conference on Software Engineering, Artificial Intelligence, Networking, and Parallel/Distributed Computing (SNPD 2007), Qingdao, 2007, pp. 472-477.doi: 10.1109/SNPD.2007.464</a:t>
            </a:r>
            <a:endParaRPr lang="en-US" sz="1600" dirty="0">
              <a:latin typeface="Times New Roman" panose="02020603050405020304" pitchFamily="18" charset="0"/>
              <a:cs typeface="Times New Roman" panose="02020603050405020304" pitchFamily="18" charset="0"/>
            </a:endParaRPr>
          </a:p>
          <a:p>
            <a:pPr marL="0" indent="0">
              <a:buNone/>
            </a:pPr>
            <a:r>
              <a:rPr lang="en-IN" sz="1600" u="sng" dirty="0">
                <a:latin typeface="Times New Roman" panose="02020603050405020304" pitchFamily="18" charset="0"/>
                <a:cs typeface="Times New Roman" panose="02020603050405020304" pitchFamily="18" charset="0"/>
                <a:hlinkClick r:id="rId3"/>
              </a:rPr>
              <a:t>    URL:http://ieeexplore.ieee.org/stamp/stamp.jsp?tp=&amp;arnumber=4287899&amp;isnumber=4287802</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 </a:t>
            </a:r>
            <a:r>
              <a:rPr lang="en-IN" sz="1600" dirty="0" err="1">
                <a:latin typeface="Times New Roman" panose="02020603050405020304" pitchFamily="18" charset="0"/>
                <a:cs typeface="Times New Roman" panose="02020603050405020304" pitchFamily="18" charset="0"/>
              </a:rPr>
              <a:t>Manikas</a:t>
            </a:r>
            <a:r>
              <a:rPr lang="en-IN" sz="1600" dirty="0">
                <a:latin typeface="Times New Roman" panose="02020603050405020304" pitchFamily="18" charset="0"/>
                <a:cs typeface="Times New Roman" panose="02020603050405020304" pitchFamily="18" charset="0"/>
              </a:rPr>
              <a:t>, Theodore W. and Cain, James T., "Genetic Algorithms vs. Simulated Annealing: A Comparison of Approaches for Solving the Circuit Partitioning Problem" (1996). Computer Science and Engineering Research. 1.</a:t>
            </a: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https://scholar.smu.edu/engineering_compsci_research/1</a:t>
            </a:r>
            <a:endParaRPr lang="en-US" sz="1600"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153124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B567-86DF-4856-B02A-A651113C5FB4}"/>
              </a:ext>
            </a:extLst>
          </p:cNvPr>
          <p:cNvSpPr>
            <a:spLocks noGrp="1"/>
          </p:cNvSpPr>
          <p:nvPr>
            <p:ph type="title"/>
          </p:nvPr>
        </p:nvSpPr>
        <p:spPr>
          <a:xfrm>
            <a:off x="3345638" y="200690"/>
            <a:ext cx="8094972" cy="1738877"/>
          </a:xfrm>
        </p:spPr>
        <p:txBody>
          <a:bodyPr/>
          <a:lstStyle/>
          <a:p>
            <a:r>
              <a:rPr lang="en-US" sz="6000" dirty="0"/>
              <a:t>Introduction</a:t>
            </a:r>
          </a:p>
        </p:txBody>
      </p:sp>
      <p:sp>
        <p:nvSpPr>
          <p:cNvPr id="3" name="Content Placeholder 2">
            <a:extLst>
              <a:ext uri="{FF2B5EF4-FFF2-40B4-BE49-F238E27FC236}">
                <a16:creationId xmlns:a16="http://schemas.microsoft.com/office/drawing/2014/main" id="{EE8D313D-AFF2-4209-A067-BC5AE84CB8A0}"/>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Even though most college administrative work has been computerized, the lecture timetable scheduling is still mostly done manually due to its inherent difficulties. </a:t>
            </a:r>
          </a:p>
          <a:p>
            <a:r>
              <a:rPr lang="en-US" sz="2400" dirty="0">
                <a:latin typeface="Times New Roman" panose="02020603050405020304" pitchFamily="18" charset="0"/>
                <a:cs typeface="Times New Roman" panose="02020603050405020304" pitchFamily="18" charset="0"/>
              </a:rPr>
              <a:t>The manual lecture-timetable scheduling demands considerable time and efforts. </a:t>
            </a:r>
          </a:p>
          <a:p>
            <a:r>
              <a:rPr lang="en-US" sz="2400" dirty="0">
                <a:latin typeface="Times New Roman" panose="02020603050405020304" pitchFamily="18" charset="0"/>
                <a:cs typeface="Times New Roman" panose="02020603050405020304" pitchFamily="18" charset="0"/>
              </a:rPr>
              <a:t>The lecture-timetable scheduling is a Constraint satisfaction problem in which we find a solution that satisfies the given set of constraints.</a:t>
            </a:r>
          </a:p>
          <a:p>
            <a:r>
              <a:rPr lang="en-US" sz="2400" dirty="0">
                <a:latin typeface="Times New Roman" panose="02020603050405020304" pitchFamily="18" charset="0"/>
                <a:cs typeface="Times New Roman" panose="02020603050405020304" pitchFamily="18" charset="0"/>
              </a:rPr>
              <a:t>It is an NP hard problem.</a:t>
            </a:r>
            <a:endParaRPr lang="en-IN" sz="2400" dirty="0">
              <a:latin typeface="Times New Roman" panose="02020603050405020304" pitchFamily="18" charset="0"/>
              <a:cs typeface="Times New Roman" panose="02020603050405020304" pitchFamily="18" charset="0"/>
            </a:endParaRPr>
          </a:p>
          <a:p>
            <a:endParaRPr lang="en-US" dirty="0"/>
          </a:p>
        </p:txBody>
      </p:sp>
      <p:pic>
        <p:nvPicPr>
          <p:cNvPr id="4" name="Picture 2" descr="Image result for dbit logo">
            <a:extLst>
              <a:ext uri="{FF2B5EF4-FFF2-40B4-BE49-F238E27FC236}">
                <a16:creationId xmlns:a16="http://schemas.microsoft.com/office/drawing/2014/main" id="{D5F99D24-F67A-48DC-A1DF-8869FB5E7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946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9A032E-2D8C-4BE1-9500-1E66DCB1AEAF}"/>
              </a:ext>
            </a:extLst>
          </p:cNvPr>
          <p:cNvSpPr>
            <a:spLocks noGrp="1"/>
          </p:cNvSpPr>
          <p:nvPr>
            <p:ph type="subTitle" idx="1"/>
          </p:nvPr>
        </p:nvSpPr>
        <p:spPr/>
        <p:txBody>
          <a:bodyPr/>
          <a:lstStyle/>
          <a:p>
            <a:endParaRPr lang="en-US" dirty="0"/>
          </a:p>
        </p:txBody>
      </p:sp>
      <p:graphicFrame>
        <p:nvGraphicFramePr>
          <p:cNvPr id="6" name="Table 6">
            <a:extLst>
              <a:ext uri="{FF2B5EF4-FFF2-40B4-BE49-F238E27FC236}">
                <a16:creationId xmlns:a16="http://schemas.microsoft.com/office/drawing/2014/main" id="{A35D7D0C-6B11-465C-9FFA-C930C7E40D76}"/>
              </a:ext>
            </a:extLst>
          </p:cNvPr>
          <p:cNvGraphicFramePr>
            <a:graphicFrameLocks noGrp="1"/>
          </p:cNvGraphicFramePr>
          <p:nvPr>
            <p:extLst>
              <p:ext uri="{D42A27DB-BD31-4B8C-83A1-F6EECF244321}">
                <p14:modId xmlns:p14="http://schemas.microsoft.com/office/powerpoint/2010/main" val="1412327063"/>
              </p:ext>
            </p:extLst>
          </p:nvPr>
        </p:nvGraphicFramePr>
        <p:xfrm>
          <a:off x="3127248" y="1762539"/>
          <a:ext cx="5943600" cy="3326296"/>
        </p:xfrm>
        <a:graphic>
          <a:graphicData uri="http://schemas.openxmlformats.org/drawingml/2006/table">
            <a:tbl>
              <a:tblPr firstRow="1" bandRow="1">
                <a:tableStyleId>{72833802-FEF1-4C79-8D5D-14CF1EAF98D9}</a:tableStyleId>
              </a:tblPr>
              <a:tblGrid>
                <a:gridCol w="1188720">
                  <a:extLst>
                    <a:ext uri="{9D8B030D-6E8A-4147-A177-3AD203B41FA5}">
                      <a16:colId xmlns:a16="http://schemas.microsoft.com/office/drawing/2014/main" val="887085510"/>
                    </a:ext>
                  </a:extLst>
                </a:gridCol>
                <a:gridCol w="1188720">
                  <a:extLst>
                    <a:ext uri="{9D8B030D-6E8A-4147-A177-3AD203B41FA5}">
                      <a16:colId xmlns:a16="http://schemas.microsoft.com/office/drawing/2014/main" val="767397841"/>
                    </a:ext>
                  </a:extLst>
                </a:gridCol>
                <a:gridCol w="1188720">
                  <a:extLst>
                    <a:ext uri="{9D8B030D-6E8A-4147-A177-3AD203B41FA5}">
                      <a16:colId xmlns:a16="http://schemas.microsoft.com/office/drawing/2014/main" val="721533608"/>
                    </a:ext>
                  </a:extLst>
                </a:gridCol>
                <a:gridCol w="1188720">
                  <a:extLst>
                    <a:ext uri="{9D8B030D-6E8A-4147-A177-3AD203B41FA5}">
                      <a16:colId xmlns:a16="http://schemas.microsoft.com/office/drawing/2014/main" val="3495623435"/>
                    </a:ext>
                  </a:extLst>
                </a:gridCol>
                <a:gridCol w="1188720">
                  <a:extLst>
                    <a:ext uri="{9D8B030D-6E8A-4147-A177-3AD203B41FA5}">
                      <a16:colId xmlns:a16="http://schemas.microsoft.com/office/drawing/2014/main" val="134376733"/>
                    </a:ext>
                  </a:extLst>
                </a:gridCol>
              </a:tblGrid>
              <a:tr h="1663148">
                <a:tc>
                  <a:txBody>
                    <a:bodyPr/>
                    <a:lstStyle/>
                    <a:p>
                      <a:pPr algn="ctr"/>
                      <a:r>
                        <a:rPr lang="en-US" sz="6000" dirty="0"/>
                        <a:t>T</a:t>
                      </a:r>
                    </a:p>
                  </a:txBody>
                  <a:tcPr>
                    <a:solidFill>
                      <a:srgbClr val="0070C0"/>
                    </a:solidFill>
                  </a:tcPr>
                </a:tc>
                <a:tc>
                  <a:txBody>
                    <a:bodyPr/>
                    <a:lstStyle/>
                    <a:p>
                      <a:pPr algn="ctr"/>
                      <a:r>
                        <a:rPr lang="en-US" sz="6000" dirty="0"/>
                        <a:t>H</a:t>
                      </a:r>
                    </a:p>
                  </a:txBody>
                  <a:tcPr>
                    <a:solidFill>
                      <a:srgbClr val="FFC000"/>
                    </a:solidFill>
                  </a:tcPr>
                </a:tc>
                <a:tc>
                  <a:txBody>
                    <a:bodyPr/>
                    <a:lstStyle/>
                    <a:p>
                      <a:pPr algn="ctr"/>
                      <a:r>
                        <a:rPr lang="en-US" sz="6000" dirty="0"/>
                        <a:t>A</a:t>
                      </a:r>
                    </a:p>
                  </a:txBody>
                  <a:tcPr>
                    <a:solidFill>
                      <a:srgbClr val="7030A0"/>
                    </a:solidFill>
                  </a:tcPr>
                </a:tc>
                <a:tc>
                  <a:txBody>
                    <a:bodyPr/>
                    <a:lstStyle/>
                    <a:p>
                      <a:pPr algn="ctr"/>
                      <a:r>
                        <a:rPr lang="en-US" sz="6000" dirty="0"/>
                        <a:t>N</a:t>
                      </a:r>
                    </a:p>
                  </a:txBody>
                  <a:tcPr>
                    <a:solidFill>
                      <a:schemeClr val="accent2">
                        <a:lumMod val="60000"/>
                        <a:lumOff val="40000"/>
                      </a:schemeClr>
                    </a:solidFill>
                  </a:tcPr>
                </a:tc>
                <a:tc>
                  <a:txBody>
                    <a:bodyPr/>
                    <a:lstStyle/>
                    <a:p>
                      <a:pPr algn="ctr"/>
                      <a:r>
                        <a:rPr lang="en-US" sz="6000" dirty="0"/>
                        <a:t>K</a:t>
                      </a:r>
                    </a:p>
                  </a:txBody>
                  <a:tcPr/>
                </a:tc>
                <a:extLst>
                  <a:ext uri="{0D108BD9-81ED-4DB2-BD59-A6C34878D82A}">
                    <a16:rowId xmlns:a16="http://schemas.microsoft.com/office/drawing/2014/main" val="1612928074"/>
                  </a:ext>
                </a:extLst>
              </a:tr>
              <a:tr h="1663148">
                <a:tc>
                  <a:txBody>
                    <a:bodyPr/>
                    <a:lstStyle/>
                    <a:p>
                      <a:pPr algn="ctr"/>
                      <a:endParaRPr lang="en-US" dirty="0"/>
                    </a:p>
                  </a:txBody>
                  <a:tcPr>
                    <a:solidFill>
                      <a:srgbClr val="D9D9D9"/>
                    </a:solidFill>
                  </a:tcPr>
                </a:tc>
                <a:tc>
                  <a:txBody>
                    <a:bodyPr/>
                    <a:lstStyle/>
                    <a:p>
                      <a:pPr algn="ctr"/>
                      <a:r>
                        <a:rPr lang="en-US" sz="6000" b="1" dirty="0">
                          <a:solidFill>
                            <a:schemeClr val="bg1"/>
                          </a:solidFill>
                        </a:rPr>
                        <a:t>Y</a:t>
                      </a:r>
                    </a:p>
                  </a:txBody>
                  <a:tcPr>
                    <a:solidFill>
                      <a:srgbClr val="00B050"/>
                    </a:solidFill>
                  </a:tcPr>
                </a:tc>
                <a:tc>
                  <a:txBody>
                    <a:bodyPr/>
                    <a:lstStyle/>
                    <a:p>
                      <a:pPr algn="ctr"/>
                      <a:r>
                        <a:rPr lang="en-US" sz="6000" b="1" dirty="0">
                          <a:solidFill>
                            <a:schemeClr val="bg1"/>
                          </a:solidFill>
                        </a:rPr>
                        <a:t>O</a:t>
                      </a:r>
                    </a:p>
                  </a:txBody>
                  <a:tcPr>
                    <a:solidFill>
                      <a:schemeClr val="tx2">
                        <a:lumMod val="50000"/>
                      </a:schemeClr>
                    </a:solidFill>
                  </a:tcPr>
                </a:tc>
                <a:tc>
                  <a:txBody>
                    <a:bodyPr/>
                    <a:lstStyle/>
                    <a:p>
                      <a:pPr algn="ctr"/>
                      <a:r>
                        <a:rPr lang="en-US" sz="6000" b="1" dirty="0">
                          <a:solidFill>
                            <a:schemeClr val="bg1"/>
                          </a:solidFill>
                        </a:rPr>
                        <a:t>U</a:t>
                      </a:r>
                    </a:p>
                  </a:txBody>
                  <a:tcPr>
                    <a:solidFill>
                      <a:schemeClr val="accent4">
                        <a:lumMod val="60000"/>
                        <a:lumOff val="40000"/>
                      </a:schemeClr>
                    </a:solidFill>
                  </a:tcPr>
                </a:tc>
                <a:tc>
                  <a:txBody>
                    <a:bodyPr/>
                    <a:lstStyle/>
                    <a:p>
                      <a:endParaRPr lang="en-US" dirty="0"/>
                    </a:p>
                  </a:txBody>
                  <a:tcPr>
                    <a:solidFill>
                      <a:srgbClr val="D9D9D9"/>
                    </a:solidFill>
                  </a:tcPr>
                </a:tc>
                <a:extLst>
                  <a:ext uri="{0D108BD9-81ED-4DB2-BD59-A6C34878D82A}">
                    <a16:rowId xmlns:a16="http://schemas.microsoft.com/office/drawing/2014/main" val="4127673721"/>
                  </a:ext>
                </a:extLst>
              </a:tr>
            </a:tbl>
          </a:graphicData>
        </a:graphic>
      </p:graphicFrame>
    </p:spTree>
    <p:extLst>
      <p:ext uri="{BB962C8B-B14F-4D97-AF65-F5344CB8AC3E}">
        <p14:creationId xmlns:p14="http://schemas.microsoft.com/office/powerpoint/2010/main" val="208638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B567-86DF-4856-B02A-A651113C5FB4}"/>
              </a:ext>
            </a:extLst>
          </p:cNvPr>
          <p:cNvSpPr>
            <a:spLocks noGrp="1"/>
          </p:cNvSpPr>
          <p:nvPr>
            <p:ph type="title"/>
          </p:nvPr>
        </p:nvSpPr>
        <p:spPr>
          <a:xfrm>
            <a:off x="3021496" y="246253"/>
            <a:ext cx="7977808" cy="1738877"/>
          </a:xfrm>
        </p:spPr>
        <p:txBody>
          <a:bodyPr/>
          <a:lstStyle/>
          <a:p>
            <a:r>
              <a:rPr lang="en-US" sz="4400" dirty="0"/>
              <a:t>Background of the Project</a:t>
            </a:r>
          </a:p>
        </p:txBody>
      </p:sp>
      <p:sp>
        <p:nvSpPr>
          <p:cNvPr id="3" name="Content Placeholder 2">
            <a:extLst>
              <a:ext uri="{FF2B5EF4-FFF2-40B4-BE49-F238E27FC236}">
                <a16:creationId xmlns:a16="http://schemas.microsoft.com/office/drawing/2014/main" id="{EE8D313D-AFF2-4209-A067-BC5AE84CB8A0}"/>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Many Colleges uses Timetable software for scheduling lectures, practical, tutorial and academic activities. </a:t>
            </a:r>
          </a:p>
          <a:p>
            <a:r>
              <a:rPr lang="en-IN" sz="2400" dirty="0">
                <a:latin typeface="Times New Roman" panose="02020603050405020304" pitchFamily="18" charset="0"/>
                <a:cs typeface="Times New Roman" panose="02020603050405020304" pitchFamily="18" charset="0"/>
              </a:rPr>
              <a:t>This software is proprietary and not open source, a fee has to be paid for using this software legally.</a:t>
            </a:r>
          </a:p>
          <a:p>
            <a:r>
              <a:rPr lang="en-IN" sz="2400" dirty="0">
                <a:latin typeface="Times New Roman" panose="02020603050405020304" pitchFamily="18" charset="0"/>
                <a:cs typeface="Times New Roman" panose="02020603050405020304" pitchFamily="18" charset="0"/>
              </a:rPr>
              <a:t>Due to this fact, an open source “Automatic Timetable Generation” software is the better way to go.</a:t>
            </a:r>
          </a:p>
          <a:p>
            <a:endParaRPr lang="en-IN" sz="2400" dirty="0"/>
          </a:p>
          <a:p>
            <a:endParaRPr lang="en-US" dirty="0"/>
          </a:p>
        </p:txBody>
      </p:sp>
      <p:pic>
        <p:nvPicPr>
          <p:cNvPr id="4" name="Picture 2" descr="Image result for dbit logo">
            <a:extLst>
              <a:ext uri="{FF2B5EF4-FFF2-40B4-BE49-F238E27FC236}">
                <a16:creationId xmlns:a16="http://schemas.microsoft.com/office/drawing/2014/main" id="{61A8D5F9-69BE-4DE0-A12B-4E8391746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5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6FE9-7AAC-4268-B3FC-1D04710434F6}"/>
              </a:ext>
            </a:extLst>
          </p:cNvPr>
          <p:cNvSpPr>
            <a:spLocks noGrp="1"/>
          </p:cNvSpPr>
          <p:nvPr>
            <p:ph type="title"/>
          </p:nvPr>
        </p:nvSpPr>
        <p:spPr>
          <a:xfrm>
            <a:off x="3525510" y="115624"/>
            <a:ext cx="8094972" cy="1738877"/>
          </a:xfrm>
        </p:spPr>
        <p:txBody>
          <a:bodyPr/>
          <a:lstStyle/>
          <a:p>
            <a:r>
              <a:rPr lang="en-IN" sz="6000" dirty="0"/>
              <a:t>Motivation</a:t>
            </a:r>
            <a:br>
              <a:rPr lang="en-IN" dirty="0"/>
            </a:br>
            <a:endParaRPr lang="en-IN" dirty="0"/>
          </a:p>
        </p:txBody>
      </p:sp>
      <p:sp>
        <p:nvSpPr>
          <p:cNvPr id="3" name="Content Placeholder 2">
            <a:extLst>
              <a:ext uri="{FF2B5EF4-FFF2-40B4-BE49-F238E27FC236}">
                <a16:creationId xmlns:a16="http://schemas.microsoft.com/office/drawing/2014/main" id="{8ADE1D32-409C-49ED-B927-FC0BADDF2FEC}"/>
              </a:ext>
            </a:extLst>
          </p:cNvPr>
          <p:cNvSpPr>
            <a:spLocks noGrp="1"/>
          </p:cNvSpPr>
          <p:nvPr>
            <p:ph idx="1"/>
          </p:nvPr>
        </p:nvSpPr>
        <p:spPr>
          <a:xfrm>
            <a:off x="838199" y="2390864"/>
            <a:ext cx="10782283" cy="3830924"/>
          </a:xfrm>
        </p:spPr>
        <p:txBody>
          <a:bodyPr>
            <a:noAutofit/>
          </a:bodyPr>
          <a:lstStyle/>
          <a:p>
            <a:r>
              <a:rPr lang="en-US" sz="2200" dirty="0">
                <a:latin typeface="Times New Roman" panose="02020603050405020304" pitchFamily="18" charset="0"/>
                <a:cs typeface="Times New Roman" panose="02020603050405020304" pitchFamily="18" charset="0"/>
              </a:rPr>
              <a:t>Many colleges use manual way of preparing timetables with large number of students is very time consuming. </a:t>
            </a:r>
          </a:p>
          <a:p>
            <a:r>
              <a:rPr lang="en-US" sz="2200" dirty="0">
                <a:latin typeface="Times New Roman" panose="02020603050405020304" pitchFamily="18" charset="0"/>
                <a:cs typeface="Times New Roman" panose="02020603050405020304" pitchFamily="18" charset="0"/>
              </a:rPr>
              <a:t>This usually ends up with various courses clashing this may be either at same room or with same teachers having more than one course at a time. </a:t>
            </a:r>
          </a:p>
          <a:p>
            <a:r>
              <a:rPr lang="en-US" sz="2200" dirty="0">
                <a:latin typeface="Times New Roman" panose="02020603050405020304" pitchFamily="18" charset="0"/>
                <a:cs typeface="Times New Roman" panose="02020603050405020304" pitchFamily="18" charset="0"/>
              </a:rPr>
              <a:t>These are just due to common human errors which are very difficult to prevent in the processes. </a:t>
            </a:r>
          </a:p>
          <a:p>
            <a:r>
              <a:rPr lang="en-US" sz="2200" dirty="0">
                <a:latin typeface="Times New Roman" panose="02020603050405020304" pitchFamily="18" charset="0"/>
                <a:cs typeface="Times New Roman" panose="02020603050405020304" pitchFamily="18" charset="0"/>
              </a:rPr>
              <a:t>To overcome all these problems we propose this automatic timetable generation system. </a:t>
            </a:r>
          </a:p>
          <a:p>
            <a:r>
              <a:rPr lang="en-US" sz="2200" dirty="0">
                <a:latin typeface="Times New Roman" panose="02020603050405020304" pitchFamily="18" charset="0"/>
                <a:cs typeface="Times New Roman" panose="02020603050405020304" pitchFamily="18" charset="0"/>
              </a:rPr>
              <a:t>This system will take various inputs like details of students, subjects and classrooms and teachers available, depending upon these input it will generate possible timetable, making the utilization of all of these resources in a way that will best suit any of constrains of college rules.</a:t>
            </a:r>
            <a:endParaRPr lang="en-IN" sz="2200" dirty="0">
              <a:latin typeface="Times New Roman" panose="02020603050405020304" pitchFamily="18" charset="0"/>
              <a:cs typeface="Times New Roman" panose="02020603050405020304" pitchFamily="18" charset="0"/>
            </a:endParaRPr>
          </a:p>
        </p:txBody>
      </p:sp>
      <p:pic>
        <p:nvPicPr>
          <p:cNvPr id="4" name="Picture 2" descr="Image result for dbit logo">
            <a:extLst>
              <a:ext uri="{FF2B5EF4-FFF2-40B4-BE49-F238E27FC236}">
                <a16:creationId xmlns:a16="http://schemas.microsoft.com/office/drawing/2014/main" id="{3FCDC65E-792F-45F5-AE64-BFDF3ADB1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13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B567-86DF-4856-B02A-A651113C5FB4}"/>
              </a:ext>
            </a:extLst>
          </p:cNvPr>
          <p:cNvSpPr>
            <a:spLocks noGrp="1"/>
          </p:cNvSpPr>
          <p:nvPr>
            <p:ph type="title"/>
          </p:nvPr>
        </p:nvSpPr>
        <p:spPr/>
        <p:txBody>
          <a:bodyPr/>
          <a:lstStyle/>
          <a:p>
            <a:r>
              <a:rPr lang="en-US" sz="4800" dirty="0"/>
              <a:t>Objectives</a:t>
            </a:r>
          </a:p>
        </p:txBody>
      </p:sp>
      <p:sp>
        <p:nvSpPr>
          <p:cNvPr id="3" name="Content Placeholder 2">
            <a:extLst>
              <a:ext uri="{FF2B5EF4-FFF2-40B4-BE49-F238E27FC236}">
                <a16:creationId xmlns:a16="http://schemas.microsoft.com/office/drawing/2014/main" id="{EE8D313D-AFF2-4209-A067-BC5AE84CB8A0}"/>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To generate an optimized timetable.</a:t>
            </a:r>
          </a:p>
          <a:p>
            <a:r>
              <a:rPr lang="en-IN" sz="2400" dirty="0">
                <a:latin typeface="Times New Roman" panose="02020603050405020304" pitchFamily="18" charset="0"/>
                <a:cs typeface="Times New Roman" panose="02020603050405020304" pitchFamily="18" charset="0"/>
              </a:rPr>
              <a:t>To use genetic algorithm to generate the timetable</a:t>
            </a:r>
          </a:p>
          <a:p>
            <a:r>
              <a:rPr lang="en-IN" sz="2400" dirty="0">
                <a:latin typeface="Times New Roman" panose="02020603050405020304" pitchFamily="18" charset="0"/>
                <a:cs typeface="Times New Roman" panose="02020603050405020304" pitchFamily="18" charset="0"/>
              </a:rPr>
              <a:t>To satisfy all the hard constraints.  </a:t>
            </a:r>
          </a:p>
          <a:p>
            <a:r>
              <a:rPr lang="en-IN" sz="2400" dirty="0">
                <a:latin typeface="Times New Roman" panose="02020603050405020304" pitchFamily="18" charset="0"/>
                <a:cs typeface="Times New Roman" panose="02020603050405020304" pitchFamily="18" charset="0"/>
              </a:rPr>
              <a:t>To satisfy soft constraints as much as possible.</a:t>
            </a:r>
          </a:p>
          <a:p>
            <a:r>
              <a:rPr lang="en-IN" sz="2400" dirty="0">
                <a:latin typeface="Times New Roman" panose="02020603050405020304" pitchFamily="18" charset="0"/>
                <a:cs typeface="Times New Roman" panose="02020603050405020304" pitchFamily="18" charset="0"/>
              </a:rPr>
              <a:t>Final timetable is the timetable with the best fitness. </a:t>
            </a:r>
          </a:p>
          <a:p>
            <a:endParaRPr lang="en-US" dirty="0">
              <a:solidFill>
                <a:srgbClr val="FF0000"/>
              </a:solidFill>
            </a:endParaRPr>
          </a:p>
        </p:txBody>
      </p:sp>
      <p:pic>
        <p:nvPicPr>
          <p:cNvPr id="4" name="Picture 2" descr="Image result for dbit logo">
            <a:extLst>
              <a:ext uri="{FF2B5EF4-FFF2-40B4-BE49-F238E27FC236}">
                <a16:creationId xmlns:a16="http://schemas.microsoft.com/office/drawing/2014/main" id="{FB8F4926-523D-450F-8A95-B146F89EC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01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D966-E229-4A0E-8D7F-9093F116908B}"/>
              </a:ext>
            </a:extLst>
          </p:cNvPr>
          <p:cNvSpPr>
            <a:spLocks noGrp="1"/>
          </p:cNvSpPr>
          <p:nvPr>
            <p:ph type="title"/>
          </p:nvPr>
        </p:nvSpPr>
        <p:spPr/>
        <p:txBody>
          <a:bodyPr/>
          <a:lstStyle/>
          <a:p>
            <a:r>
              <a:rPr lang="en-US" sz="6000" dirty="0"/>
              <a:t>Problem Statement</a:t>
            </a:r>
          </a:p>
        </p:txBody>
      </p:sp>
      <p:sp>
        <p:nvSpPr>
          <p:cNvPr id="3" name="Content Placeholder 2">
            <a:extLst>
              <a:ext uri="{FF2B5EF4-FFF2-40B4-BE49-F238E27FC236}">
                <a16:creationId xmlns:a16="http://schemas.microsoft.com/office/drawing/2014/main" id="{F15302B6-053B-4ADC-BB01-A3FC5700B8E9}"/>
              </a:ext>
            </a:extLst>
          </p:cNvPr>
          <p:cNvSpPr>
            <a:spLocks noGrp="1"/>
          </p:cNvSpPr>
          <p:nvPr>
            <p:ph idx="1"/>
          </p:nvPr>
        </p:nvSpPr>
        <p:spPr>
          <a:xfrm>
            <a:off x="838199" y="2385795"/>
            <a:ext cx="10782283" cy="3830924"/>
          </a:xfrm>
        </p:spPr>
        <p:txBody>
          <a:bodyPr/>
          <a:lstStyle/>
          <a:p>
            <a:r>
              <a:rPr lang="en-US" sz="2400" dirty="0">
                <a:latin typeface="Times New Roman" panose="02020603050405020304" pitchFamily="18" charset="0"/>
                <a:cs typeface="Times New Roman" panose="02020603050405020304" pitchFamily="18" charset="0"/>
              </a:rPr>
              <a:t>The timetable generator aims to create the best </a:t>
            </a:r>
            <a:r>
              <a:rPr lang="en-IN" sz="2400" dirty="0">
                <a:latin typeface="Times New Roman" panose="02020603050405020304" pitchFamily="18" charset="0"/>
                <a:cs typeface="Times New Roman" panose="02020603050405020304" pitchFamily="18" charset="0"/>
              </a:rPr>
              <a:t>optimised</a:t>
            </a:r>
            <a:r>
              <a:rPr lang="en-US" sz="2400" dirty="0">
                <a:latin typeface="Times New Roman" panose="02020603050405020304" pitchFamily="18" charset="0"/>
                <a:cs typeface="Times New Roman" panose="02020603050405020304" pitchFamily="18" charset="0"/>
              </a:rPr>
              <a:t> timetable for any given institution.</a:t>
            </a:r>
          </a:p>
          <a:p>
            <a:r>
              <a:rPr lang="en-US" sz="2400" dirty="0">
                <a:latin typeface="Times New Roman" panose="02020603050405020304" pitchFamily="18" charset="0"/>
                <a:cs typeface="Times New Roman" panose="02020603050405020304" pitchFamily="18" charset="0"/>
              </a:rPr>
              <a:t>To consider various constraints while generating a timetable.</a:t>
            </a:r>
          </a:p>
          <a:p>
            <a:r>
              <a:rPr lang="en-US" sz="2400" dirty="0">
                <a:latin typeface="Times New Roman" panose="02020603050405020304" pitchFamily="18" charset="0"/>
                <a:cs typeface="Times New Roman" panose="02020603050405020304" pitchFamily="18" charset="0"/>
              </a:rPr>
              <a:t>Apply the genetic algorithm approach to produce the best optimal timetable based on the organizations preferences and specified constraints.</a:t>
            </a:r>
          </a:p>
          <a:p>
            <a:endParaRPr lang="en-US" dirty="0"/>
          </a:p>
        </p:txBody>
      </p:sp>
      <p:pic>
        <p:nvPicPr>
          <p:cNvPr id="4" name="Picture 2" descr="Image result for dbit logo">
            <a:extLst>
              <a:ext uri="{FF2B5EF4-FFF2-40B4-BE49-F238E27FC236}">
                <a16:creationId xmlns:a16="http://schemas.microsoft.com/office/drawing/2014/main" id="{E83A46DD-0443-49C3-8D39-9FAAD93CD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7508" y="0"/>
            <a:ext cx="1584492" cy="137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96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DD7C-BB84-4313-B8B7-2A3C1238823F}"/>
              </a:ext>
            </a:extLst>
          </p:cNvPr>
          <p:cNvSpPr>
            <a:spLocks noGrp="1"/>
          </p:cNvSpPr>
          <p:nvPr>
            <p:ph type="title"/>
          </p:nvPr>
        </p:nvSpPr>
        <p:spPr/>
        <p:txBody>
          <a:bodyPr/>
          <a:lstStyle/>
          <a:p>
            <a:r>
              <a:rPr lang="en-US" sz="5400" dirty="0"/>
              <a:t>Scope of the project</a:t>
            </a:r>
          </a:p>
        </p:txBody>
      </p:sp>
      <p:sp>
        <p:nvSpPr>
          <p:cNvPr id="3" name="Content Placeholder 2">
            <a:extLst>
              <a:ext uri="{FF2B5EF4-FFF2-40B4-BE49-F238E27FC236}">
                <a16:creationId xmlns:a16="http://schemas.microsoft.com/office/drawing/2014/main" id="{14F10673-B26D-4376-8852-914AC087734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Project Goals:</a:t>
            </a:r>
          </a:p>
          <a:p>
            <a:pPr lvl="1"/>
            <a:r>
              <a:rPr lang="en-US" sz="2400" dirty="0">
                <a:latin typeface="Times New Roman" panose="02020603050405020304" pitchFamily="18" charset="0"/>
                <a:cs typeface="Times New Roman" panose="02020603050405020304" pitchFamily="18" charset="0"/>
              </a:rPr>
              <a:t>Make a comprehensive “Automatic Timetable Generation” Software that Schedules lectures, labs, etc. efficiently.</a:t>
            </a:r>
          </a:p>
          <a:p>
            <a:pPr lvl="1"/>
            <a:r>
              <a:rPr lang="en-US" sz="2400" dirty="0">
                <a:latin typeface="Times New Roman" panose="02020603050405020304" pitchFamily="18" charset="0"/>
                <a:cs typeface="Times New Roman" panose="02020603050405020304" pitchFamily="18" charset="0"/>
              </a:rPr>
              <a:t>Make use of Genetic Algorithm for its implementation.</a:t>
            </a:r>
          </a:p>
          <a:p>
            <a:pPr lvl="1"/>
            <a:r>
              <a:rPr lang="en-US" sz="2400" dirty="0">
                <a:latin typeface="Times New Roman" panose="02020603050405020304" pitchFamily="18" charset="0"/>
                <a:cs typeface="Times New Roman" panose="02020603050405020304" pitchFamily="18" charset="0"/>
              </a:rPr>
              <a:t>Software handles all the relevant constraints.</a:t>
            </a:r>
          </a:p>
          <a:p>
            <a:r>
              <a:rPr lang="en-US" sz="2400" dirty="0">
                <a:latin typeface="Times New Roman" panose="02020603050405020304" pitchFamily="18" charset="0"/>
                <a:cs typeface="Times New Roman" panose="02020603050405020304" pitchFamily="18" charset="0"/>
              </a:rPr>
              <a:t>Project Deliverables:</a:t>
            </a:r>
          </a:p>
          <a:p>
            <a:pPr lvl="1"/>
            <a:r>
              <a:rPr lang="en-US" sz="2400" dirty="0">
                <a:latin typeface="Times New Roman" panose="02020603050405020304" pitchFamily="18" charset="0"/>
                <a:cs typeface="Times New Roman" panose="02020603050405020304" pitchFamily="18" charset="0"/>
              </a:rPr>
              <a:t>Timetable generated automatically using Genetic Algorithm.</a:t>
            </a:r>
          </a:p>
          <a:p>
            <a:pPr lvl="1"/>
            <a:r>
              <a:rPr lang="en-US" sz="2400" dirty="0">
                <a:latin typeface="Times New Roman" panose="02020603050405020304" pitchFamily="18" charset="0"/>
                <a:cs typeface="Times New Roman" panose="02020603050405020304" pitchFamily="18" charset="0"/>
              </a:rPr>
              <a:t>Exporting Timetable for each course, class-room, lecture and class into suitable formats.</a:t>
            </a:r>
          </a:p>
          <a:p>
            <a:pPr marL="457200" lvl="1"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sz="1100" dirty="0"/>
          </a:p>
        </p:txBody>
      </p:sp>
      <p:pic>
        <p:nvPicPr>
          <p:cNvPr id="4" name="Picture 2" descr="Image result for dbit logo">
            <a:extLst>
              <a:ext uri="{FF2B5EF4-FFF2-40B4-BE49-F238E27FC236}">
                <a16:creationId xmlns:a16="http://schemas.microsoft.com/office/drawing/2014/main" id="{246D4F3C-26AF-40DF-97EB-4640BCA42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14514"/>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301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A4CE-C303-47EC-98B9-182B319AA20A}"/>
              </a:ext>
            </a:extLst>
          </p:cNvPr>
          <p:cNvSpPr>
            <a:spLocks noGrp="1"/>
          </p:cNvSpPr>
          <p:nvPr>
            <p:ph type="title"/>
          </p:nvPr>
        </p:nvSpPr>
        <p:spPr/>
        <p:txBody>
          <a:bodyPr>
            <a:normAutofit/>
          </a:bodyPr>
          <a:lstStyle/>
          <a:p>
            <a:r>
              <a:rPr lang="en-US" sz="4000" dirty="0"/>
              <a:t>Requirements of the project	</a:t>
            </a:r>
          </a:p>
        </p:txBody>
      </p:sp>
      <p:sp>
        <p:nvSpPr>
          <p:cNvPr id="3" name="Subtitle 2">
            <a:extLst>
              <a:ext uri="{FF2B5EF4-FFF2-40B4-BE49-F238E27FC236}">
                <a16:creationId xmlns:a16="http://schemas.microsoft.com/office/drawing/2014/main" id="{C46CB0FF-A4DD-4FDC-B561-51583AF32BD2}"/>
              </a:ext>
            </a:extLst>
          </p:cNvPr>
          <p:cNvSpPr>
            <a:spLocks noGrp="1"/>
          </p:cNvSpPr>
          <p:nvPr>
            <p:ph idx="1"/>
          </p:nvPr>
        </p:nvSpPr>
        <p:spPr>
          <a:xfrm>
            <a:off x="838209" y="2302586"/>
            <a:ext cx="10782283" cy="3830924"/>
          </a:xfrm>
        </p:spPr>
        <p:txBody>
          <a:bodyPr>
            <a:normAutofit fontScale="92500"/>
          </a:bodyPr>
          <a:lstStyle/>
          <a:p>
            <a:pPr marL="0" indent="0" algn="l">
              <a:buNone/>
            </a:pPr>
            <a:r>
              <a:rPr lang="en-US" sz="2800" b="1" dirty="0">
                <a:latin typeface="Times New Roman" panose="02020603050405020304" pitchFamily="18" charset="0"/>
                <a:cs typeface="Times New Roman" panose="02020603050405020304" pitchFamily="18" charset="0"/>
              </a:rPr>
              <a:t>Following information will be required from the particular organization:</a:t>
            </a:r>
          </a:p>
          <a:p>
            <a:pPr algn="l"/>
            <a:r>
              <a:rPr lang="en-US" sz="2400" b="1" dirty="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(Name, Semester, Department,)</a:t>
            </a:r>
          </a:p>
          <a:p>
            <a:pPr algn="l"/>
            <a:r>
              <a:rPr lang="en-US" sz="2400" b="1" dirty="0">
                <a:latin typeface="Times New Roman" panose="02020603050405020304" pitchFamily="18" charset="0"/>
                <a:cs typeface="Times New Roman" panose="02020603050405020304" pitchFamily="18" charset="0"/>
              </a:rPr>
              <a:t>Lecturer </a:t>
            </a:r>
            <a:r>
              <a:rPr lang="en-US" sz="2400" dirty="0">
                <a:latin typeface="Times New Roman" panose="02020603050405020304" pitchFamily="18" charset="0"/>
                <a:cs typeface="Times New Roman" panose="02020603050405020304" pitchFamily="18" charset="0"/>
              </a:rPr>
              <a:t>(Name, Array of Subjects Taught by the Teacher, Rank of the Teacher (e.g. HOD), Department)</a:t>
            </a:r>
          </a:p>
          <a:p>
            <a:pPr algn="l"/>
            <a:r>
              <a:rPr lang="en-US" sz="2400" b="1" dirty="0">
                <a:latin typeface="Times New Roman" panose="02020603050405020304" pitchFamily="18" charset="0"/>
                <a:cs typeface="Times New Roman" panose="02020603050405020304" pitchFamily="18" charset="0"/>
              </a:rPr>
              <a:t>Course</a:t>
            </a:r>
            <a:r>
              <a:rPr lang="en-US" sz="2400" dirty="0">
                <a:latin typeface="Times New Roman" panose="02020603050405020304" pitchFamily="18" charset="0"/>
                <a:cs typeface="Times New Roman" panose="02020603050405020304" pitchFamily="18" charset="0"/>
              </a:rPr>
              <a:t> (Name, Class, Department, Type, Hours per week, Max Hours, Min Hours, Lecture Type)</a:t>
            </a:r>
          </a:p>
          <a:p>
            <a:pPr algn="l"/>
            <a:r>
              <a:rPr lang="en-US" sz="2400" b="1" dirty="0">
                <a:latin typeface="Times New Roman" panose="02020603050405020304" pitchFamily="18" charset="0"/>
                <a:cs typeface="Times New Roman" panose="02020603050405020304" pitchFamily="18" charset="0"/>
              </a:rPr>
              <a:t>Classrooms</a:t>
            </a:r>
            <a:r>
              <a:rPr lang="en-US" sz="2400" dirty="0">
                <a:latin typeface="Times New Roman" panose="02020603050405020304" pitchFamily="18" charset="0"/>
                <a:cs typeface="Times New Roman" panose="02020603050405020304" pitchFamily="18" charset="0"/>
              </a:rPr>
              <a:t> (Name, Array of Students, Capacity)</a:t>
            </a:r>
          </a:p>
          <a:p>
            <a:pPr algn="l"/>
            <a:r>
              <a:rPr lang="en-US" sz="2400" b="1" dirty="0">
                <a:latin typeface="Times New Roman" panose="02020603050405020304" pitchFamily="18" charset="0"/>
                <a:cs typeface="Times New Roman" panose="02020603050405020304" pitchFamily="18" charset="0"/>
              </a:rPr>
              <a:t>Hours</a:t>
            </a:r>
          </a:p>
          <a:p>
            <a:pPr algn="l"/>
            <a:r>
              <a:rPr lang="en-US" sz="2400" b="1" dirty="0">
                <a:latin typeface="Times New Roman" panose="02020603050405020304" pitchFamily="18" charset="0"/>
                <a:cs typeface="Times New Roman" panose="02020603050405020304" pitchFamily="18" charset="0"/>
              </a:rPr>
              <a:t>Days</a:t>
            </a:r>
          </a:p>
          <a:p>
            <a:pPr algn="l"/>
            <a:endParaRPr lang="en-US" sz="1800" dirty="0"/>
          </a:p>
          <a:p>
            <a:endParaRPr lang="en-US" dirty="0"/>
          </a:p>
        </p:txBody>
      </p:sp>
      <p:pic>
        <p:nvPicPr>
          <p:cNvPr id="4" name="Picture 2" descr="Image result for dbit logo">
            <a:extLst>
              <a:ext uri="{FF2B5EF4-FFF2-40B4-BE49-F238E27FC236}">
                <a16:creationId xmlns:a16="http://schemas.microsoft.com/office/drawing/2014/main" id="{20D28154-AB8F-4C20-BD77-E55CF4273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461" y="0"/>
            <a:ext cx="1762539" cy="153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61139"/>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66AFDE-A9D6-4DD8-B471-43BFA03A3F3E}">
  <ds:schemaRefs>
    <ds:schemaRef ds:uri="http://schemas.microsoft.com/sharepoint/v3/contenttype/forms"/>
  </ds:schemaRefs>
</ds:datastoreItem>
</file>

<file path=customXml/itemProps3.xml><?xml version="1.0" encoding="utf-8"?>
<ds:datastoreItem xmlns:ds="http://schemas.openxmlformats.org/officeDocument/2006/customXml" ds:itemID="{0F8F95F1-64A1-4047-9BA0-D956C2834297}">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0</TotalTime>
  <Words>2139</Words>
  <Application>Microsoft Office PowerPoint</Application>
  <PresentationFormat>Widescreen</PresentationFormat>
  <Paragraphs>289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Century Gothic</vt:lpstr>
      <vt:lpstr>Times New Roman</vt:lpstr>
      <vt:lpstr>Office Theme</vt:lpstr>
      <vt:lpstr>Automatic Timetable Generation using Genetic Algorithm </vt:lpstr>
      <vt:lpstr>Group Members</vt:lpstr>
      <vt:lpstr>Introduction</vt:lpstr>
      <vt:lpstr>Background of the Project</vt:lpstr>
      <vt:lpstr>Motivation </vt:lpstr>
      <vt:lpstr>Objectives</vt:lpstr>
      <vt:lpstr>Problem Statement</vt:lpstr>
      <vt:lpstr>Scope of the project</vt:lpstr>
      <vt:lpstr>Requirements of the project </vt:lpstr>
      <vt:lpstr>Technology Used  </vt:lpstr>
      <vt:lpstr>Literature Survey</vt:lpstr>
      <vt:lpstr>PowerPoint Presentation</vt:lpstr>
      <vt:lpstr>Alternate Approach</vt:lpstr>
      <vt:lpstr>Comparison between Genetic Algorithm and Heuristic Search.</vt:lpstr>
      <vt:lpstr>Comparison of Genetic Algorithm with Hill Climbing and Simulating Annealing</vt:lpstr>
      <vt:lpstr>Why Use Genetic Algorithm?</vt:lpstr>
      <vt:lpstr>Proposed Design (System Architecture) </vt:lpstr>
      <vt:lpstr>Framework of Proposed System</vt:lpstr>
      <vt:lpstr>Framework of Proposed System</vt:lpstr>
      <vt:lpstr>Framework of Proposed System</vt:lpstr>
      <vt:lpstr>Framework of Proposed System</vt:lpstr>
      <vt:lpstr>Framework of Proposed System</vt:lpstr>
      <vt:lpstr>Framework of Proposed System</vt:lpstr>
      <vt:lpstr>Expected Outcomes  </vt:lpstr>
      <vt:lpstr>Plan</vt:lpstr>
      <vt:lpstr>Work breakdown structure</vt:lpstr>
      <vt:lpstr>Responsibility Matrix</vt:lpstr>
      <vt:lpstr>Responsibility Matrix</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2019-10-04T13:53:29Z</dcterms:created>
  <dcterms:modified xsi:type="dcterms:W3CDTF">2019-11-01T04:51:50Z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