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61" r:id="rId2"/>
    <p:sldId id="290" r:id="rId3"/>
    <p:sldId id="277" r:id="rId4"/>
    <p:sldId id="291" r:id="rId5"/>
    <p:sldId id="279" r:id="rId6"/>
    <p:sldId id="281" r:id="rId7"/>
    <p:sldId id="292" r:id="rId8"/>
    <p:sldId id="282" r:id="rId9"/>
    <p:sldId id="304" r:id="rId10"/>
    <p:sldId id="305" r:id="rId11"/>
    <p:sldId id="293" r:id="rId12"/>
    <p:sldId id="294" r:id="rId13"/>
    <p:sldId id="295" r:id="rId14"/>
    <p:sldId id="296" r:id="rId15"/>
    <p:sldId id="283" r:id="rId16"/>
    <p:sldId id="297" r:id="rId17"/>
    <p:sldId id="284" r:id="rId18"/>
    <p:sldId id="298" r:id="rId19"/>
    <p:sldId id="299" r:id="rId20"/>
    <p:sldId id="300" r:id="rId21"/>
    <p:sldId id="301" r:id="rId22"/>
    <p:sldId id="285" r:id="rId23"/>
    <p:sldId id="302" r:id="rId24"/>
    <p:sldId id="288" r:id="rId25"/>
    <p:sldId id="30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590" autoAdjust="0"/>
  </p:normalViewPr>
  <p:slideViewPr>
    <p:cSldViewPr>
      <p:cViewPr>
        <p:scale>
          <a:sx n="80" d="100"/>
          <a:sy n="80" d="100"/>
        </p:scale>
        <p:origin x="-1536" y="-50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6</a:t>
            </a:fld>
            <a:endParaRPr lang="en-US"/>
          </a:p>
        </p:txBody>
      </p:sp>
    </p:spTree>
    <p:extLst>
      <p:ext uri="{BB962C8B-B14F-4D97-AF65-F5344CB8AC3E}">
        <p14:creationId xmlns=""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10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10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10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python/index.htm" TargetMode="External"/><Relationship Id="rId2" Type="http://schemas.openxmlformats.org/officeDocument/2006/relationships/hyperlink" Target="https://www.mdpi.com/2073-4441/10/11/1536" TargetMode="External"/><Relationship Id="rId1" Type="http://schemas.openxmlformats.org/officeDocument/2006/relationships/slideLayout" Target="../slideLayouts/slideLayout2.xml"/><Relationship Id="rId5" Type="http://schemas.openxmlformats.org/officeDocument/2006/relationships/hyperlink" Target="https://doi.org/10.1155/2018/6184713" TargetMode="External"/><Relationship Id="rId4" Type="http://schemas.openxmlformats.org/officeDocument/2006/relationships/hyperlink" Target="https://journalofbigdata.springeropen.com/articles/10.1186/s40537-021-00545-4"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researchgate.net/publication/335094911_Flood_Prediction_Using_Machine_Learning_Models_Literature_Review" TargetMode="External"/><Relationship Id="rId2" Type="http://schemas.openxmlformats.org/officeDocument/2006/relationships/hyperlink" Target="https://doi.org/10.12983/ijsrk-2014-%20p0320-0327"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52448189_A_Flood_Prediction_System_Developed_Using_Various_Machine_Learning_Algorithm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10 April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954107"/>
          </a:xfrm>
          <a:prstGeom prst="rect">
            <a:avLst/>
          </a:prstGeom>
        </p:spPr>
        <p:txBody>
          <a:bodyPr wrap="square">
            <a:spAutoFit/>
          </a:bodyPr>
          <a:lstStyle/>
          <a:p>
            <a:pPr algn="ctr"/>
            <a:r>
              <a:rPr lang="en-IN" sz="2800" dirty="0" smtClean="0">
                <a:latin typeface="Arial" pitchFamily="34" charset="0"/>
                <a:cs typeface="Arial" pitchFamily="34" charset="0"/>
              </a:rPr>
              <a:t>RAINFALL PREDICTION USING MACHINE LEARNING</a:t>
            </a:r>
            <a:endParaRPr lang="en-US" sz="2800" dirty="0">
              <a:latin typeface="Arial" pitchFamily="34" charset="0"/>
              <a:cs typeface="Arial" pitchFamily="34" charset="0"/>
            </a:endParaRPr>
          </a:p>
        </p:txBody>
      </p:sp>
      <p:sp>
        <p:nvSpPr>
          <p:cNvPr id="8" name="Rectangle 7"/>
          <p:cNvSpPr/>
          <p:nvPr/>
        </p:nvSpPr>
        <p:spPr>
          <a:xfrm>
            <a:off x="762000" y="3048000"/>
            <a:ext cx="6400800" cy="1477328"/>
          </a:xfrm>
          <a:prstGeom prst="rect">
            <a:avLst/>
          </a:prstGeom>
        </p:spPr>
        <p:txBody>
          <a:bodyPr wrap="square">
            <a:spAutoFit/>
          </a:bodyPr>
          <a:lstStyle/>
          <a:p>
            <a:r>
              <a:rPr lang="en-US" dirty="0">
                <a:latin typeface="Arial" pitchFamily="34" charset="0"/>
                <a:cs typeface="Arial" pitchFamily="34" charset="0"/>
              </a:rPr>
              <a:t>Project Supervisor: Dr. </a:t>
            </a:r>
            <a:r>
              <a:rPr lang="en-US" dirty="0" err="1" smtClean="0">
                <a:latin typeface="Arial" pitchFamily="34" charset="0"/>
                <a:cs typeface="Arial" pitchFamily="34" charset="0"/>
              </a:rPr>
              <a:t>S.Dhamodaran</a:t>
            </a:r>
            <a:r>
              <a:rPr lang="en-US" dirty="0" smtClean="0">
                <a:latin typeface="Arial" pitchFamily="34" charset="0"/>
                <a:cs typeface="Arial" pitchFamily="34" charset="0"/>
              </a:rPr>
              <a:t>, </a:t>
            </a:r>
            <a:r>
              <a:rPr lang="en-US" dirty="0">
                <a:latin typeface="Arial" pitchFamily="34" charset="0"/>
                <a:cs typeface="Arial" pitchFamily="34" charset="0"/>
              </a:rPr>
              <a:t>M.E., Ph.D.,</a:t>
            </a:r>
          </a:p>
          <a:p>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Student: Mr. </a:t>
            </a:r>
            <a:r>
              <a:rPr lang="en-US" dirty="0" err="1" smtClean="0">
                <a:latin typeface="Arial" pitchFamily="34" charset="0"/>
                <a:cs typeface="Arial" pitchFamily="34" charset="0"/>
              </a:rPr>
              <a:t>V.L.V.Prayush</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Register Number: </a:t>
            </a:r>
            <a:r>
              <a:rPr lang="en-US" dirty="0" smtClean="0">
                <a:latin typeface="Arial" pitchFamily="34" charset="0"/>
                <a:cs typeface="Arial" pitchFamily="34" charset="0"/>
              </a:rPr>
              <a:t>39110800</a:t>
            </a:r>
            <a:endParaRPr lang="en-US"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C00000"/>
                </a:solidFill>
                <a:latin typeface="Arial" pitchFamily="34" charset="0"/>
                <a:cs typeface="Arial" pitchFamily="34" charset="0"/>
              </a:rPr>
              <a:t>Project Implementation</a:t>
            </a:r>
            <a:endParaRPr lang="en-US" sz="4000" dirty="0"/>
          </a:p>
        </p:txBody>
      </p:sp>
      <p:sp>
        <p:nvSpPr>
          <p:cNvPr id="3" name="Content Placeholder 2"/>
          <p:cNvSpPr>
            <a:spLocks noGrp="1"/>
          </p:cNvSpPr>
          <p:nvPr>
            <p:ph idx="1"/>
          </p:nvPr>
        </p:nvSpPr>
        <p:spPr>
          <a:xfrm>
            <a:off x="428596" y="1500174"/>
            <a:ext cx="8229600" cy="4643470"/>
          </a:xfrm>
        </p:spPr>
        <p:txBody>
          <a:bodyPr>
            <a:noAutofit/>
          </a:bodyPr>
          <a:lstStyle/>
          <a:p>
            <a:pPr>
              <a:lnSpc>
                <a:spcPct val="150000"/>
              </a:lnSpc>
            </a:pPr>
            <a:r>
              <a:rPr lang="en-IN" sz="2000" b="1" dirty="0" err="1" smtClean="0">
                <a:latin typeface="Arial" panose="020B0604020202020204" pitchFamily="34" charset="0"/>
                <a:cs typeface="Arial" panose="020B0604020202020204" pitchFamily="34" charset="0"/>
              </a:rPr>
              <a:t>Training&amp;Testing</a:t>
            </a:r>
            <a:r>
              <a:rPr lang="en-IN" sz="2000" b="1" dirty="0" smtClean="0">
                <a:latin typeface="Arial" panose="020B0604020202020204" pitchFamily="34" charset="0"/>
                <a:cs typeface="Arial" panose="020B0604020202020204" pitchFamily="34" charset="0"/>
              </a:rPr>
              <a:t> : </a:t>
            </a:r>
            <a:r>
              <a:rPr lang="en-IN" sz="2000" dirty="0" smtClean="0">
                <a:latin typeface="Arial" panose="020B0604020202020204" pitchFamily="34" charset="0"/>
                <a:cs typeface="Arial" panose="020B0604020202020204" pitchFamily="34" charset="0"/>
              </a:rPr>
              <a:t>The model is trained by importing the required model and bypassing the training data to it. The dataset is </a:t>
            </a:r>
            <a:r>
              <a:rPr lang="en-IN" sz="2000" dirty="0" err="1" smtClean="0">
                <a:latin typeface="Arial" panose="020B0604020202020204" pitchFamily="34" charset="0"/>
                <a:cs typeface="Arial" panose="020B0604020202020204" pitchFamily="34" charset="0"/>
              </a:rPr>
              <a:t>splitted</a:t>
            </a:r>
            <a:r>
              <a:rPr lang="en-IN" sz="2000" dirty="0" smtClean="0">
                <a:latin typeface="Arial" panose="020B0604020202020204" pitchFamily="34" charset="0"/>
                <a:cs typeface="Arial" panose="020B0604020202020204" pitchFamily="34" charset="0"/>
              </a:rPr>
              <a:t> into train and test data with </a:t>
            </a:r>
            <a:r>
              <a:rPr lang="en-IN" sz="2000" dirty="0" err="1" smtClean="0">
                <a:latin typeface="Arial" panose="020B0604020202020204" pitchFamily="34" charset="0"/>
                <a:cs typeface="Arial" panose="020B0604020202020204" pitchFamily="34" charset="0"/>
              </a:rPr>
              <a:t>test_size</a:t>
            </a:r>
            <a:r>
              <a:rPr lang="en-IN" sz="2000" dirty="0" smtClean="0">
                <a:latin typeface="Arial" panose="020B0604020202020204" pitchFamily="34" charset="0"/>
                <a:cs typeface="Arial" panose="020B0604020202020204" pitchFamily="34" charset="0"/>
              </a:rPr>
              <a:t>=0.20. The Linear regression modules are imported from </a:t>
            </a:r>
            <a:r>
              <a:rPr lang="en-IN" sz="2000" dirty="0" err="1" smtClean="0">
                <a:latin typeface="Arial" panose="020B0604020202020204" pitchFamily="34" charset="0"/>
                <a:cs typeface="Arial" panose="020B0604020202020204" pitchFamily="34" charset="0"/>
              </a:rPr>
              <a:t>sklearn.ensemble</a:t>
            </a:r>
            <a:r>
              <a:rPr lang="en-IN" sz="2000" dirty="0" smtClean="0">
                <a:latin typeface="Arial" panose="020B0604020202020204" pitchFamily="34" charset="0"/>
                <a:cs typeface="Arial" panose="020B0604020202020204" pitchFamily="34" charset="0"/>
              </a:rPr>
              <a:t>.</a:t>
            </a:r>
          </a:p>
          <a:p>
            <a:pPr>
              <a:lnSpc>
                <a:spcPct val="150000"/>
              </a:lnSpc>
            </a:pPr>
            <a:r>
              <a:rPr lang="en-IN" sz="2000" dirty="0" smtClean="0">
                <a:latin typeface="Arial" panose="020B0604020202020204" pitchFamily="34" charset="0"/>
                <a:cs typeface="Arial" panose="020B0604020202020204" pitchFamily="34" charset="0"/>
              </a:rPr>
              <a:t>Linear regression is a </a:t>
            </a:r>
            <a:r>
              <a:rPr lang="en-IN" sz="2000" dirty="0" err="1" smtClean="0">
                <a:latin typeface="Arial" panose="020B0604020202020204" pitchFamily="34" charset="0"/>
                <a:cs typeface="Arial" panose="020B0604020202020204" pitchFamily="34" charset="0"/>
              </a:rPr>
              <a:t>continous</a:t>
            </a:r>
            <a:r>
              <a:rPr lang="en-IN" sz="2000" dirty="0" smtClean="0">
                <a:latin typeface="Arial" panose="020B0604020202020204" pitchFamily="34" charset="0"/>
                <a:cs typeface="Arial" panose="020B0604020202020204" pitchFamily="34" charset="0"/>
              </a:rPr>
              <a:t> data it predicts the </a:t>
            </a:r>
            <a:r>
              <a:rPr lang="en-IN" sz="2000" dirty="0" err="1" smtClean="0">
                <a:latin typeface="Arial" panose="020B0604020202020204" pitchFamily="34" charset="0"/>
                <a:cs typeface="Arial" panose="020B0604020202020204" pitchFamily="34" charset="0"/>
              </a:rPr>
              <a:t>continous</a:t>
            </a:r>
            <a:r>
              <a:rPr lang="en-IN" sz="2000" dirty="0" smtClean="0">
                <a:latin typeface="Arial" panose="020B0604020202020204" pitchFamily="34" charset="0"/>
                <a:cs typeface="Arial" panose="020B0604020202020204" pitchFamily="34" charset="0"/>
              </a:rPr>
              <a:t> values so we selected for this problem.</a:t>
            </a:r>
            <a:endParaRPr lang="en-IN" sz="2000" dirty="0" smtClean="0">
              <a:latin typeface="Arial" panose="020B0604020202020204" pitchFamily="34" charset="0"/>
              <a:cs typeface="Arial" panose="020B0604020202020204" pitchFamily="34" charset="0"/>
            </a:endParaRPr>
          </a:p>
          <a:p>
            <a:pPr>
              <a:lnSpc>
                <a:spcPct val="150000"/>
              </a:lnSpc>
            </a:pPr>
            <a:r>
              <a:rPr lang="en-IN" sz="2000" dirty="0" smtClean="0">
                <a:latin typeface="Arial" panose="020B0604020202020204" pitchFamily="34" charset="0"/>
                <a:cs typeface="Arial" panose="020B0604020202020204" pitchFamily="34" charset="0"/>
              </a:rPr>
              <a:t>Applying the modules to the </a:t>
            </a:r>
            <a:r>
              <a:rPr lang="en-IN" sz="2000" dirty="0" err="1" smtClean="0">
                <a:latin typeface="Arial" panose="020B0604020202020204" pitchFamily="34" charset="0"/>
                <a:cs typeface="Arial" panose="020B0604020202020204" pitchFamily="34" charset="0"/>
              </a:rPr>
              <a:t>splitted</a:t>
            </a:r>
            <a:r>
              <a:rPr lang="en-IN" sz="2000" dirty="0" smtClean="0">
                <a:latin typeface="Arial" panose="020B0604020202020204" pitchFamily="34" charset="0"/>
                <a:cs typeface="Arial" panose="020B0604020202020204" pitchFamily="34" charset="0"/>
              </a:rPr>
              <a:t> data.</a:t>
            </a:r>
          </a:p>
          <a:p>
            <a:pPr>
              <a:lnSpc>
                <a:spcPct val="150000"/>
              </a:lnSpc>
            </a:pPr>
            <a:r>
              <a:rPr lang="en-IN" sz="2000" dirty="0" smtClean="0">
                <a:latin typeface="Arial" panose="020B0604020202020204" pitchFamily="34" charset="0"/>
                <a:cs typeface="Arial" panose="020B0604020202020204" pitchFamily="34" charset="0"/>
              </a:rPr>
              <a:t>Predicting </a:t>
            </a:r>
            <a:r>
              <a:rPr lang="en-IN" sz="2000" dirty="0" smtClean="0">
                <a:latin typeface="Arial" panose="020B0604020202020204" pitchFamily="34" charset="0"/>
                <a:cs typeface="Arial" panose="020B0604020202020204" pitchFamily="34" charset="0"/>
              </a:rPr>
              <a:t>the </a:t>
            </a:r>
            <a:r>
              <a:rPr lang="en-IN" sz="2000" dirty="0" smtClean="0">
                <a:latin typeface="Arial" panose="020B0604020202020204" pitchFamily="34" charset="0"/>
                <a:cs typeface="Arial" panose="020B0604020202020204" pitchFamily="34" charset="0"/>
              </a:rPr>
              <a:t>output data </a:t>
            </a:r>
            <a:r>
              <a:rPr lang="en-IN" sz="2000" dirty="0" smtClean="0">
                <a:latin typeface="Arial" panose="020B0604020202020204" pitchFamily="34" charset="0"/>
                <a:cs typeface="Arial" panose="020B0604020202020204" pitchFamily="34" charset="0"/>
              </a:rPr>
              <a:t>and shown in graphs and values</a:t>
            </a:r>
            <a:r>
              <a:rPr lang="en-IN" sz="2000" dirty="0" smtClean="0">
                <a:latin typeface="Arial" panose="020B0604020202020204" pitchFamily="34" charset="0"/>
                <a:cs typeface="Arial" panose="020B0604020202020204" pitchFamily="34" charset="0"/>
              </a:rPr>
              <a:t>.</a:t>
            </a:r>
          </a:p>
          <a:p>
            <a:pPr>
              <a:lnSpc>
                <a:spcPct val="150000"/>
              </a:lnSpc>
            </a:pPr>
            <a:endParaRPr lang="en-US" sz="2000" dirty="0" smtClean="0"/>
          </a:p>
          <a:p>
            <a:pPr>
              <a:lnSpc>
                <a:spcPct val="150000"/>
              </a:lnSpc>
            </a:pPr>
            <a:endParaRPr lang="en-IN" sz="1900" dirty="0" smtClean="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428736"/>
            <a:ext cx="8305800" cy="4972064"/>
          </a:xfrm>
        </p:spPr>
        <p:txBody>
          <a:bodyPr>
            <a:noAutofit/>
          </a:bodyPr>
          <a:lstStyle/>
          <a:p>
            <a:pPr>
              <a:lnSpc>
                <a:spcPct val="150000"/>
              </a:lnSpc>
              <a:buNone/>
            </a:pPr>
            <a:r>
              <a:rPr lang="en-US" sz="2100" dirty="0" smtClean="0">
                <a:latin typeface="Arial" pitchFamily="34" charset="0"/>
                <a:cs typeface="Arial" pitchFamily="34" charset="0"/>
              </a:rPr>
              <a:t>System Specification :</a:t>
            </a:r>
          </a:p>
          <a:p>
            <a:pPr>
              <a:lnSpc>
                <a:spcPct val="150000"/>
              </a:lnSpc>
              <a:buNone/>
            </a:pPr>
            <a:r>
              <a:rPr lang="en-US" sz="2100" dirty="0" smtClean="0">
                <a:latin typeface="Arial" pitchFamily="34" charset="0"/>
                <a:cs typeface="Arial" pitchFamily="34" charset="0"/>
              </a:rPr>
              <a:t>	This section demonstrates the Rainfall Prediction Model's most prominent features and explains how they can be used and the results they will give back to the user. </a:t>
            </a:r>
          </a:p>
          <a:p>
            <a:pPr marL="514350" indent="-514350">
              <a:lnSpc>
                <a:spcPct val="150000"/>
              </a:lnSpc>
              <a:buAutoNum type="arabicParenR"/>
            </a:pPr>
            <a:r>
              <a:rPr lang="en-US" sz="2100" dirty="0" smtClean="0">
                <a:latin typeface="Arial" pitchFamily="34" charset="0"/>
                <a:cs typeface="Arial" pitchFamily="34" charset="0"/>
              </a:rPr>
              <a:t>Hardware Requirements :</a:t>
            </a:r>
          </a:p>
          <a:p>
            <a:pPr marL="514350" indent="-514350">
              <a:lnSpc>
                <a:spcPct val="150000"/>
              </a:lnSpc>
              <a:buNone/>
            </a:pPr>
            <a:r>
              <a:rPr lang="en-US" sz="2100" dirty="0" smtClean="0">
                <a:latin typeface="Arial" pitchFamily="34" charset="0"/>
                <a:cs typeface="Arial" pitchFamily="34" charset="0"/>
              </a:rPr>
              <a:t>	The minimum hardware requirements of Rainfall prediction are a 500 Megahertz CPU and 128megabytes of RAM. Also, because this model uses python libraries to speed up the prediction. A system with a large amount of memory for training and testing data.</a:t>
            </a:r>
            <a:endParaRPr lang="en-US" sz="2100" dirty="0">
              <a:latin typeface="Arial" pitchFamily="34" charset="0"/>
              <a:cs typeface="Arial" pitchFamily="34" charset="0"/>
            </a:endParaRPr>
          </a:p>
        </p:txBody>
      </p:sp>
    </p:spTree>
    <p:extLst>
      <p:ext uri="{BB962C8B-B14F-4D97-AF65-F5344CB8AC3E}">
        <p14:creationId xmlns="" xmlns:p14="http://schemas.microsoft.com/office/powerpoint/2010/main" val="25264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428736"/>
            <a:ext cx="8305800" cy="4972064"/>
          </a:xfrm>
        </p:spPr>
        <p:txBody>
          <a:bodyPr>
            <a:normAutofit fontScale="92500" lnSpcReduction="20000"/>
          </a:bodyPr>
          <a:lstStyle/>
          <a:p>
            <a:pPr>
              <a:buNone/>
            </a:pPr>
            <a:r>
              <a:rPr lang="en-US" sz="2800" dirty="0" smtClean="0"/>
              <a:t>2) Software Requirements : </a:t>
            </a:r>
          </a:p>
          <a:p>
            <a:r>
              <a:rPr lang="en-US" sz="2800" dirty="0" smtClean="0"/>
              <a:t>Windows 2000 </a:t>
            </a:r>
          </a:p>
          <a:p>
            <a:r>
              <a:rPr lang="en-US" sz="2800" dirty="0" smtClean="0"/>
              <a:t> Windows XP  </a:t>
            </a:r>
          </a:p>
          <a:p>
            <a:r>
              <a:rPr lang="en-US" sz="2800" dirty="0" smtClean="0"/>
              <a:t>Windows Vista </a:t>
            </a:r>
          </a:p>
          <a:p>
            <a:r>
              <a:rPr lang="en-US" sz="2800" dirty="0" smtClean="0"/>
              <a:t> Windows 7  </a:t>
            </a:r>
          </a:p>
          <a:p>
            <a:r>
              <a:rPr lang="en-US" sz="2800" dirty="0" smtClean="0"/>
              <a:t>Windows 8  </a:t>
            </a:r>
          </a:p>
          <a:p>
            <a:r>
              <a:rPr lang="en-US" sz="2800" dirty="0" smtClean="0"/>
              <a:t>Windows 10 </a:t>
            </a:r>
          </a:p>
          <a:p>
            <a:r>
              <a:rPr lang="en-US" sz="2800" dirty="0" smtClean="0"/>
              <a:t> Mac OS X </a:t>
            </a:r>
            <a:endParaRPr lang="en-US" sz="2800" dirty="0" smtClean="0"/>
          </a:p>
          <a:p>
            <a:pPr>
              <a:buNone/>
            </a:pPr>
            <a:r>
              <a:rPr lang="en-IN" sz="2800" dirty="0" smtClean="0"/>
              <a:t>-Anaconda server</a:t>
            </a:r>
          </a:p>
          <a:p>
            <a:pPr>
              <a:buNone/>
            </a:pPr>
            <a:r>
              <a:rPr lang="en-IN" sz="2800" dirty="0" smtClean="0"/>
              <a:t>-Jupiter notebook</a:t>
            </a:r>
          </a:p>
          <a:p>
            <a:pPr>
              <a:buNone/>
            </a:pPr>
            <a:r>
              <a:rPr lang="en-IN" sz="2800" dirty="0" smtClean="0"/>
              <a:t>-Google </a:t>
            </a:r>
            <a:r>
              <a:rPr lang="en-IN" sz="2800" dirty="0" err="1" smtClean="0"/>
              <a:t>collab</a:t>
            </a:r>
            <a:endParaRPr lang="en-IN" sz="2800" dirty="0" smtClean="0"/>
          </a:p>
          <a:p>
            <a:pPr>
              <a:buNone/>
            </a:pPr>
            <a:r>
              <a:rPr lang="en-IN" sz="2800" dirty="0" smtClean="0"/>
              <a:t>-visual studio</a:t>
            </a:r>
            <a:endParaRPr lang="en-US" sz="2800" dirty="0" smtClean="0"/>
          </a:p>
          <a:p>
            <a:pPr>
              <a:buNone/>
            </a:pPr>
            <a:endParaRPr lang="en-US" sz="2600" dirty="0">
              <a:latin typeface="Arial" pitchFamily="34" charset="0"/>
              <a:cs typeface="Arial" pitchFamily="34" charset="0"/>
            </a:endParaRPr>
          </a:p>
        </p:txBody>
      </p:sp>
    </p:spTree>
    <p:extLst>
      <p:ext uri="{BB962C8B-B14F-4D97-AF65-F5344CB8AC3E}">
        <p14:creationId xmlns="" xmlns:p14="http://schemas.microsoft.com/office/powerpoint/2010/main" val="25264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357298"/>
            <a:ext cx="8305800" cy="5043502"/>
          </a:xfrm>
        </p:spPr>
        <p:txBody>
          <a:bodyPr>
            <a:noAutofit/>
          </a:bodyPr>
          <a:lstStyle/>
          <a:p>
            <a:r>
              <a:rPr lang="en-IN" sz="1800" b="1" dirty="0" smtClean="0">
                <a:latin typeface="Arial" pitchFamily="34" charset="0"/>
                <a:cs typeface="Arial" pitchFamily="34" charset="0"/>
              </a:rPr>
              <a:t>Construction :</a:t>
            </a:r>
          </a:p>
          <a:p>
            <a:pPr fontAlgn="base">
              <a:lnSpc>
                <a:spcPct val="170000"/>
              </a:lnSpc>
            </a:pPr>
            <a:r>
              <a:rPr lang="en-US" sz="1800" dirty="0" smtClean="0">
                <a:latin typeface="Arial" pitchFamily="34" charset="0"/>
                <a:cs typeface="Arial" pitchFamily="34" charset="0"/>
              </a:rPr>
              <a:t>Problem statement</a:t>
            </a:r>
          </a:p>
          <a:p>
            <a:pPr fontAlgn="base">
              <a:lnSpc>
                <a:spcPct val="170000"/>
              </a:lnSpc>
            </a:pPr>
            <a:r>
              <a:rPr lang="en-US" sz="1800" dirty="0" smtClean="0">
                <a:latin typeface="Arial" pitchFamily="34" charset="0"/>
                <a:cs typeface="Arial" pitchFamily="34" charset="0"/>
              </a:rPr>
              <a:t>Importing the libraries</a:t>
            </a:r>
          </a:p>
          <a:p>
            <a:pPr fontAlgn="base">
              <a:lnSpc>
                <a:spcPct val="170000"/>
              </a:lnSpc>
            </a:pPr>
            <a:r>
              <a:rPr lang="en-US" sz="1800" dirty="0" smtClean="0">
                <a:latin typeface="Arial" pitchFamily="34" charset="0"/>
                <a:cs typeface="Arial" pitchFamily="34" charset="0"/>
              </a:rPr>
              <a:t>Loading the dataset</a:t>
            </a:r>
          </a:p>
          <a:p>
            <a:pPr fontAlgn="base">
              <a:lnSpc>
                <a:spcPct val="170000"/>
              </a:lnSpc>
            </a:pPr>
            <a:r>
              <a:rPr lang="en-US" sz="1800" dirty="0" smtClean="0">
                <a:latin typeface="Arial" pitchFamily="34" charset="0"/>
                <a:cs typeface="Arial" pitchFamily="34" charset="0"/>
              </a:rPr>
              <a:t>Data Insights</a:t>
            </a:r>
          </a:p>
          <a:p>
            <a:pPr fontAlgn="base">
              <a:lnSpc>
                <a:spcPct val="170000"/>
              </a:lnSpc>
            </a:pPr>
            <a:r>
              <a:rPr lang="en-US" sz="1800" dirty="0" smtClean="0">
                <a:latin typeface="Arial" pitchFamily="34" charset="0"/>
                <a:cs typeface="Arial" pitchFamily="34" charset="0"/>
              </a:rPr>
              <a:t>Summary Statistics</a:t>
            </a:r>
          </a:p>
          <a:p>
            <a:pPr fontAlgn="base">
              <a:lnSpc>
                <a:spcPct val="170000"/>
              </a:lnSpc>
            </a:pPr>
            <a:r>
              <a:rPr lang="en-US" sz="1800" dirty="0" smtClean="0">
                <a:latin typeface="Arial" pitchFamily="34" charset="0"/>
                <a:cs typeface="Arial" pitchFamily="34" charset="0"/>
              </a:rPr>
              <a:t>Data visualization</a:t>
            </a:r>
          </a:p>
          <a:p>
            <a:pPr fontAlgn="base">
              <a:lnSpc>
                <a:spcPct val="170000"/>
              </a:lnSpc>
            </a:pPr>
            <a:r>
              <a:rPr lang="en-US" sz="1800" dirty="0" smtClean="0">
                <a:latin typeface="Arial" pitchFamily="34" charset="0"/>
                <a:cs typeface="Arial" pitchFamily="34" charset="0"/>
              </a:rPr>
              <a:t>Understanding the target variable</a:t>
            </a:r>
          </a:p>
          <a:p>
            <a:pPr fontAlgn="base">
              <a:lnSpc>
                <a:spcPct val="170000"/>
              </a:lnSpc>
            </a:pPr>
            <a:r>
              <a:rPr lang="en-US" sz="1800" dirty="0" smtClean="0">
                <a:latin typeface="Arial" pitchFamily="34" charset="0"/>
                <a:cs typeface="Arial" pitchFamily="34" charset="0"/>
              </a:rPr>
              <a:t>Fitting the Models</a:t>
            </a:r>
          </a:p>
          <a:p>
            <a:pPr fontAlgn="base">
              <a:lnSpc>
                <a:spcPct val="170000"/>
              </a:lnSpc>
            </a:pPr>
            <a:r>
              <a:rPr lang="en-US" sz="1800" dirty="0" smtClean="0">
                <a:latin typeface="Arial" pitchFamily="34" charset="0"/>
                <a:cs typeface="Arial" pitchFamily="34" charset="0"/>
              </a:rPr>
              <a:t>Checking model accuracy</a:t>
            </a:r>
          </a:p>
          <a:p>
            <a:pPr fontAlgn="base">
              <a:lnSpc>
                <a:spcPct val="170000"/>
              </a:lnSpc>
              <a:buNone/>
            </a:pPr>
            <a:endParaRPr lang="en-US" sz="1800" dirty="0">
              <a:latin typeface="Arial" pitchFamily="34" charset="0"/>
              <a:cs typeface="Arial" pitchFamily="34" charset="0"/>
            </a:endParaRPr>
          </a:p>
        </p:txBody>
      </p:sp>
    </p:spTree>
    <p:extLst>
      <p:ext uri="{BB962C8B-B14F-4D97-AF65-F5344CB8AC3E}">
        <p14:creationId xmlns="" xmlns:p14="http://schemas.microsoft.com/office/powerpoint/2010/main" val="252648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357298"/>
            <a:ext cx="8305800" cy="5043502"/>
          </a:xfrm>
        </p:spPr>
        <p:txBody>
          <a:bodyPr>
            <a:noAutofit/>
          </a:bodyPr>
          <a:lstStyle/>
          <a:p>
            <a:pPr>
              <a:buNone/>
            </a:pPr>
            <a:r>
              <a:rPr lang="en-IN" sz="2400" b="1" dirty="0" smtClean="0">
                <a:latin typeface="Arial" pitchFamily="34" charset="0"/>
                <a:cs typeface="Arial" pitchFamily="34" charset="0"/>
              </a:rPr>
              <a:t>Interpretation of result</a:t>
            </a:r>
            <a:r>
              <a:rPr lang="en-IN" sz="2400" b="1" dirty="0" smtClean="0">
                <a:latin typeface="Arial" pitchFamily="34" charset="0"/>
                <a:cs typeface="Arial" pitchFamily="34" charset="0"/>
              </a:rPr>
              <a:t>:</a:t>
            </a:r>
          </a:p>
          <a:p>
            <a:pPr>
              <a:buNone/>
            </a:pPr>
            <a:endParaRPr lang="en-IN" sz="2400" b="1" dirty="0" smtClean="0">
              <a:latin typeface="Arial" pitchFamily="34" charset="0"/>
              <a:cs typeface="Arial" pitchFamily="34" charset="0"/>
            </a:endParaRPr>
          </a:p>
          <a:p>
            <a:pPr>
              <a:lnSpc>
                <a:spcPct val="150000"/>
              </a:lnSpc>
            </a:pPr>
            <a:r>
              <a:rPr lang="en-US" sz="2400" dirty="0" smtClean="0">
                <a:latin typeface="Arial" pitchFamily="34" charset="0"/>
                <a:cs typeface="Arial" pitchFamily="34" charset="0"/>
              </a:rPr>
              <a:t>Machine learning models achieved significantly higher prediction accuracy</a:t>
            </a:r>
          </a:p>
          <a:p>
            <a:pPr>
              <a:lnSpc>
                <a:spcPct val="150000"/>
              </a:lnSpc>
            </a:pPr>
            <a:r>
              <a:rPr lang="en-US" sz="2400" dirty="0" smtClean="0">
                <a:latin typeface="Arial" pitchFamily="34" charset="0"/>
                <a:cs typeface="Arial" pitchFamily="34" charset="0"/>
              </a:rPr>
              <a:t>over common clinical risk scores , By using the linear regression model we achieved mean absolute difference accuracy&gt;0.85 in all the types we used in the problem. But we got mean absolute error 95% by using the data.</a:t>
            </a:r>
          </a:p>
          <a:p>
            <a:pPr>
              <a:buNone/>
            </a:pPr>
            <a:endParaRPr lang="en-IN" sz="2400" b="1" dirty="0" smtClean="0">
              <a:latin typeface="Arial" pitchFamily="34" charset="0"/>
              <a:cs typeface="Arial" pitchFamily="34" charset="0"/>
            </a:endParaRPr>
          </a:p>
          <a:p>
            <a:pPr>
              <a:buNone/>
            </a:pPr>
            <a:r>
              <a:rPr lang="en-IN" sz="2400" dirty="0" smtClean="0">
                <a:latin typeface="Arial" pitchFamily="34" charset="0"/>
                <a:cs typeface="Arial" pitchFamily="34" charset="0"/>
              </a:rPr>
              <a:t>	</a:t>
            </a:r>
          </a:p>
          <a:p>
            <a:pPr>
              <a:buNone/>
            </a:pPr>
            <a:endParaRPr lang="en-IN" sz="2400" dirty="0" smtClean="0">
              <a:latin typeface="Arial" pitchFamily="34" charset="0"/>
              <a:cs typeface="Arial" pitchFamily="34" charset="0"/>
            </a:endParaRPr>
          </a:p>
          <a:p>
            <a:pPr>
              <a:buNone/>
            </a:pP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25264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Autofit/>
          </a:bodyPr>
          <a:lstStyle/>
          <a:p>
            <a:pPr algn="just">
              <a:lnSpc>
                <a:spcPct val="150000"/>
              </a:lnSpc>
            </a:pPr>
            <a:r>
              <a:rPr lang="en-IN" sz="2100" dirty="0" smtClean="0">
                <a:latin typeface="Arial" pitchFamily="34" charset="0"/>
                <a:cs typeface="Arial" pitchFamily="34" charset="0"/>
              </a:rPr>
              <a:t>To achieve my project’s objective ,In machine learning we used linear regression algorithm.</a:t>
            </a:r>
          </a:p>
          <a:p>
            <a:pPr algn="just">
              <a:lnSpc>
                <a:spcPct val="150000"/>
              </a:lnSpc>
            </a:pPr>
            <a:r>
              <a:rPr lang="en-IN" sz="2100" b="1" dirty="0" smtClean="0">
                <a:latin typeface="Arial" pitchFamily="34" charset="0"/>
                <a:cs typeface="Arial" pitchFamily="34" charset="0"/>
              </a:rPr>
              <a:t>LINEAR REGRESSION</a:t>
            </a:r>
            <a:r>
              <a:rPr lang="en-IN" sz="2100" dirty="0" smtClean="0">
                <a:latin typeface="Arial" pitchFamily="34" charset="0"/>
                <a:cs typeface="Arial" pitchFamily="34" charset="0"/>
              </a:rPr>
              <a:t>:</a:t>
            </a:r>
            <a:endParaRPr lang="en-US" sz="2100" dirty="0">
              <a:latin typeface="Arial" pitchFamily="34" charset="0"/>
              <a:cs typeface="Arial" pitchFamily="34" charset="0"/>
            </a:endParaRPr>
          </a:p>
          <a:p>
            <a:pPr>
              <a:lnSpc>
                <a:spcPct val="150000"/>
              </a:lnSpc>
              <a:buNone/>
            </a:pPr>
            <a:r>
              <a:rPr lang="en-IN" sz="2100" dirty="0" smtClean="0">
                <a:latin typeface="Arial" pitchFamily="34" charset="0"/>
                <a:cs typeface="Arial" pitchFamily="34" charset="0"/>
              </a:rPr>
              <a:t>			</a:t>
            </a:r>
            <a:r>
              <a:rPr lang="en-US" sz="2400" dirty="0" smtClean="0"/>
              <a:t>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p>
          <a:p>
            <a:pPr>
              <a:lnSpc>
                <a:spcPct val="150000"/>
              </a:lnSpc>
              <a:buNone/>
            </a:pPr>
            <a:r>
              <a:rPr lang="en-IN" sz="2100" dirty="0" smtClean="0">
                <a:latin typeface="Arial" pitchFamily="34" charset="0"/>
                <a:cs typeface="Arial" pitchFamily="34" charset="0"/>
              </a:rPr>
              <a:t>			</a:t>
            </a:r>
            <a:endParaRPr lang="en-US" sz="2100" dirty="0">
              <a:latin typeface="Arial" pitchFamily="34" charset="0"/>
              <a:cs typeface="Arial" pitchFamily="34" charset="0"/>
            </a:endParaRPr>
          </a:p>
        </p:txBody>
      </p:sp>
    </p:spTree>
    <p:extLst>
      <p:ext uri="{BB962C8B-B14F-4D97-AF65-F5344CB8AC3E}">
        <p14:creationId xmlns="" xmlns:p14="http://schemas.microsoft.com/office/powerpoint/2010/main" val="1250361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Autofit/>
          </a:bodyPr>
          <a:lstStyle/>
          <a:p>
            <a:pPr algn="just">
              <a:lnSpc>
                <a:spcPct val="150000"/>
              </a:lnSpc>
            </a:pPr>
            <a:r>
              <a:rPr lang="en-US" sz="2400" dirty="0" smtClean="0"/>
              <a:t>The linear regression model provides a sloped straight line representing the relationship between the variables.</a:t>
            </a:r>
            <a:endParaRPr lang="en-US" sz="2400" dirty="0">
              <a:latin typeface="Arial" pitchFamily="34" charset="0"/>
              <a:cs typeface="Arial" pitchFamily="34" charset="0"/>
            </a:endParaRPr>
          </a:p>
        </p:txBody>
      </p:sp>
      <p:pic>
        <p:nvPicPr>
          <p:cNvPr id="9" name="Picture 8" descr="Linear Regression in Machine Learning"/>
          <p:cNvPicPr/>
          <p:nvPr/>
        </p:nvPicPr>
        <p:blipFill>
          <a:blip r:embed="rId2"/>
          <a:srcRect/>
          <a:stretch>
            <a:fillRect/>
          </a:stretch>
        </p:blipFill>
        <p:spPr bwMode="auto">
          <a:xfrm>
            <a:off x="2928926" y="2928934"/>
            <a:ext cx="2832100" cy="2832100"/>
          </a:xfrm>
          <a:prstGeom prst="rect">
            <a:avLst/>
          </a:prstGeom>
          <a:noFill/>
          <a:ln w="9525">
            <a:noFill/>
            <a:miter lim="800000"/>
            <a:headEnd/>
            <a:tailEnd/>
          </a:ln>
        </p:spPr>
      </p:pic>
    </p:spTree>
    <p:extLst>
      <p:ext uri="{BB962C8B-B14F-4D97-AF65-F5344CB8AC3E}">
        <p14:creationId xmlns="" xmlns:p14="http://schemas.microsoft.com/office/powerpoint/2010/main" val="1250361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57200" y="1600200"/>
            <a:ext cx="8305800" cy="4572000"/>
          </a:xfrm>
        </p:spPr>
        <p:txBody>
          <a:bodyPr>
            <a:normAutofit lnSpcReduction="10000"/>
          </a:bodyPr>
          <a:lstStyle/>
          <a:p>
            <a:r>
              <a:rPr lang="en-US" sz="2600" dirty="0" smtClean="0">
                <a:latin typeface="Arial" pitchFamily="34" charset="0"/>
                <a:cs typeface="Arial" pitchFamily="34" charset="0"/>
              </a:rPr>
              <a:t>Prediction using Linear Regression:</a:t>
            </a:r>
          </a:p>
          <a:p>
            <a:pPr>
              <a:buNone/>
            </a:pPr>
            <a:r>
              <a:rPr lang="en-IN" sz="2400" dirty="0" smtClean="0">
                <a:latin typeface="Arial" pitchFamily="34" charset="0"/>
                <a:cs typeface="Arial" pitchFamily="34" charset="0"/>
              </a:rPr>
              <a:t>	</a:t>
            </a:r>
            <a:r>
              <a:rPr lang="en-US" sz="2200" dirty="0" smtClean="0">
                <a:latin typeface="Arial" pitchFamily="34" charset="0"/>
                <a:cs typeface="Arial" pitchFamily="34" charset="0"/>
              </a:rPr>
              <a:t>Single Linear Model on Whole Data Ignoring Subdivision</a:t>
            </a:r>
          </a:p>
          <a:p>
            <a:pPr>
              <a:buNone/>
            </a:pPr>
            <a:endParaRPr lang="en-IN" sz="2200" dirty="0" smtClean="0">
              <a:latin typeface="Arial" pitchFamily="34" charset="0"/>
              <a:cs typeface="Arial" pitchFamily="34" charset="0"/>
            </a:endParaRPr>
          </a:p>
          <a:p>
            <a:pPr>
              <a:buNone/>
            </a:pPr>
            <a:endParaRPr lang="en-IN" sz="2200" dirty="0" smtClean="0">
              <a:latin typeface="Arial" pitchFamily="34" charset="0"/>
              <a:cs typeface="Arial" pitchFamily="34" charset="0"/>
            </a:endParaRPr>
          </a:p>
          <a:p>
            <a:pPr>
              <a:buNone/>
            </a:pPr>
            <a:endParaRPr lang="en-IN" sz="2200" dirty="0" smtClean="0">
              <a:latin typeface="Arial" pitchFamily="34" charset="0"/>
              <a:cs typeface="Arial" pitchFamily="34" charset="0"/>
            </a:endParaRPr>
          </a:p>
          <a:p>
            <a:pPr>
              <a:buNone/>
            </a:pPr>
            <a:endParaRPr lang="en-IN" sz="2200" dirty="0" smtClean="0">
              <a:latin typeface="Arial" pitchFamily="34" charset="0"/>
              <a:cs typeface="Arial" pitchFamily="34" charset="0"/>
            </a:endParaRPr>
          </a:p>
          <a:p>
            <a:pPr>
              <a:buNone/>
            </a:pPr>
            <a:endParaRPr lang="en-IN" sz="2200" dirty="0" smtClean="0">
              <a:latin typeface="Arial" pitchFamily="34" charset="0"/>
              <a:cs typeface="Arial" pitchFamily="34" charset="0"/>
            </a:endParaRPr>
          </a:p>
          <a:p>
            <a:pPr>
              <a:buNone/>
            </a:pPr>
            <a:endParaRPr lang="en-IN" sz="2200" dirty="0" smtClean="0">
              <a:latin typeface="Arial" pitchFamily="34" charset="0"/>
              <a:cs typeface="Arial" pitchFamily="34" charset="0"/>
            </a:endParaRPr>
          </a:p>
          <a:p>
            <a:pPr>
              <a:buNone/>
            </a:pPr>
            <a:endParaRPr lang="en-US" sz="1800" dirty="0" smtClean="0">
              <a:latin typeface="Arial" pitchFamily="34" charset="0"/>
              <a:cs typeface="Arial" pitchFamily="34" charset="0"/>
            </a:endParaRPr>
          </a:p>
          <a:p>
            <a:pPr>
              <a:buNone/>
            </a:pPr>
            <a:endParaRPr lang="en-US" sz="1800" dirty="0" smtClean="0">
              <a:latin typeface="Arial" pitchFamily="34" charset="0"/>
              <a:cs typeface="Arial" pitchFamily="34" charset="0"/>
            </a:endParaRPr>
          </a:p>
          <a:p>
            <a:pPr>
              <a:buNone/>
            </a:pPr>
            <a:r>
              <a:rPr lang="en-US" sz="1800" dirty="0" smtClean="0">
                <a:latin typeface="Arial" pitchFamily="34" charset="0"/>
                <a:cs typeface="Arial" pitchFamily="34" charset="0"/>
              </a:rPr>
              <a:t>MAD (Training Data): 94.18912194999176 </a:t>
            </a:r>
          </a:p>
          <a:p>
            <a:pPr>
              <a:buNone/>
            </a:pPr>
            <a:r>
              <a:rPr lang="en-US" sz="1800" dirty="0" smtClean="0">
                <a:latin typeface="Arial" pitchFamily="34" charset="0"/>
                <a:cs typeface="Arial" pitchFamily="34" charset="0"/>
              </a:rPr>
              <a:t>MAD (Test Data): 92.43710424626344</a:t>
            </a:r>
          </a:p>
          <a:p>
            <a:pPr>
              <a:buNone/>
            </a:pPr>
            <a:endParaRPr lang="en-US" sz="2200" dirty="0" smtClean="0">
              <a:latin typeface="Arial" pitchFamily="34" charset="0"/>
              <a:cs typeface="Arial" pitchFamily="34" charset="0"/>
            </a:endParaRPr>
          </a:p>
        </p:txBody>
      </p:sp>
      <p:pic>
        <p:nvPicPr>
          <p:cNvPr id="9" name="Picture 8" descr="data ignoring subdivisions.png"/>
          <p:cNvPicPr>
            <a:picLocks noChangeAspect="1"/>
          </p:cNvPicPr>
          <p:nvPr/>
        </p:nvPicPr>
        <p:blipFill>
          <a:blip r:embed="rId2"/>
          <a:stretch>
            <a:fillRect/>
          </a:stretch>
        </p:blipFill>
        <p:spPr>
          <a:xfrm>
            <a:off x="221789" y="2643182"/>
            <a:ext cx="4188930" cy="2214578"/>
          </a:xfrm>
          <a:prstGeom prst="rect">
            <a:avLst/>
          </a:prstGeom>
        </p:spPr>
      </p:pic>
      <p:pic>
        <p:nvPicPr>
          <p:cNvPr id="10" name="Picture 9" descr="data ignoring subdivisions (2).png"/>
          <p:cNvPicPr>
            <a:picLocks noChangeAspect="1"/>
          </p:cNvPicPr>
          <p:nvPr/>
        </p:nvPicPr>
        <p:blipFill>
          <a:blip r:embed="rId3"/>
          <a:stretch>
            <a:fillRect/>
          </a:stretch>
        </p:blipFill>
        <p:spPr>
          <a:xfrm>
            <a:off x="4583349" y="2643182"/>
            <a:ext cx="4324057" cy="2286016"/>
          </a:xfrm>
          <a:prstGeom prst="rect">
            <a:avLst/>
          </a:prstGeom>
        </p:spPr>
      </p:pic>
    </p:spTree>
    <p:extLst>
      <p:ext uri="{BB962C8B-B14F-4D97-AF65-F5344CB8AC3E}">
        <p14:creationId xmlns="" xmlns:p14="http://schemas.microsoft.com/office/powerpoint/2010/main" val="225862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C00000"/>
                </a:solidFill>
                <a:latin typeface="Arial" pitchFamily="34" charset="0"/>
                <a:cs typeface="Arial" pitchFamily="34" charset="0"/>
              </a:rPr>
              <a:t>Results and Discussion</a:t>
            </a:r>
            <a:endParaRPr lang="en-US" sz="4000" dirty="0"/>
          </a:p>
        </p:txBody>
      </p:sp>
      <p:sp>
        <p:nvSpPr>
          <p:cNvPr id="3" name="Content Placeholder 2"/>
          <p:cNvSpPr>
            <a:spLocks noGrp="1"/>
          </p:cNvSpPr>
          <p:nvPr>
            <p:ph idx="1"/>
          </p:nvPr>
        </p:nvSpPr>
        <p:spPr/>
        <p:txBody>
          <a:bodyPr>
            <a:normAutofit/>
          </a:bodyPr>
          <a:lstStyle/>
          <a:p>
            <a:r>
              <a:rPr lang="en-US" sz="2400" b="1" dirty="0" smtClean="0">
                <a:latin typeface="Arial" pitchFamily="34" charset="0"/>
                <a:cs typeface="Arial" pitchFamily="34" charset="0"/>
              </a:rPr>
              <a:t>Single Linear Model on Whole Data Including Subdivision:</a:t>
            </a:r>
          </a:p>
          <a:p>
            <a:pPr>
              <a:buNone/>
            </a:pP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a:p>
            <a:pPr>
              <a:buNone/>
            </a:pPr>
            <a:endParaRPr lang="en-US" sz="1800" dirty="0" smtClean="0">
              <a:latin typeface="Arial" pitchFamily="34" charset="0"/>
              <a:cs typeface="Arial" pitchFamily="34" charset="0"/>
            </a:endParaRPr>
          </a:p>
          <a:p>
            <a:pPr>
              <a:buNone/>
            </a:pPr>
            <a:r>
              <a:rPr lang="en-US" sz="1800" dirty="0" smtClean="0">
                <a:latin typeface="Arial" pitchFamily="34" charset="0"/>
                <a:cs typeface="Arial" pitchFamily="34" charset="0"/>
              </a:rPr>
              <a:t>MAD (Training Data):87.84000928365698</a:t>
            </a:r>
          </a:p>
          <a:p>
            <a:pPr>
              <a:buNone/>
            </a:pPr>
            <a:r>
              <a:rPr lang="en-US" sz="1800" dirty="0" smtClean="0">
                <a:latin typeface="Arial" pitchFamily="34" charset="0"/>
                <a:cs typeface="Arial" pitchFamily="34" charset="0"/>
              </a:rPr>
              <a:t>MAD (Test Data):89.24715743846383</a:t>
            </a:r>
            <a:endParaRPr lang="en-US" sz="18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pic>
        <p:nvPicPr>
          <p:cNvPr id="7" name="Picture 6" descr="Single Linear Model on Whole Data Including Subdivision1.png"/>
          <p:cNvPicPr>
            <a:picLocks noChangeAspect="1"/>
          </p:cNvPicPr>
          <p:nvPr/>
        </p:nvPicPr>
        <p:blipFill>
          <a:blip r:embed="rId2"/>
          <a:stretch>
            <a:fillRect/>
          </a:stretch>
        </p:blipFill>
        <p:spPr>
          <a:xfrm>
            <a:off x="357158" y="2714620"/>
            <a:ext cx="4357718" cy="2303811"/>
          </a:xfrm>
          <a:prstGeom prst="rect">
            <a:avLst/>
          </a:prstGeom>
        </p:spPr>
      </p:pic>
      <p:pic>
        <p:nvPicPr>
          <p:cNvPr id="8" name="Picture 7" descr="Single Linear Model on Whole Data Including Subdivision2.png"/>
          <p:cNvPicPr>
            <a:picLocks noChangeAspect="1"/>
          </p:cNvPicPr>
          <p:nvPr/>
        </p:nvPicPr>
        <p:blipFill>
          <a:blip r:embed="rId3"/>
          <a:stretch>
            <a:fillRect/>
          </a:stretch>
        </p:blipFill>
        <p:spPr>
          <a:xfrm>
            <a:off x="4730374" y="2714620"/>
            <a:ext cx="4188931" cy="221457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C00000"/>
                </a:solidFill>
                <a:latin typeface="Arial" pitchFamily="34" charset="0"/>
                <a:cs typeface="Arial" pitchFamily="34" charset="0"/>
              </a:rPr>
              <a:t>Results and Discussion</a:t>
            </a:r>
            <a:endParaRPr lang="en-US" sz="4000" dirty="0"/>
          </a:p>
        </p:txBody>
      </p:sp>
      <p:sp>
        <p:nvSpPr>
          <p:cNvPr id="3" name="Content Placeholder 2"/>
          <p:cNvSpPr>
            <a:spLocks noGrp="1"/>
          </p:cNvSpPr>
          <p:nvPr>
            <p:ph idx="1"/>
          </p:nvPr>
        </p:nvSpPr>
        <p:spPr>
          <a:xfrm>
            <a:off x="457200" y="1428736"/>
            <a:ext cx="8229600" cy="4857784"/>
          </a:xfrm>
        </p:spPr>
        <p:txBody>
          <a:bodyPr>
            <a:normAutofit fontScale="92500" lnSpcReduction="20000"/>
          </a:bodyPr>
          <a:lstStyle/>
          <a:p>
            <a:r>
              <a:rPr lang="en-US" sz="2400" b="1" dirty="0" smtClean="0">
                <a:latin typeface="Arial" pitchFamily="34" charset="0"/>
                <a:cs typeface="Arial" pitchFamily="34" charset="0"/>
              </a:rPr>
              <a:t>Linear Model Fitted to Each Subdivision Category Independently:</a:t>
            </a:r>
          </a:p>
          <a:p>
            <a:endParaRPr lang="en-IN" sz="2400" b="1" dirty="0" smtClean="0">
              <a:latin typeface="Arial" pitchFamily="34" charset="0"/>
              <a:cs typeface="Arial" pitchFamily="34" charset="0"/>
            </a:endParaRPr>
          </a:p>
          <a:p>
            <a:endParaRPr lang="en-IN" sz="2400" b="1" dirty="0" smtClean="0">
              <a:latin typeface="Arial" pitchFamily="34" charset="0"/>
              <a:cs typeface="Arial" pitchFamily="34" charset="0"/>
            </a:endParaRPr>
          </a:p>
          <a:p>
            <a:endParaRPr lang="en-IN" sz="2400" b="1" dirty="0" smtClean="0">
              <a:latin typeface="Arial" pitchFamily="34" charset="0"/>
              <a:cs typeface="Arial" pitchFamily="34" charset="0"/>
            </a:endParaRPr>
          </a:p>
          <a:p>
            <a:endParaRPr lang="en-IN" sz="2400" b="1" dirty="0" smtClean="0">
              <a:latin typeface="Arial" pitchFamily="34" charset="0"/>
              <a:cs typeface="Arial" pitchFamily="34" charset="0"/>
            </a:endParaRPr>
          </a:p>
          <a:p>
            <a:endParaRPr lang="en-IN" sz="2400" b="1" dirty="0" smtClean="0">
              <a:latin typeface="Arial" pitchFamily="34" charset="0"/>
              <a:cs typeface="Arial" pitchFamily="34" charset="0"/>
            </a:endParaRPr>
          </a:p>
          <a:p>
            <a:endParaRPr lang="en-IN" sz="2400" b="1" dirty="0" smtClean="0">
              <a:latin typeface="Arial" pitchFamily="34" charset="0"/>
              <a:cs typeface="Arial" pitchFamily="34" charset="0"/>
            </a:endParaRPr>
          </a:p>
          <a:p>
            <a:endParaRPr lang="en-IN" sz="2400" b="1" dirty="0" smtClean="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smtClean="0">
              <a:latin typeface="Arial" pitchFamily="34" charset="0"/>
              <a:cs typeface="Arial" pitchFamily="34" charset="0"/>
            </a:endParaRPr>
          </a:p>
          <a:p>
            <a:pPr>
              <a:buNone/>
            </a:pPr>
            <a:endParaRPr lang="en-US" sz="1800" dirty="0" smtClean="0">
              <a:latin typeface="Arial" pitchFamily="34" charset="0"/>
              <a:cs typeface="Arial" pitchFamily="34" charset="0"/>
            </a:endParaRPr>
          </a:p>
          <a:p>
            <a:pPr>
              <a:buNone/>
            </a:pPr>
            <a:endParaRPr lang="en-US" sz="1800" dirty="0" smtClean="0">
              <a:latin typeface="Arial" pitchFamily="34" charset="0"/>
              <a:cs typeface="Arial" pitchFamily="34" charset="0"/>
            </a:endParaRPr>
          </a:p>
          <a:p>
            <a:pPr>
              <a:buNone/>
            </a:pPr>
            <a:endParaRPr lang="en-US" sz="1800" dirty="0" smtClean="0">
              <a:latin typeface="Arial" pitchFamily="34" charset="0"/>
              <a:cs typeface="Arial" pitchFamily="34" charset="0"/>
            </a:endParaRPr>
          </a:p>
          <a:p>
            <a:pPr>
              <a:buNone/>
            </a:pPr>
            <a:r>
              <a:rPr lang="en-US" sz="1800" dirty="0" smtClean="0">
                <a:latin typeface="Arial" pitchFamily="34" charset="0"/>
                <a:cs typeface="Arial" pitchFamily="34" charset="0"/>
              </a:rPr>
              <a:t>Overall MAD (Training): 86.88207079662646</a:t>
            </a:r>
            <a:endParaRPr lang="en-US" sz="18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pic>
        <p:nvPicPr>
          <p:cNvPr id="7" name="Picture 6" descr="Linear Model Fitted to Each Subdivision Category Independently1.png"/>
          <p:cNvPicPr>
            <a:picLocks noChangeAspect="1"/>
          </p:cNvPicPr>
          <p:nvPr/>
        </p:nvPicPr>
        <p:blipFill>
          <a:blip r:embed="rId2"/>
          <a:stretch>
            <a:fillRect/>
          </a:stretch>
        </p:blipFill>
        <p:spPr>
          <a:xfrm>
            <a:off x="1643042" y="2357430"/>
            <a:ext cx="5636716" cy="30718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10 April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C00000"/>
                </a:solidFill>
                <a:latin typeface="Arial" pitchFamily="34" charset="0"/>
                <a:cs typeface="Arial" pitchFamily="34" charset="0"/>
              </a:rPr>
              <a:t>Results and Discussion</a:t>
            </a:r>
            <a:endParaRPr lang="en-US" sz="4000" dirty="0"/>
          </a:p>
        </p:txBody>
      </p:sp>
      <p:sp>
        <p:nvSpPr>
          <p:cNvPr id="3" name="Content Placeholder 2"/>
          <p:cNvSpPr>
            <a:spLocks noGrp="1"/>
          </p:cNvSpPr>
          <p:nvPr>
            <p:ph idx="1"/>
          </p:nvPr>
        </p:nvSpPr>
        <p:spPr>
          <a:xfrm>
            <a:off x="457200" y="1428736"/>
            <a:ext cx="8229600" cy="4929222"/>
          </a:xfrm>
        </p:spPr>
        <p:txBody>
          <a:bodyPr>
            <a:normAutofit lnSpcReduction="10000"/>
          </a:bodyPr>
          <a:lstStyle/>
          <a:p>
            <a:r>
              <a:rPr lang="en-US" sz="2400" b="1" dirty="0" smtClean="0">
                <a:latin typeface="Arial" pitchFamily="34" charset="0"/>
                <a:cs typeface="Arial" pitchFamily="34" charset="0"/>
              </a:rPr>
              <a:t>Linear Model Fitted to Each Subdivision Category Independently:</a:t>
            </a:r>
          </a:p>
          <a:p>
            <a:endParaRPr lang="en-IN" sz="2400" b="1" dirty="0" smtClean="0">
              <a:latin typeface="Arial" pitchFamily="34" charset="0"/>
              <a:cs typeface="Arial" pitchFamily="34" charset="0"/>
            </a:endParaRPr>
          </a:p>
          <a:p>
            <a:endParaRPr lang="en-IN" sz="2400" b="1" dirty="0" smtClean="0">
              <a:latin typeface="Arial" pitchFamily="34" charset="0"/>
              <a:cs typeface="Arial" pitchFamily="34" charset="0"/>
            </a:endParaRPr>
          </a:p>
          <a:p>
            <a:endParaRPr lang="en-IN" sz="2400" b="1" dirty="0" smtClean="0">
              <a:latin typeface="Arial" pitchFamily="34" charset="0"/>
              <a:cs typeface="Arial" pitchFamily="34" charset="0"/>
            </a:endParaRPr>
          </a:p>
          <a:p>
            <a:endParaRPr lang="en-IN" sz="2400" b="1" dirty="0" smtClean="0">
              <a:latin typeface="Arial" pitchFamily="34" charset="0"/>
              <a:cs typeface="Arial" pitchFamily="34" charset="0"/>
            </a:endParaRPr>
          </a:p>
          <a:p>
            <a:endParaRPr lang="en-IN" sz="2400" b="1" dirty="0" smtClean="0">
              <a:latin typeface="Arial" pitchFamily="34" charset="0"/>
              <a:cs typeface="Arial" pitchFamily="34" charset="0"/>
            </a:endParaRPr>
          </a:p>
          <a:p>
            <a:endParaRPr lang="en-IN" sz="2400" b="1" dirty="0" smtClean="0">
              <a:latin typeface="Arial" pitchFamily="34" charset="0"/>
              <a:cs typeface="Arial" pitchFamily="34" charset="0"/>
            </a:endParaRPr>
          </a:p>
          <a:p>
            <a:endParaRPr lang="en-IN" sz="2400" b="1" dirty="0" smtClean="0">
              <a:latin typeface="Arial" pitchFamily="34" charset="0"/>
              <a:cs typeface="Arial" pitchFamily="34" charset="0"/>
            </a:endParaRPr>
          </a:p>
          <a:p>
            <a:endParaRPr lang="en-US" sz="1800" dirty="0" smtClean="0">
              <a:latin typeface="Arial" pitchFamily="34" charset="0"/>
              <a:cs typeface="Arial" pitchFamily="34" charset="0"/>
            </a:endParaRPr>
          </a:p>
          <a:p>
            <a:pPr>
              <a:buNone/>
            </a:pPr>
            <a:endParaRPr lang="en-US" sz="1800" dirty="0" smtClean="0">
              <a:latin typeface="Arial" pitchFamily="34" charset="0"/>
              <a:cs typeface="Arial" pitchFamily="34" charset="0"/>
            </a:endParaRPr>
          </a:p>
          <a:p>
            <a:pPr>
              <a:buNone/>
            </a:pPr>
            <a:endParaRPr lang="en-US" sz="1800" dirty="0" smtClean="0">
              <a:latin typeface="Arial" pitchFamily="34" charset="0"/>
              <a:cs typeface="Arial" pitchFamily="34" charset="0"/>
            </a:endParaRPr>
          </a:p>
          <a:p>
            <a:pPr>
              <a:buNone/>
            </a:pPr>
            <a:r>
              <a:rPr lang="en-US" sz="1800" dirty="0" smtClean="0">
                <a:latin typeface="Arial" pitchFamily="34" charset="0"/>
                <a:cs typeface="Arial" pitchFamily="34" charset="0"/>
              </a:rPr>
              <a:t>Overall MAD (Testing): 85.16228884188341</a:t>
            </a:r>
            <a:endParaRPr lang="en-US" sz="18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pic>
        <p:nvPicPr>
          <p:cNvPr id="7" name="Picture 6" descr="Linear Model Fitted to Each Subdivision Category Independently1.png"/>
          <p:cNvPicPr>
            <a:picLocks noChangeAspect="1"/>
          </p:cNvPicPr>
          <p:nvPr/>
        </p:nvPicPr>
        <p:blipFill>
          <a:blip r:embed="rId2"/>
          <a:stretch>
            <a:fillRect/>
          </a:stretch>
        </p:blipFill>
        <p:spPr>
          <a:xfrm>
            <a:off x="1643042" y="2214554"/>
            <a:ext cx="5601579" cy="307183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C00000"/>
                </a:solidFill>
                <a:latin typeface="Arial" pitchFamily="34" charset="0"/>
                <a:cs typeface="Arial" pitchFamily="34" charset="0"/>
              </a:rPr>
              <a:t>Results and Discussion</a:t>
            </a:r>
            <a:endParaRPr lang="en-US" sz="4000" dirty="0"/>
          </a:p>
        </p:txBody>
      </p:sp>
      <p:sp>
        <p:nvSpPr>
          <p:cNvPr id="3" name="Content Placeholder 2"/>
          <p:cNvSpPr>
            <a:spLocks noGrp="1"/>
          </p:cNvSpPr>
          <p:nvPr>
            <p:ph idx="1"/>
          </p:nvPr>
        </p:nvSpPr>
        <p:spPr>
          <a:xfrm>
            <a:off x="457200" y="1357298"/>
            <a:ext cx="8229600" cy="4768865"/>
          </a:xfrm>
        </p:spPr>
        <p:txBody>
          <a:bodyPr>
            <a:normAutofit/>
          </a:bodyPr>
          <a:lstStyle/>
          <a:p>
            <a:r>
              <a:rPr lang="en-US" sz="2400" b="1" dirty="0" smtClean="0">
                <a:latin typeface="Arial" pitchFamily="34" charset="0"/>
                <a:cs typeface="Arial" pitchFamily="34" charset="0"/>
              </a:rPr>
              <a:t>Linear Model Fitted to Each Subdivision Category Independently:</a:t>
            </a:r>
            <a:endParaRPr lang="en-US" sz="24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pic>
        <p:nvPicPr>
          <p:cNvPr id="7" name="Picture 6" descr="Linear Model Fitted to Each Subdivision Category Independently1.png"/>
          <p:cNvPicPr>
            <a:picLocks noChangeAspect="1"/>
          </p:cNvPicPr>
          <p:nvPr/>
        </p:nvPicPr>
        <p:blipFill>
          <a:blip r:embed="rId2"/>
          <a:stretch>
            <a:fillRect/>
          </a:stretch>
        </p:blipFill>
        <p:spPr>
          <a:xfrm>
            <a:off x="2143108" y="2071678"/>
            <a:ext cx="4643470" cy="43767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r>
              <a:rPr lang="en-US" dirty="0">
                <a:latin typeface="Arial" pitchFamily="34" charset="0"/>
                <a:cs typeface="Arial" pitchFamily="34" charset="0"/>
              </a:rPr>
              <a:t/>
            </a:r>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428596" y="1500174"/>
            <a:ext cx="8229600" cy="4630751"/>
          </a:xfrm>
        </p:spPr>
        <p:txBody>
          <a:bodyPr>
            <a:normAutofit fontScale="85000" lnSpcReduction="10000"/>
          </a:bodyPr>
          <a:lstStyle/>
          <a:p>
            <a:pPr>
              <a:lnSpc>
                <a:spcPct val="150000"/>
              </a:lnSpc>
            </a:pPr>
            <a:r>
              <a:rPr lang="en-US" sz="2400" dirty="0" smtClean="0">
                <a:latin typeface="Arial" pitchFamily="34" charset="0"/>
                <a:cs typeface="Arial" pitchFamily="34" charset="0"/>
              </a:rPr>
              <a:t>Rainfall being one of the sole responsibilities for maximum economy of India, it should be considered the primary concern for most of us.</a:t>
            </a:r>
          </a:p>
          <a:p>
            <a:pPr>
              <a:lnSpc>
                <a:spcPct val="150000"/>
              </a:lnSpc>
            </a:pPr>
            <a:r>
              <a:rPr lang="en-US" sz="2400" dirty="0" smtClean="0">
                <a:latin typeface="Arial" pitchFamily="34" charset="0"/>
                <a:cs typeface="Arial" pitchFamily="34" charset="0"/>
              </a:rPr>
              <a:t> The current approach for rainfall prediction fails in most of the complex cases.</a:t>
            </a:r>
          </a:p>
          <a:p>
            <a:pPr>
              <a:lnSpc>
                <a:spcPct val="150000"/>
              </a:lnSpc>
            </a:pPr>
            <a:r>
              <a:rPr lang="en-IN" sz="2400" dirty="0" smtClean="0">
                <a:latin typeface="Arial" pitchFamily="34" charset="0"/>
                <a:cs typeface="Arial" pitchFamily="34" charset="0"/>
              </a:rPr>
              <a:t>By using linear regression algorithm we got approximately 87% mean absolute difference </a:t>
            </a:r>
          </a:p>
          <a:p>
            <a:pPr>
              <a:lnSpc>
                <a:spcPct val="150000"/>
              </a:lnSpc>
            </a:pPr>
            <a:r>
              <a:rPr lang="en-IN" sz="2400" dirty="0" err="1" smtClean="0">
                <a:latin typeface="Arial" pitchFamily="34" charset="0"/>
                <a:cs typeface="Arial" pitchFamily="34" charset="0"/>
              </a:rPr>
              <a:t>Simillarly</a:t>
            </a:r>
            <a:r>
              <a:rPr lang="en-IN" sz="2400" dirty="0" smtClean="0">
                <a:latin typeface="Arial" pitchFamily="34" charset="0"/>
                <a:cs typeface="Arial" pitchFamily="34" charset="0"/>
              </a:rPr>
              <a:t> if we taken any particular subdivision in the data and calculated the model accuracy we will get difference in accuracy from place to place.</a:t>
            </a: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542845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23</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r>
              <a:rPr lang="en-US" dirty="0">
                <a:latin typeface="Arial" pitchFamily="34" charset="0"/>
                <a:cs typeface="Arial" pitchFamily="34" charset="0"/>
              </a:rPr>
              <a:t/>
            </a:r>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428596" y="1500174"/>
            <a:ext cx="8229600" cy="4630751"/>
          </a:xfrm>
        </p:spPr>
        <p:txBody>
          <a:bodyPr>
            <a:normAutofit fontScale="92500" lnSpcReduction="20000"/>
          </a:bodyPr>
          <a:lstStyle/>
          <a:p>
            <a:pPr>
              <a:lnSpc>
                <a:spcPct val="160000"/>
              </a:lnSpc>
            </a:pPr>
            <a:r>
              <a:rPr lang="en-US" sz="2400" dirty="0" smtClean="0">
                <a:latin typeface="Arial" pitchFamily="34" charset="0"/>
                <a:cs typeface="Arial" pitchFamily="34" charset="0"/>
              </a:rPr>
              <a:t>The accuracy of the algorithm can be additionally tested on increase in the complexity. </a:t>
            </a:r>
          </a:p>
          <a:p>
            <a:pPr>
              <a:lnSpc>
                <a:spcPct val="160000"/>
              </a:lnSpc>
            </a:pPr>
            <a:r>
              <a:rPr lang="en-US" sz="2400" dirty="0" smtClean="0">
                <a:latin typeface="Arial" pitchFamily="34" charset="0"/>
                <a:cs typeface="Arial" pitchFamily="34" charset="0"/>
              </a:rPr>
              <a:t>Henceforth, algorithm for testing daily basis dataset instead of accumulated dataset could be of paramount Importance for further research. </a:t>
            </a:r>
          </a:p>
          <a:p>
            <a:pPr>
              <a:lnSpc>
                <a:spcPct val="160000"/>
              </a:lnSpc>
            </a:pPr>
            <a:r>
              <a:rPr lang="en-US" sz="2400" dirty="0" smtClean="0">
                <a:latin typeface="Arial" pitchFamily="34" charset="0"/>
                <a:cs typeface="Arial" pitchFamily="34" charset="0"/>
              </a:rPr>
              <a:t>More the accuracy of the system used for rainfall prediction, smarter will be the agriculture. Along with that, this will be an efficient tool for people in coastal areas of the country thereby making them well aware of the situation in advance.</a:t>
            </a: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54284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24</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r>
              <a:rPr lang="en-US" sz="4000" dirty="0">
                <a:latin typeface="Arial" pitchFamily="34" charset="0"/>
                <a:cs typeface="Arial" pitchFamily="34" charset="0"/>
              </a:rPr>
              <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 xmlns:p14="http://schemas.microsoft.com/office/powerpoint/2010/main" val="1227736847"/>
              </p:ext>
            </p:extLst>
          </p:nvPr>
        </p:nvGraphicFramePr>
        <p:xfrm>
          <a:off x="428596" y="1371600"/>
          <a:ext cx="8244757" cy="5031044"/>
        </p:xfrm>
        <a:graphic>
          <a:graphicData uri="http://schemas.openxmlformats.org/drawingml/2006/table">
            <a:tbl>
              <a:tblPr firstRow="1" bandRow="1">
                <a:tableStyleId>{5940675A-B579-460E-94D1-54222C63F5DA}</a:tableStyleId>
              </a:tblPr>
              <a:tblGrid>
                <a:gridCol w="480277">
                  <a:extLst>
                    <a:ext uri="{9D8B030D-6E8A-4147-A177-3AD203B41FA5}">
                      <a16:colId xmlns="" xmlns:a16="http://schemas.microsoft.com/office/drawing/2014/main" val="20000"/>
                    </a:ext>
                  </a:extLst>
                </a:gridCol>
                <a:gridCol w="7764480">
                  <a:extLst>
                    <a:ext uri="{9D8B030D-6E8A-4147-A177-3AD203B41FA5}">
                      <a16:colId xmlns="" xmlns:a16="http://schemas.microsoft.com/office/drawing/2014/main" val="20001"/>
                    </a:ext>
                  </a:extLst>
                </a:gridCol>
              </a:tblGrid>
              <a:tr h="985830">
                <a:tc>
                  <a:txBody>
                    <a:bodyPr/>
                    <a:lstStyle/>
                    <a:p>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Pinar </a:t>
                      </a:r>
                      <a:r>
                        <a:rPr lang="en-US" dirty="0" err="1" smtClean="0"/>
                        <a:t>Ozturk</a:t>
                      </a:r>
                      <a:r>
                        <a:rPr lang="en-US" dirty="0" smtClean="0"/>
                        <a:t>. (</a:t>
                      </a:r>
                      <a:r>
                        <a:rPr lang="en-US" dirty="0" err="1" smtClean="0"/>
                        <a:t>n.d</a:t>
                      </a:r>
                      <a:r>
                        <a:rPr lang="en-US" dirty="0" smtClean="0"/>
                        <a:t>.). Flood Prediction Using Machine Learning Models: Literature Review. Retrieved from </a:t>
                      </a:r>
                      <a:r>
                        <a:rPr lang="en-US" dirty="0" smtClean="0">
                          <a:hlinkClick r:id="rId2"/>
                        </a:rPr>
                        <a:t>https://www.mdpi.com/2073-4441/10/11/1536</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034909">
                <a:tc>
                  <a:txBody>
                    <a:bodyPr/>
                    <a:lstStyle/>
                    <a:p>
                      <a:r>
                        <a:rPr lang="en-US"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Python tutorial. (</a:t>
                      </a:r>
                      <a:r>
                        <a:rPr lang="en-US" dirty="0" err="1" smtClean="0"/>
                        <a:t>n.d</a:t>
                      </a:r>
                      <a:r>
                        <a:rPr lang="en-US" dirty="0" smtClean="0"/>
                        <a:t>.). Retrieved April 9, 2022, from </a:t>
                      </a:r>
                      <a:r>
                        <a:rPr lang="en-US" dirty="0" smtClean="0">
                          <a:hlinkClick r:id="rId3"/>
                        </a:rPr>
                        <a:t>https://www.tutorialspoint.com/python/index.htm</a:t>
                      </a:r>
                      <a:endParaRPr lang="en-US" dirty="0" smtClean="0"/>
                    </a:p>
                    <a:p>
                      <a:endParaRPr lang="en-US"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751385">
                <a:tc>
                  <a:txBody>
                    <a:bodyPr/>
                    <a:lstStyle/>
                    <a:p>
                      <a:r>
                        <a:rPr lang="en-US"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err="1" smtClean="0"/>
                        <a:t>Liyew</a:t>
                      </a:r>
                      <a:r>
                        <a:rPr lang="en-US" dirty="0" smtClean="0"/>
                        <a:t>, C. M., &amp; </a:t>
                      </a:r>
                      <a:r>
                        <a:rPr lang="en-US" dirty="0" err="1" smtClean="0"/>
                        <a:t>Melese</a:t>
                      </a:r>
                      <a:r>
                        <a:rPr lang="en-US" dirty="0" smtClean="0"/>
                        <a:t>, H. A. (2021, December 7). </a:t>
                      </a:r>
                      <a:r>
                        <a:rPr lang="en-US" i="1" dirty="0" smtClean="0"/>
                        <a:t>Machine learning techniques to predict daily rainfall amount - Journal of Big Data</a:t>
                      </a:r>
                      <a:r>
                        <a:rPr lang="en-US" dirty="0" smtClean="0"/>
                        <a:t>. </a:t>
                      </a:r>
                      <a:r>
                        <a:rPr lang="en-US" dirty="0" err="1" smtClean="0"/>
                        <a:t>SpringerOpen</a:t>
                      </a:r>
                      <a:r>
                        <a:rPr lang="en-US" dirty="0" smtClean="0"/>
                        <a:t>. Retrieved April 9, 2022, from </a:t>
                      </a:r>
                      <a:r>
                        <a:rPr lang="en-US" dirty="0" smtClean="0">
                          <a:hlinkClick r:id="rId4"/>
                        </a:rPr>
                        <a:t>https://journalofbigdata.springeropen.com/articles/10.1186/s40537-021-00545-4</a:t>
                      </a:r>
                      <a:endParaRPr lang="en-US"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056030">
                <a:tc>
                  <a:txBody>
                    <a:bodyPr/>
                    <a:lstStyle/>
                    <a:p>
                      <a:r>
                        <a:rPr lang="en-US"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err="1" smtClean="0"/>
                        <a:t>Zeyi</a:t>
                      </a:r>
                      <a:r>
                        <a:rPr lang="en-US" dirty="0" smtClean="0"/>
                        <a:t> Chao, </a:t>
                      </a:r>
                      <a:r>
                        <a:rPr lang="en-US" dirty="0" err="1" smtClean="0"/>
                        <a:t>Fangling</a:t>
                      </a:r>
                      <a:r>
                        <a:rPr lang="en-US" dirty="0" smtClean="0"/>
                        <a:t> </a:t>
                      </a:r>
                      <a:r>
                        <a:rPr lang="en-US" dirty="0" err="1" smtClean="0"/>
                        <a:t>Pu</a:t>
                      </a:r>
                      <a:r>
                        <a:rPr lang="en-US" dirty="0" smtClean="0"/>
                        <a:t>, </a:t>
                      </a:r>
                      <a:r>
                        <a:rPr lang="en-US" dirty="0" err="1" smtClean="0"/>
                        <a:t>Yuke</a:t>
                      </a:r>
                      <a:r>
                        <a:rPr lang="en-US" dirty="0" smtClean="0"/>
                        <a:t> </a:t>
                      </a:r>
                      <a:r>
                        <a:rPr lang="en-US" dirty="0" err="1" smtClean="0"/>
                        <a:t>YinLing</a:t>
                      </a:r>
                      <a:r>
                        <a:rPr lang="en-US" dirty="0" smtClean="0"/>
                        <a:t>, B. and X. (2018). Research on real-time local rainfall prediction based on MEMS sensors. Journal of Sensors, 2018. </a:t>
                      </a:r>
                      <a:r>
                        <a:rPr lang="en-US" dirty="0" smtClean="0">
                          <a:hlinkClick r:id="rId5"/>
                        </a:rPr>
                        <a:t>https://doi.org/10.1155/2018/6184713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1979194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25</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r>
              <a:rPr lang="en-US" sz="4000" dirty="0">
                <a:latin typeface="Arial" pitchFamily="34" charset="0"/>
                <a:cs typeface="Arial" pitchFamily="34" charset="0"/>
              </a:rPr>
              <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 xmlns:p14="http://schemas.microsoft.com/office/powerpoint/2010/main" val="1227736847"/>
              </p:ext>
            </p:extLst>
          </p:nvPr>
        </p:nvGraphicFramePr>
        <p:xfrm>
          <a:off x="428596" y="1371600"/>
          <a:ext cx="8244757" cy="5445150"/>
        </p:xfrm>
        <a:graphic>
          <a:graphicData uri="http://schemas.openxmlformats.org/drawingml/2006/table">
            <a:tbl>
              <a:tblPr firstRow="1" bandRow="1">
                <a:tableStyleId>{5940675A-B579-460E-94D1-54222C63F5DA}</a:tableStyleId>
              </a:tblPr>
              <a:tblGrid>
                <a:gridCol w="480277">
                  <a:extLst>
                    <a:ext uri="{9D8B030D-6E8A-4147-A177-3AD203B41FA5}">
                      <a16:colId xmlns="" xmlns:a16="http://schemas.microsoft.com/office/drawing/2014/main" val="20000"/>
                    </a:ext>
                  </a:extLst>
                </a:gridCol>
                <a:gridCol w="7764480">
                  <a:extLst>
                    <a:ext uri="{9D8B030D-6E8A-4147-A177-3AD203B41FA5}">
                      <a16:colId xmlns="" xmlns:a16="http://schemas.microsoft.com/office/drawing/2014/main" val="20001"/>
                    </a:ext>
                  </a:extLst>
                </a:gridCol>
              </a:tblGrid>
              <a:tr h="985830">
                <a:tc>
                  <a:txBody>
                    <a:bodyPr/>
                    <a:lstStyle/>
                    <a:p>
                      <a:r>
                        <a:rPr lang="en-US" dirty="0" smtClean="0"/>
                        <a:t>[5]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err="1" smtClean="0"/>
                        <a:t>Etuk</a:t>
                      </a:r>
                      <a:r>
                        <a:rPr lang="en-US" dirty="0" smtClean="0"/>
                        <a:t>, E. H., &amp; Mohamed, T. M. (2014). Time Series Analysis of Monthly Rainfall data for the </a:t>
                      </a:r>
                      <a:r>
                        <a:rPr lang="en-US" dirty="0" err="1" smtClean="0"/>
                        <a:t>Gadaref</a:t>
                      </a:r>
                      <a:r>
                        <a:rPr lang="en-US" dirty="0" smtClean="0"/>
                        <a:t> rainfall station, Sudan, by </a:t>
                      </a:r>
                      <a:r>
                        <a:rPr lang="en-US" dirty="0" err="1" smtClean="0"/>
                        <a:t>Sarima</a:t>
                      </a:r>
                      <a:r>
                        <a:rPr lang="en-US" dirty="0" smtClean="0"/>
                        <a:t> Methods. International Journal of Scientific Research in Knowledge, July, 320–327. </a:t>
                      </a:r>
                      <a:r>
                        <a:rPr lang="en-US" dirty="0" smtClean="0">
                          <a:hlinkClick r:id="rId2"/>
                        </a:rPr>
                        <a:t>https://doi.org/10.12983/ijsrk-2014- p0320-0327</a:t>
                      </a:r>
                      <a:endParaRPr lang="en-US" dirty="0" smtClean="0"/>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034909">
                <a:tc>
                  <a:txBody>
                    <a:bodyPr/>
                    <a:lstStyle/>
                    <a:p>
                      <a:r>
                        <a:rPr lang="en-US" dirty="0" smtClean="0"/>
                        <a:t>[6]</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i="1" dirty="0" smtClean="0"/>
                        <a:t>Flood prediction using Machine Learning Models: Literature review - </a:t>
                      </a:r>
                      <a:r>
                        <a:rPr lang="en-US" i="1" dirty="0" err="1" smtClean="0"/>
                        <a:t>researchgate</a:t>
                      </a:r>
                      <a:r>
                        <a:rPr lang="en-US" dirty="0" smtClean="0"/>
                        <a:t>. (</a:t>
                      </a:r>
                      <a:r>
                        <a:rPr lang="en-US" dirty="0" err="1" smtClean="0"/>
                        <a:t>n.d</a:t>
                      </a:r>
                      <a:r>
                        <a:rPr lang="en-US" dirty="0" smtClean="0"/>
                        <a:t>.). Retrieved April 9, 2022, from </a:t>
                      </a:r>
                      <a:r>
                        <a:rPr lang="en-US" dirty="0" smtClean="0">
                          <a:hlinkClick r:id="rId3"/>
                        </a:rPr>
                        <a:t>https://www.researchgate.net/publication/335094911_Flood_Prediction_Using_Machine_Learning_Models_Literature_Review</a:t>
                      </a:r>
                      <a:endParaRPr lang="en-US"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191093">
                <a:tc>
                  <a:txBody>
                    <a:bodyPr/>
                    <a:lstStyle/>
                    <a:p>
                      <a:r>
                        <a:rPr lang="en-US" dirty="0" smtClean="0"/>
                        <a:t>[7]</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i="1" dirty="0" smtClean="0"/>
                        <a:t>A flood prediction system developed using various machine ...</a:t>
                      </a:r>
                      <a:r>
                        <a:rPr lang="en-US" dirty="0" smtClean="0"/>
                        <a:t> (</a:t>
                      </a:r>
                      <a:r>
                        <a:rPr lang="en-US" dirty="0" err="1" smtClean="0"/>
                        <a:t>n.d</a:t>
                      </a:r>
                      <a:r>
                        <a:rPr lang="en-US" dirty="0" smtClean="0"/>
                        <a:t>.). Retrieved April 9, 2022, from </a:t>
                      </a:r>
                      <a:r>
                        <a:rPr lang="en-US" dirty="0" smtClean="0">
                          <a:hlinkClick r:id="rId4"/>
                        </a:rPr>
                        <a:t>https://www.researchgate.net/publication/352448189_A_Flood_Prediction_System_Developed_Using_Various_Machine_Learning_Algorithms</a:t>
                      </a:r>
                      <a:endParaRPr lang="en-US" dirty="0" smtClean="0"/>
                    </a:p>
                    <a:p>
                      <a:r>
                        <a:rPr lang="en-US" dirty="0" smtClean="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056030">
                <a:tc>
                  <a:txBody>
                    <a:bodyPr/>
                    <a:lstStyle/>
                    <a:p>
                      <a:r>
                        <a:rPr lang="en-US" dirty="0" smtClean="0"/>
                        <a:t>[8]</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smtClean="0"/>
                        <a:t>M. A. Sharma and J. B. Singh, “Comparative Study of rainfall </a:t>
                      </a:r>
                      <a:r>
                        <a:rPr lang="en-US" dirty="0" err="1" smtClean="0"/>
                        <a:t>orecasting</a:t>
                      </a:r>
                      <a:r>
                        <a:rPr lang="en-US" dirty="0" smtClean="0"/>
                        <a:t> models,” New York Sci. J., pp. 115- 120, 2011.</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197919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r>
              <a:rPr lang="en-US" sz="2800" dirty="0">
                <a:latin typeface="Arial" pitchFamily="34" charset="0"/>
                <a:cs typeface="Arial" pitchFamily="34" charset="0"/>
              </a:rPr>
              <a:t>Attach your Course Certificate here</a:t>
            </a:r>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57200" y="1285860"/>
            <a:ext cx="8305800" cy="4962541"/>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endParaRPr lang="en-US" sz="2400" dirty="0" smtClean="0">
              <a:latin typeface="Arial" pitchFamily="34" charset="0"/>
              <a:cs typeface="Arial" pitchFamily="34" charset="0"/>
            </a:endParaRPr>
          </a:p>
          <a:p>
            <a:pPr algn="just">
              <a:lnSpc>
                <a:spcPct val="160000"/>
              </a:lnSpc>
            </a:pPr>
            <a:r>
              <a:rPr lang="en-US" sz="4200" dirty="0" smtClean="0">
                <a:latin typeface="Arial" pitchFamily="34" charset="0"/>
                <a:cs typeface="Arial" pitchFamily="34" charset="0"/>
              </a:rPr>
              <a:t>Rainfall Prediction is the application of science and </a:t>
            </a:r>
          </a:p>
          <a:p>
            <a:pPr algn="just">
              <a:lnSpc>
                <a:spcPct val="160000"/>
              </a:lnSpc>
              <a:buNone/>
            </a:pPr>
            <a:r>
              <a:rPr lang="en-US" sz="4200" dirty="0" smtClean="0">
                <a:latin typeface="Arial" pitchFamily="34" charset="0"/>
                <a:cs typeface="Arial" pitchFamily="34" charset="0"/>
              </a:rPr>
              <a:t>	technology to predict the amount of rainfall over a region.</a:t>
            </a:r>
            <a:endParaRPr lang="en-US" sz="4200" dirty="0">
              <a:latin typeface="Arial" pitchFamily="34" charset="0"/>
              <a:cs typeface="Arial" pitchFamily="34" charset="0"/>
            </a:endParaRPr>
          </a:p>
          <a:p>
            <a:pPr algn="just">
              <a:lnSpc>
                <a:spcPct val="160000"/>
              </a:lnSpc>
              <a:buNone/>
            </a:pPr>
            <a:endParaRPr lang="en-US" sz="4200" dirty="0" smtClean="0">
              <a:latin typeface="Arial" pitchFamily="34" charset="0"/>
              <a:cs typeface="Arial" pitchFamily="34" charset="0"/>
            </a:endParaRPr>
          </a:p>
          <a:p>
            <a:pPr fontAlgn="base">
              <a:lnSpc>
                <a:spcPct val="160000"/>
              </a:lnSpc>
            </a:pPr>
            <a:r>
              <a:rPr lang="en-US" sz="4200" dirty="0" smtClean="0">
                <a:latin typeface="Arial" pitchFamily="34" charset="0"/>
                <a:cs typeface="Arial" pitchFamily="34" charset="0"/>
              </a:rPr>
              <a:t>It is important to exactly determine the rainfall for effective use of water resources, crop productivity and pre-planning of water structures.</a:t>
            </a:r>
          </a:p>
          <a:p>
            <a:pPr fontAlgn="base">
              <a:lnSpc>
                <a:spcPct val="160000"/>
              </a:lnSpc>
            </a:pPr>
            <a:endParaRPr lang="en-IN" sz="4200" dirty="0" smtClean="0">
              <a:latin typeface="Arial" pitchFamily="34" charset="0"/>
              <a:cs typeface="Arial" pitchFamily="34" charset="0"/>
            </a:endParaRPr>
          </a:p>
          <a:p>
            <a:pPr fontAlgn="base">
              <a:lnSpc>
                <a:spcPct val="160000"/>
              </a:lnSpc>
            </a:pPr>
            <a:r>
              <a:rPr lang="en-IN" sz="4200" dirty="0" smtClean="0">
                <a:latin typeface="Arial" pitchFamily="34" charset="0"/>
                <a:cs typeface="Arial" pitchFamily="34" charset="0"/>
              </a:rPr>
              <a:t>Rainfall prediction using Machine Learning for the given dataset</a:t>
            </a:r>
            <a:endParaRPr lang="en-US" sz="4200" dirty="0" smtClean="0">
              <a:latin typeface="Arial" pitchFamily="34" charset="0"/>
              <a:cs typeface="Arial" pitchFamily="34" charset="0"/>
            </a:endParaRPr>
          </a:p>
          <a:p>
            <a:pPr fontAlgn="base">
              <a:lnSpc>
                <a:spcPct val="160000"/>
              </a:lnSpc>
            </a:pPr>
            <a:endParaRPr lang="en-US" sz="4200" dirty="0">
              <a:latin typeface="Arial" pitchFamily="34" charset="0"/>
              <a:cs typeface="Arial" pitchFamily="34" charset="0"/>
            </a:endParaRPr>
          </a:p>
          <a:p>
            <a:pPr algn="just">
              <a:lnSpc>
                <a:spcPct val="160000"/>
              </a:lnSpc>
            </a:pPr>
            <a:r>
              <a:rPr lang="en-IN" sz="4200" dirty="0" smtClean="0">
                <a:latin typeface="Arial" pitchFamily="34" charset="0"/>
                <a:cs typeface="Arial" pitchFamily="34" charset="0"/>
              </a:rPr>
              <a:t>For finding the solution we used Linear regression Algorithm</a:t>
            </a:r>
            <a:endParaRPr lang="en-US" sz="4200" dirty="0">
              <a:latin typeface="Arial" pitchFamily="34" charset="0"/>
              <a:cs typeface="Arial" pitchFamily="34" charset="0"/>
            </a:endParaRPr>
          </a:p>
          <a:p>
            <a:pPr algn="just">
              <a:lnSpc>
                <a:spcPct val="8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itchFamily="34" charset="0"/>
                <a:cs typeface="Arial" pitchFamily="34" charset="0"/>
              </a:rPr>
              <a:t>Objectives</a:t>
            </a:r>
          </a:p>
        </p:txBody>
      </p:sp>
      <p:sp>
        <p:nvSpPr>
          <p:cNvPr id="11" name="Content Placeholder 2"/>
          <p:cNvSpPr>
            <a:spLocks noGrp="1"/>
          </p:cNvSpPr>
          <p:nvPr>
            <p:ph idx="1"/>
          </p:nvPr>
        </p:nvSpPr>
        <p:spPr>
          <a:xfrm>
            <a:off x="533400" y="1643050"/>
            <a:ext cx="8153400" cy="4429156"/>
          </a:xfrm>
        </p:spPr>
        <p:txBody>
          <a:bodyPr>
            <a:normAutofit fontScale="92500" lnSpcReduction="20000"/>
          </a:bodyPr>
          <a:lstStyle/>
          <a:p>
            <a:pPr>
              <a:lnSpc>
                <a:spcPct val="160000"/>
              </a:lnSpc>
            </a:pPr>
            <a:r>
              <a:rPr lang="en-IN" sz="2800" dirty="0" smtClean="0">
                <a:latin typeface="Arial" pitchFamily="34" charset="0"/>
                <a:cs typeface="Arial" pitchFamily="34" charset="0"/>
              </a:rPr>
              <a:t>The objective of this project is to predict the rainfall and plot in the </a:t>
            </a:r>
            <a:r>
              <a:rPr lang="en-IN" sz="2800" dirty="0" smtClean="0">
                <a:latin typeface="Arial" pitchFamily="34" charset="0"/>
                <a:cs typeface="Arial" pitchFamily="34" charset="0"/>
              </a:rPr>
              <a:t>graph.</a:t>
            </a:r>
            <a:endParaRPr lang="en-US" sz="2800" dirty="0">
              <a:latin typeface="Arial" pitchFamily="34" charset="0"/>
              <a:cs typeface="Arial" pitchFamily="34" charset="0"/>
            </a:endParaRPr>
          </a:p>
          <a:p>
            <a:pPr>
              <a:lnSpc>
                <a:spcPct val="160000"/>
              </a:lnSpc>
            </a:pPr>
            <a:r>
              <a:rPr lang="en-IN" sz="2800" dirty="0" smtClean="0">
                <a:latin typeface="Arial" pitchFamily="34" charset="0"/>
                <a:cs typeface="Arial" pitchFamily="34" charset="0"/>
              </a:rPr>
              <a:t>The given problem is a regression based problem. </a:t>
            </a:r>
            <a:endParaRPr lang="en-US" sz="2800" dirty="0">
              <a:latin typeface="Arial" pitchFamily="34" charset="0"/>
              <a:cs typeface="Arial" pitchFamily="34" charset="0"/>
            </a:endParaRPr>
          </a:p>
          <a:p>
            <a:pPr>
              <a:lnSpc>
                <a:spcPct val="160000"/>
              </a:lnSpc>
            </a:pPr>
            <a:r>
              <a:rPr lang="en-IN" sz="2800" dirty="0" smtClean="0">
                <a:latin typeface="Arial" pitchFamily="34" charset="0"/>
                <a:cs typeface="Arial" pitchFamily="34" charset="0"/>
              </a:rPr>
              <a:t>In machine learning </a:t>
            </a:r>
            <a:r>
              <a:rPr lang="en-IN" sz="2800" dirty="0" err="1" smtClean="0">
                <a:latin typeface="Arial" pitchFamily="34" charset="0"/>
                <a:cs typeface="Arial" pitchFamily="34" charset="0"/>
              </a:rPr>
              <a:t>im</a:t>
            </a:r>
            <a:r>
              <a:rPr lang="en-IN" sz="2800" dirty="0" smtClean="0">
                <a:latin typeface="Arial" pitchFamily="34" charset="0"/>
                <a:cs typeface="Arial" pitchFamily="34" charset="0"/>
              </a:rPr>
              <a:t> going to  use Linear regression to achieve our objective.</a:t>
            </a:r>
          </a:p>
          <a:p>
            <a:pPr>
              <a:lnSpc>
                <a:spcPct val="160000"/>
              </a:lnSpc>
            </a:pPr>
            <a:r>
              <a:rPr lang="en-IN" sz="2800" dirty="0" smtClean="0">
                <a:latin typeface="Arial" pitchFamily="34" charset="0"/>
                <a:cs typeface="Arial" pitchFamily="34" charset="0"/>
              </a:rPr>
              <a:t>By using linear regression we get the objective and shown in the form of </a:t>
            </a:r>
            <a:r>
              <a:rPr lang="en-IN" sz="2800" dirty="0" smtClean="0">
                <a:latin typeface="Arial" pitchFamily="34" charset="0"/>
                <a:cs typeface="Arial" pitchFamily="34" charset="0"/>
              </a:rPr>
              <a:t>graph and predicted values.</a:t>
            </a:r>
            <a:endParaRPr lang="en-US" sz="2800" dirty="0">
              <a:latin typeface="Arial" pitchFamily="34" charset="0"/>
              <a:cs typeface="Arial" pitchFamily="34" charset="0"/>
            </a:endParaRPr>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Tree>
    <p:extLst>
      <p:ext uri="{BB962C8B-B14F-4D97-AF65-F5344CB8AC3E}">
        <p14:creationId xmlns=""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 Ideation Map</a:t>
            </a:r>
            <a:endParaRPr lang="en-US" dirty="0">
              <a:solidFill>
                <a:srgbClr val="C00000"/>
              </a:solidFill>
            </a:endParaRPr>
          </a:p>
        </p:txBody>
      </p:sp>
      <p:sp>
        <p:nvSpPr>
          <p:cNvPr id="9" name="Content Placeholder 2"/>
          <p:cNvSpPr>
            <a:spLocks noGrp="1"/>
          </p:cNvSpPr>
          <p:nvPr>
            <p:ph idx="1"/>
          </p:nvPr>
        </p:nvSpPr>
        <p:spPr>
          <a:xfrm>
            <a:off x="571472" y="1428736"/>
            <a:ext cx="45719" cy="45719"/>
          </a:xfrm>
          <a:solidFill>
            <a:srgbClr val="FFFF00"/>
          </a:solidFill>
        </p:spPr>
        <p:txBody>
          <a:bodyPr>
            <a:noAutofit/>
          </a:bodyPr>
          <a:lstStyle/>
          <a:p>
            <a:pPr marL="0" indent="0" algn="ctr">
              <a:lnSpc>
                <a:spcPct val="80000"/>
              </a:lnSpc>
              <a:buNone/>
            </a:pPr>
            <a:r>
              <a:rPr lang="en-US" b="1" dirty="0" smtClean="0"/>
              <a:t>  </a:t>
            </a:r>
            <a:endParaRPr lang="en-US" b="1" dirty="0"/>
          </a:p>
          <a:p>
            <a:pPr marL="0" indent="0" algn="ctr">
              <a:lnSpc>
                <a:spcPct val="80000"/>
              </a:lnSpc>
              <a:buNone/>
            </a:pPr>
            <a:r>
              <a:rPr lang="en-US" b="1" dirty="0" smtClean="0"/>
              <a:t> </a:t>
            </a:r>
            <a:endParaRPr lang="en-US" b="1" dirty="0"/>
          </a:p>
          <a:p>
            <a:pPr marL="0" indent="0" algn="ctr">
              <a:lnSpc>
                <a:spcPct val="80000"/>
              </a:lnSpc>
              <a:buNone/>
            </a:pPr>
            <a:endParaRPr lang="en-US" b="1" dirty="0">
              <a:latin typeface="+mj-lt"/>
            </a:endParaRPr>
          </a:p>
          <a:p>
            <a:pPr algn="just">
              <a:buNone/>
            </a:pPr>
            <a:endParaRPr lang="en-US" b="1" dirty="0"/>
          </a:p>
          <a:p>
            <a:pPr algn="just">
              <a:buNone/>
            </a:pPr>
            <a:endParaRPr lang="en-US" b="1" dirty="0"/>
          </a:p>
        </p:txBody>
      </p:sp>
      <p:sp>
        <p:nvSpPr>
          <p:cNvPr id="7" name="Oval 6"/>
          <p:cNvSpPr/>
          <p:nvPr/>
        </p:nvSpPr>
        <p:spPr>
          <a:xfrm>
            <a:off x="714348" y="1785926"/>
            <a:ext cx="1214446" cy="571504"/>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START</a:t>
            </a:r>
            <a:endParaRPr lang="en-US" dirty="0"/>
          </a:p>
        </p:txBody>
      </p:sp>
      <p:sp>
        <p:nvSpPr>
          <p:cNvPr id="11" name="Flowchart: Alternate Process 10"/>
          <p:cNvSpPr/>
          <p:nvPr/>
        </p:nvSpPr>
        <p:spPr>
          <a:xfrm>
            <a:off x="2571736" y="1785926"/>
            <a:ext cx="1214446" cy="7143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Rainfall dataset</a:t>
            </a:r>
            <a:endParaRPr lang="en-US" dirty="0"/>
          </a:p>
        </p:txBody>
      </p:sp>
      <p:sp>
        <p:nvSpPr>
          <p:cNvPr id="12" name="Flowchart: Alternate Process 11"/>
          <p:cNvSpPr/>
          <p:nvPr/>
        </p:nvSpPr>
        <p:spPr>
          <a:xfrm>
            <a:off x="4572000" y="1714488"/>
            <a:ext cx="1571636" cy="85725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visualization</a:t>
            </a:r>
            <a:endParaRPr lang="en-US" dirty="0"/>
          </a:p>
        </p:txBody>
      </p:sp>
      <p:sp>
        <p:nvSpPr>
          <p:cNvPr id="13" name="Flowchart: Alternate Process 12"/>
          <p:cNvSpPr/>
          <p:nvPr/>
        </p:nvSpPr>
        <p:spPr>
          <a:xfrm>
            <a:off x="7000892" y="1714488"/>
            <a:ext cx="1428760" cy="92869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Normalizing the data</a:t>
            </a:r>
            <a:endParaRPr lang="en-US" dirty="0"/>
          </a:p>
        </p:txBody>
      </p:sp>
      <p:sp>
        <p:nvSpPr>
          <p:cNvPr id="14" name="Flowchart: Data 13"/>
          <p:cNvSpPr/>
          <p:nvPr/>
        </p:nvSpPr>
        <p:spPr>
          <a:xfrm>
            <a:off x="6572264" y="3000372"/>
            <a:ext cx="1214446" cy="100013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Train</a:t>
            </a:r>
          </a:p>
          <a:p>
            <a:pPr algn="ctr"/>
            <a:r>
              <a:rPr lang="en-IN" dirty="0" smtClean="0"/>
              <a:t>(80%)</a:t>
            </a:r>
            <a:endParaRPr lang="en-US" dirty="0"/>
          </a:p>
        </p:txBody>
      </p:sp>
      <p:sp>
        <p:nvSpPr>
          <p:cNvPr id="15" name="Flowchart: Data 14"/>
          <p:cNvSpPr/>
          <p:nvPr/>
        </p:nvSpPr>
        <p:spPr>
          <a:xfrm>
            <a:off x="6357950" y="4572008"/>
            <a:ext cx="1357322" cy="100013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Test</a:t>
            </a:r>
          </a:p>
          <a:p>
            <a:pPr algn="ctr"/>
            <a:r>
              <a:rPr lang="en-IN" dirty="0" smtClean="0"/>
              <a:t>(20%)</a:t>
            </a:r>
            <a:endParaRPr lang="en-US" dirty="0"/>
          </a:p>
        </p:txBody>
      </p:sp>
      <p:sp>
        <p:nvSpPr>
          <p:cNvPr id="16" name="Flowchart: Alternate Process 15"/>
          <p:cNvSpPr/>
          <p:nvPr/>
        </p:nvSpPr>
        <p:spPr>
          <a:xfrm>
            <a:off x="3428992" y="3000372"/>
            <a:ext cx="1785950" cy="11430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By using linear regression training the data</a:t>
            </a:r>
            <a:endParaRPr lang="en-US" dirty="0"/>
          </a:p>
        </p:txBody>
      </p:sp>
      <p:sp>
        <p:nvSpPr>
          <p:cNvPr id="17" name="Flowchart: Alternate Process 16"/>
          <p:cNvSpPr/>
          <p:nvPr/>
        </p:nvSpPr>
        <p:spPr>
          <a:xfrm>
            <a:off x="3643306" y="4643446"/>
            <a:ext cx="1857388" cy="92869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Predicting data by using linear regression</a:t>
            </a:r>
            <a:endParaRPr lang="en-US" dirty="0"/>
          </a:p>
        </p:txBody>
      </p:sp>
      <p:sp>
        <p:nvSpPr>
          <p:cNvPr id="18" name="Flowchart: Alternate Process 17"/>
          <p:cNvSpPr/>
          <p:nvPr/>
        </p:nvSpPr>
        <p:spPr>
          <a:xfrm>
            <a:off x="2071670" y="4786322"/>
            <a:ext cx="928694" cy="7143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Result</a:t>
            </a:r>
            <a:endParaRPr lang="en-US" dirty="0"/>
          </a:p>
        </p:txBody>
      </p:sp>
      <p:sp>
        <p:nvSpPr>
          <p:cNvPr id="19" name="Oval 18"/>
          <p:cNvSpPr/>
          <p:nvPr/>
        </p:nvSpPr>
        <p:spPr>
          <a:xfrm>
            <a:off x="714348" y="3786190"/>
            <a:ext cx="100013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Stop</a:t>
            </a:r>
            <a:endParaRPr lang="en-US" dirty="0"/>
          </a:p>
        </p:txBody>
      </p:sp>
      <p:cxnSp>
        <p:nvCxnSpPr>
          <p:cNvPr id="26" name="Straight Arrow Connector 25"/>
          <p:cNvCxnSpPr/>
          <p:nvPr/>
        </p:nvCxnSpPr>
        <p:spPr>
          <a:xfrm>
            <a:off x="2000232" y="2000240"/>
            <a:ext cx="500066"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857620" y="2071678"/>
            <a:ext cx="642942" cy="1588"/>
          </a:xfrm>
          <a:prstGeom prst="straightConnector1">
            <a:avLst/>
          </a:prstGeom>
          <a:ln>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15074" y="2071678"/>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a:off x="8258175" y="2676525"/>
            <a:ext cx="11113" cy="2849563"/>
          </a:xfrm>
          <a:custGeom>
            <a:avLst/>
            <a:gdLst>
              <a:gd name="connsiteX0" fmla="*/ 0 w 11113"/>
              <a:gd name="connsiteY0" fmla="*/ 0 h 2849563"/>
              <a:gd name="connsiteX1" fmla="*/ 9525 w 11113"/>
              <a:gd name="connsiteY1" fmla="*/ 2400300 h 2849563"/>
              <a:gd name="connsiteX2" fmla="*/ 9525 w 11113"/>
              <a:gd name="connsiteY2" fmla="*/ 2695575 h 2849563"/>
              <a:gd name="connsiteX3" fmla="*/ 9525 w 11113"/>
              <a:gd name="connsiteY3" fmla="*/ 2686050 h 2849563"/>
            </a:gdLst>
            <a:ahLst/>
            <a:cxnLst>
              <a:cxn ang="0">
                <a:pos x="connsiteX0" y="connsiteY0"/>
              </a:cxn>
              <a:cxn ang="0">
                <a:pos x="connsiteX1" y="connsiteY1"/>
              </a:cxn>
              <a:cxn ang="0">
                <a:pos x="connsiteX2" y="connsiteY2"/>
              </a:cxn>
              <a:cxn ang="0">
                <a:pos x="connsiteX3" y="connsiteY3"/>
              </a:cxn>
            </a:cxnLst>
            <a:rect l="l" t="t" r="r" b="b"/>
            <a:pathLst>
              <a:path w="11113" h="2849563">
                <a:moveTo>
                  <a:pt x="0" y="0"/>
                </a:moveTo>
                <a:cubicBezTo>
                  <a:pt x="3969" y="975519"/>
                  <a:pt x="7938" y="1951038"/>
                  <a:pt x="9525" y="2400300"/>
                </a:cubicBezTo>
                <a:cubicBezTo>
                  <a:pt x="11113" y="2849563"/>
                  <a:pt x="9525" y="2695575"/>
                  <a:pt x="9525" y="2695575"/>
                </a:cubicBezTo>
                <a:lnTo>
                  <a:pt x="9525" y="26860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2" name="Straight Arrow Connector 51"/>
          <p:cNvCxnSpPr/>
          <p:nvPr/>
        </p:nvCxnSpPr>
        <p:spPr>
          <a:xfrm rot="10800000">
            <a:off x="7786710" y="3429000"/>
            <a:ext cx="50006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3"/>
          </p:cNvCxnSpPr>
          <p:nvPr/>
        </p:nvCxnSpPr>
        <p:spPr>
          <a:xfrm flipH="1" flipV="1">
            <a:off x="7572396" y="5357826"/>
            <a:ext cx="695304" cy="4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5286380" y="3500438"/>
            <a:ext cx="135732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5572132" y="5072074"/>
            <a:ext cx="85725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3071802" y="5143512"/>
            <a:ext cx="50006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a:off x="2285984" y="3500438"/>
            <a:ext cx="114300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1643042" y="4143380"/>
            <a:ext cx="128588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0800000">
            <a:off x="1785918" y="4071942"/>
            <a:ext cx="50006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7855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latin typeface="Arial" pitchFamily="34" charset="0"/>
                <a:cs typeface="Arial" pitchFamily="34" charset="0"/>
              </a:rPr>
              <a:t>System Architecture / Ideation Map</a:t>
            </a:r>
            <a:endParaRPr lang="en-US" dirty="0"/>
          </a:p>
        </p:txBody>
      </p:sp>
      <p:pic>
        <p:nvPicPr>
          <p:cNvPr id="25" name="Content Placeholder 24" descr="Machine-learning-linear-regression.png"/>
          <p:cNvPicPr>
            <a:picLocks noGrp="1" noChangeAspect="1"/>
          </p:cNvPicPr>
          <p:nvPr>
            <p:ph idx="1"/>
          </p:nvPr>
        </p:nvPicPr>
        <p:blipFill>
          <a:blip r:embed="rId2"/>
          <a:stretch>
            <a:fillRect/>
          </a:stretch>
        </p:blipFill>
        <p:spPr>
          <a:xfrm>
            <a:off x="1000100" y="2071678"/>
            <a:ext cx="7512160" cy="2714644"/>
          </a:xfrm>
          <a:solidFill>
            <a:srgbClr val="FFC000"/>
          </a:solidFill>
        </p:spPr>
      </p:pic>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428736"/>
            <a:ext cx="8305800" cy="4972064"/>
          </a:xfrm>
        </p:spPr>
        <p:txBody>
          <a:bodyPr>
            <a:normAutofit/>
          </a:bodyPr>
          <a:lstStyle/>
          <a:p>
            <a:r>
              <a:rPr lang="en-IN" sz="2400" b="1" dirty="0" smtClean="0">
                <a:latin typeface="Arial" panose="020B0604020202020204" pitchFamily="34" charset="0"/>
                <a:cs typeface="Arial" panose="020B0604020202020204" pitchFamily="34" charset="0"/>
              </a:rPr>
              <a:t>MODULE IMPLEMENTATIO</a:t>
            </a:r>
            <a:r>
              <a:rPr lang="en-IN" sz="2400" dirty="0" smtClean="0">
                <a:latin typeface="Arial" panose="020B0604020202020204" pitchFamily="34" charset="0"/>
                <a:cs typeface="Arial" panose="020B0604020202020204" pitchFamily="34" charset="0"/>
              </a:rPr>
              <a:t>N</a:t>
            </a:r>
            <a:r>
              <a:rPr lang="en-IN" dirty="0" smtClean="0"/>
              <a:t>:</a:t>
            </a:r>
          </a:p>
          <a:p>
            <a:pPr>
              <a:buNone/>
            </a:pPr>
            <a:r>
              <a:rPr lang="en-IN" dirty="0" smtClean="0"/>
              <a:t>	 </a:t>
            </a:r>
            <a:r>
              <a:rPr lang="en-IN" sz="2200" dirty="0" smtClean="0">
                <a:latin typeface="Arial" panose="020B0604020202020204" pitchFamily="34" charset="0"/>
                <a:cs typeface="Arial" panose="020B0604020202020204" pitchFamily="34" charset="0"/>
              </a:rPr>
              <a:t>To predict the </a:t>
            </a:r>
            <a:r>
              <a:rPr lang="en-IN" sz="2200" dirty="0" smtClean="0">
                <a:latin typeface="Arial" panose="020B0604020202020204" pitchFamily="34" charset="0"/>
                <a:cs typeface="Arial" panose="020B0604020202020204" pitchFamily="34" charset="0"/>
              </a:rPr>
              <a:t>rainfall, </a:t>
            </a:r>
            <a:r>
              <a:rPr lang="en-IN" sz="2200" dirty="0" smtClean="0">
                <a:latin typeface="Arial" panose="020B0604020202020204" pitchFamily="34" charset="0"/>
                <a:cs typeface="Arial" panose="020B0604020202020204" pitchFamily="34" charset="0"/>
              </a:rPr>
              <a:t>we need to build a machine </a:t>
            </a:r>
            <a:r>
              <a:rPr lang="en-IN" sz="2200" dirty="0" smtClean="0">
                <a:latin typeface="Arial" panose="020B0604020202020204" pitchFamily="34" charset="0"/>
                <a:cs typeface="Arial" panose="020B0604020202020204" pitchFamily="34" charset="0"/>
              </a:rPr>
              <a:t>learning model </a:t>
            </a:r>
            <a:r>
              <a:rPr lang="en-IN" sz="2200" dirty="0" smtClean="0">
                <a:latin typeface="Arial" panose="020B0604020202020204" pitchFamily="34" charset="0"/>
                <a:cs typeface="Arial" panose="020B0604020202020204" pitchFamily="34" charset="0"/>
              </a:rPr>
              <a:t>which includes the following steps</a:t>
            </a:r>
          </a:p>
          <a:p>
            <a:pPr>
              <a:lnSpc>
                <a:spcPct val="150000"/>
              </a:lnSpc>
              <a:buNone/>
            </a:pPr>
            <a:endParaRPr lang="en-US" dirty="0"/>
          </a:p>
        </p:txBody>
      </p:sp>
      <p:pic>
        <p:nvPicPr>
          <p:cNvPr id="9" name="Picture 8">
            <a:extLst>
              <a:ext uri="{FF2B5EF4-FFF2-40B4-BE49-F238E27FC236}">
                <a16:creationId xmlns:a16="http://schemas.microsoft.com/office/drawing/2014/main" xmlns="" id="{D7FDE050-4BDB-4D03-A0C5-3D11E71F7ACF}"/>
              </a:ext>
            </a:extLst>
          </p:cNvPr>
          <p:cNvPicPr>
            <a:picLocks noChangeAspect="1"/>
          </p:cNvPicPr>
          <p:nvPr/>
        </p:nvPicPr>
        <p:blipFill>
          <a:blip r:embed="rId2"/>
          <a:stretch>
            <a:fillRect/>
          </a:stretch>
        </p:blipFill>
        <p:spPr>
          <a:xfrm>
            <a:off x="1785918" y="3143248"/>
            <a:ext cx="6048141" cy="2760730"/>
          </a:xfrm>
          <a:prstGeom prst="rect">
            <a:avLst/>
          </a:prstGeom>
        </p:spPr>
      </p:pic>
    </p:spTree>
    <p:extLst>
      <p:ext uri="{BB962C8B-B14F-4D97-AF65-F5344CB8AC3E}">
        <p14:creationId xmlns="" xmlns:p14="http://schemas.microsoft.com/office/powerpoint/2010/main" val="25264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C00000"/>
                </a:solidFill>
                <a:latin typeface="Arial" pitchFamily="34" charset="0"/>
                <a:cs typeface="Arial" pitchFamily="34" charset="0"/>
              </a:rPr>
              <a:t>Project Implementation</a:t>
            </a:r>
            <a:endParaRPr lang="en-US" sz="4000" dirty="0"/>
          </a:p>
        </p:txBody>
      </p:sp>
      <p:sp>
        <p:nvSpPr>
          <p:cNvPr id="3" name="Content Placeholder 2"/>
          <p:cNvSpPr>
            <a:spLocks noGrp="1"/>
          </p:cNvSpPr>
          <p:nvPr>
            <p:ph idx="1"/>
          </p:nvPr>
        </p:nvSpPr>
        <p:spPr>
          <a:xfrm>
            <a:off x="428596" y="1500174"/>
            <a:ext cx="8229600" cy="4643470"/>
          </a:xfrm>
        </p:spPr>
        <p:txBody>
          <a:bodyPr>
            <a:noAutofit/>
          </a:bodyPr>
          <a:lstStyle/>
          <a:p>
            <a:pPr>
              <a:lnSpc>
                <a:spcPct val="150000"/>
              </a:lnSpc>
            </a:pPr>
            <a:r>
              <a:rPr lang="en-IN" sz="1900" b="1" dirty="0" smtClean="0">
                <a:latin typeface="Arial" panose="020B0604020202020204" pitchFamily="34" charset="0"/>
                <a:cs typeface="Arial" panose="020B0604020202020204" pitchFamily="34" charset="0"/>
              </a:rPr>
              <a:t>Data Collection:</a:t>
            </a:r>
            <a:r>
              <a:rPr lang="en-IN" sz="1900" dirty="0" smtClean="0">
                <a:latin typeface="Arial" panose="020B0604020202020204" pitchFamily="34" charset="0"/>
                <a:cs typeface="Arial" panose="020B0604020202020204" pitchFamily="34" charset="0"/>
              </a:rPr>
              <a:t> The first thing required while building a machine learning model is the data. </a:t>
            </a:r>
            <a:r>
              <a:rPr lang="en-IN" sz="1900" dirty="0" smtClean="0">
                <a:latin typeface="Arial" panose="020B0604020202020204" pitchFamily="34" charset="0"/>
                <a:cs typeface="Arial" panose="020B0604020202020204" pitchFamily="34" charset="0"/>
              </a:rPr>
              <a:t>We are collecting the data from the web</a:t>
            </a:r>
            <a:endParaRPr lang="en-IN" sz="1900" dirty="0" smtClean="0">
              <a:latin typeface="Arial" panose="020B0604020202020204" pitchFamily="34" charset="0"/>
              <a:cs typeface="Arial" panose="020B0604020202020204" pitchFamily="34" charset="0"/>
            </a:endParaRPr>
          </a:p>
          <a:p>
            <a:pPr>
              <a:lnSpc>
                <a:spcPct val="150000"/>
              </a:lnSpc>
            </a:pPr>
            <a:r>
              <a:rPr lang="en-IN" sz="1900" b="1" dirty="0" smtClean="0">
                <a:latin typeface="Arial" panose="020B0604020202020204" pitchFamily="34" charset="0"/>
                <a:cs typeface="Arial" panose="020B0604020202020204" pitchFamily="34" charset="0"/>
              </a:rPr>
              <a:t>Data </a:t>
            </a:r>
            <a:r>
              <a:rPr lang="en-IN" sz="1900" b="1" dirty="0" err="1" smtClean="0">
                <a:latin typeface="Arial" panose="020B0604020202020204" pitchFamily="34" charset="0"/>
                <a:cs typeface="Arial" panose="020B0604020202020204" pitchFamily="34" charset="0"/>
              </a:rPr>
              <a:t>Preprocessing</a:t>
            </a:r>
            <a:r>
              <a:rPr lang="en-IN" sz="1900" dirty="0" smtClean="0">
                <a:latin typeface="Arial" panose="020B0604020202020204" pitchFamily="34" charset="0"/>
                <a:cs typeface="Arial" panose="020B0604020202020204" pitchFamily="34" charset="0"/>
              </a:rPr>
              <a:t>: Data </a:t>
            </a:r>
            <a:r>
              <a:rPr lang="en-IN" sz="1900" dirty="0" err="1" smtClean="0">
                <a:latin typeface="Arial" panose="020B0604020202020204" pitchFamily="34" charset="0"/>
                <a:cs typeface="Arial" panose="020B0604020202020204" pitchFamily="34" charset="0"/>
              </a:rPr>
              <a:t>preprocessing</a:t>
            </a:r>
            <a:r>
              <a:rPr lang="en-IN" sz="1900" dirty="0" smtClean="0">
                <a:latin typeface="Arial" panose="020B0604020202020204" pitchFamily="34" charset="0"/>
                <a:cs typeface="Arial" panose="020B0604020202020204" pitchFamily="34" charset="0"/>
              </a:rPr>
              <a:t> is required when the data is incomplete, inconsistent, or noisy. The data collected was noisy, so we performed an outlier analysis and removed the noisy data. The data transformation is also done by performing normalization in which the data in each attribute is scaled between the range 0 to 1.</a:t>
            </a:r>
          </a:p>
          <a:p>
            <a:pPr>
              <a:lnSpc>
                <a:spcPct val="150000"/>
              </a:lnSpc>
            </a:pPr>
            <a:r>
              <a:rPr lang="en-IN" sz="1900" b="1" dirty="0" smtClean="0">
                <a:latin typeface="Arial" panose="020B0604020202020204" pitchFamily="34" charset="0"/>
                <a:cs typeface="Arial" panose="020B0604020202020204" pitchFamily="34" charset="0"/>
              </a:rPr>
              <a:t>Choose the model:</a:t>
            </a:r>
            <a:r>
              <a:rPr lang="en-IN" sz="1900" dirty="0" smtClean="0">
                <a:latin typeface="Arial" panose="020B0604020202020204" pitchFamily="34" charset="0"/>
                <a:cs typeface="Arial" panose="020B0604020202020204" pitchFamily="34" charset="0"/>
              </a:rPr>
              <a:t> Prediction of gold price is a regression task, so we consider the regression algorithm </a:t>
            </a:r>
            <a:r>
              <a:rPr lang="en-IN" sz="1900" dirty="0" smtClean="0">
                <a:latin typeface="Arial" panose="020B0604020202020204" pitchFamily="34" charset="0"/>
                <a:cs typeface="Arial" panose="020B0604020202020204" pitchFamily="34" charset="0"/>
              </a:rPr>
              <a:t>called Linear regression algorithm for </a:t>
            </a:r>
            <a:r>
              <a:rPr lang="en-IN" sz="1900" dirty="0" smtClean="0">
                <a:latin typeface="Arial" panose="020B0604020202020204" pitchFamily="34" charset="0"/>
                <a:cs typeface="Arial" panose="020B0604020202020204" pitchFamily="34" charset="0"/>
              </a:rPr>
              <a:t>building the model. </a:t>
            </a: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1343</TotalTime>
  <Words>1179</Words>
  <Application>Microsoft Office PowerPoint</Application>
  <PresentationFormat>On-screen Show (4:3)</PresentationFormat>
  <Paragraphs>272</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Custom Design</vt:lpstr>
      <vt:lpstr> </vt:lpstr>
      <vt:lpstr>Presentation Outline</vt:lpstr>
      <vt:lpstr>Slide 3</vt:lpstr>
      <vt:lpstr>Slide 4</vt:lpstr>
      <vt:lpstr>Objectives</vt:lpstr>
      <vt:lpstr>System Architecture / Ideation Map</vt:lpstr>
      <vt:lpstr>System Architecture / Ideation Map</vt:lpstr>
      <vt:lpstr>Project Implementation</vt:lpstr>
      <vt:lpstr>Project Implementation</vt:lpstr>
      <vt:lpstr>Project Implementation</vt:lpstr>
      <vt:lpstr>Project Implementation</vt:lpstr>
      <vt:lpstr>Project Implementation</vt:lpstr>
      <vt:lpstr>Project Implementation</vt:lpstr>
      <vt:lpstr>Project Implementation</vt:lpstr>
      <vt:lpstr>Methodology</vt:lpstr>
      <vt:lpstr>Methodology</vt:lpstr>
      <vt:lpstr>Results and Discussion</vt:lpstr>
      <vt:lpstr>Results and Discussion</vt:lpstr>
      <vt:lpstr>Results and Discussion</vt:lpstr>
      <vt:lpstr>Results and Discussion</vt:lpstr>
      <vt:lpstr>Results and Discussion</vt:lpstr>
      <vt:lpstr> Conclusion </vt:lpstr>
      <vt:lpstr> Conclusion </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asus</cp:lastModifiedBy>
  <cp:revision>150</cp:revision>
  <dcterms:created xsi:type="dcterms:W3CDTF">2019-11-06T07:48:53Z</dcterms:created>
  <dcterms:modified xsi:type="dcterms:W3CDTF">2022-04-10T04:24:23Z</dcterms:modified>
</cp:coreProperties>
</file>