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2"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7A1C-C5B9-9166-D248-2DEF83CDC0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9A1CE4-0A8E-29E8-73B4-CCD3C11EBE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CDCB77-B309-CC85-DF35-996086210755}"/>
              </a:ext>
            </a:extLst>
          </p:cNvPr>
          <p:cNvSpPr>
            <a:spLocks noGrp="1"/>
          </p:cNvSpPr>
          <p:nvPr>
            <p:ph type="dt" sz="half" idx="10"/>
          </p:nvPr>
        </p:nvSpPr>
        <p:spPr/>
        <p:txBody>
          <a:bodyPr/>
          <a:lstStyle/>
          <a:p>
            <a:fld id="{560F3B6D-09BF-0340-9E05-E2932010FD9F}" type="datetimeFigureOut">
              <a:rPr lang="en-US" smtClean="0"/>
              <a:t>6/11/23</a:t>
            </a:fld>
            <a:endParaRPr lang="en-US"/>
          </a:p>
        </p:txBody>
      </p:sp>
      <p:sp>
        <p:nvSpPr>
          <p:cNvPr id="5" name="Footer Placeholder 4">
            <a:extLst>
              <a:ext uri="{FF2B5EF4-FFF2-40B4-BE49-F238E27FC236}">
                <a16:creationId xmlns:a16="http://schemas.microsoft.com/office/drawing/2014/main" id="{8E261DD1-47D5-E749-F376-BF17AC375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D98F7-9F9E-8B43-D10B-EE26B354F476}"/>
              </a:ext>
            </a:extLst>
          </p:cNvPr>
          <p:cNvSpPr>
            <a:spLocks noGrp="1"/>
          </p:cNvSpPr>
          <p:nvPr>
            <p:ph type="sldNum" sz="quarter" idx="12"/>
          </p:nvPr>
        </p:nvSpPr>
        <p:spPr/>
        <p:txBody>
          <a:bodyPr/>
          <a:lstStyle/>
          <a:p>
            <a:fld id="{46D63C58-0B50-DF41-A5A7-6F1F902AE897}" type="slidenum">
              <a:rPr lang="en-US" smtClean="0"/>
              <a:t>‹#›</a:t>
            </a:fld>
            <a:endParaRPr lang="en-US"/>
          </a:p>
        </p:txBody>
      </p:sp>
    </p:spTree>
    <p:extLst>
      <p:ext uri="{BB962C8B-B14F-4D97-AF65-F5344CB8AC3E}">
        <p14:creationId xmlns:p14="http://schemas.microsoft.com/office/powerpoint/2010/main" val="171550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777B-ABC9-F625-D44A-8997C671EA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F051D-3418-A648-A1F2-56132BE055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01566-4D49-0FDB-5950-46F8B34512D9}"/>
              </a:ext>
            </a:extLst>
          </p:cNvPr>
          <p:cNvSpPr>
            <a:spLocks noGrp="1"/>
          </p:cNvSpPr>
          <p:nvPr>
            <p:ph type="dt" sz="half" idx="10"/>
          </p:nvPr>
        </p:nvSpPr>
        <p:spPr/>
        <p:txBody>
          <a:bodyPr/>
          <a:lstStyle/>
          <a:p>
            <a:fld id="{560F3B6D-09BF-0340-9E05-E2932010FD9F}" type="datetimeFigureOut">
              <a:rPr lang="en-US" smtClean="0"/>
              <a:t>6/11/23</a:t>
            </a:fld>
            <a:endParaRPr lang="en-US"/>
          </a:p>
        </p:txBody>
      </p:sp>
      <p:sp>
        <p:nvSpPr>
          <p:cNvPr id="5" name="Footer Placeholder 4">
            <a:extLst>
              <a:ext uri="{FF2B5EF4-FFF2-40B4-BE49-F238E27FC236}">
                <a16:creationId xmlns:a16="http://schemas.microsoft.com/office/drawing/2014/main" id="{1173868B-5CEC-A2D3-CE35-72242D8DC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8B6BE-8B4D-F99E-2878-2699AE0D71AA}"/>
              </a:ext>
            </a:extLst>
          </p:cNvPr>
          <p:cNvSpPr>
            <a:spLocks noGrp="1"/>
          </p:cNvSpPr>
          <p:nvPr>
            <p:ph type="sldNum" sz="quarter" idx="12"/>
          </p:nvPr>
        </p:nvSpPr>
        <p:spPr/>
        <p:txBody>
          <a:bodyPr/>
          <a:lstStyle/>
          <a:p>
            <a:fld id="{46D63C58-0B50-DF41-A5A7-6F1F902AE897}" type="slidenum">
              <a:rPr lang="en-US" smtClean="0"/>
              <a:t>‹#›</a:t>
            </a:fld>
            <a:endParaRPr lang="en-US"/>
          </a:p>
        </p:txBody>
      </p:sp>
    </p:spTree>
    <p:extLst>
      <p:ext uri="{BB962C8B-B14F-4D97-AF65-F5344CB8AC3E}">
        <p14:creationId xmlns:p14="http://schemas.microsoft.com/office/powerpoint/2010/main" val="21038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C8F46-71C2-DF43-13E1-EA6034074E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B05472-A458-D41B-622C-588883455B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0C601-4E66-1F92-3A6A-155FDA98BD77}"/>
              </a:ext>
            </a:extLst>
          </p:cNvPr>
          <p:cNvSpPr>
            <a:spLocks noGrp="1"/>
          </p:cNvSpPr>
          <p:nvPr>
            <p:ph type="dt" sz="half" idx="10"/>
          </p:nvPr>
        </p:nvSpPr>
        <p:spPr/>
        <p:txBody>
          <a:bodyPr/>
          <a:lstStyle/>
          <a:p>
            <a:fld id="{560F3B6D-09BF-0340-9E05-E2932010FD9F}" type="datetimeFigureOut">
              <a:rPr lang="en-US" smtClean="0"/>
              <a:t>6/11/23</a:t>
            </a:fld>
            <a:endParaRPr lang="en-US"/>
          </a:p>
        </p:txBody>
      </p:sp>
      <p:sp>
        <p:nvSpPr>
          <p:cNvPr id="5" name="Footer Placeholder 4">
            <a:extLst>
              <a:ext uri="{FF2B5EF4-FFF2-40B4-BE49-F238E27FC236}">
                <a16:creationId xmlns:a16="http://schemas.microsoft.com/office/drawing/2014/main" id="{48168DC0-637D-4E3C-D5E1-ECE41B4BE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16DA3-3740-21A5-F0A1-7FED883AD1EA}"/>
              </a:ext>
            </a:extLst>
          </p:cNvPr>
          <p:cNvSpPr>
            <a:spLocks noGrp="1"/>
          </p:cNvSpPr>
          <p:nvPr>
            <p:ph type="sldNum" sz="quarter" idx="12"/>
          </p:nvPr>
        </p:nvSpPr>
        <p:spPr/>
        <p:txBody>
          <a:bodyPr/>
          <a:lstStyle/>
          <a:p>
            <a:fld id="{46D63C58-0B50-DF41-A5A7-6F1F902AE897}" type="slidenum">
              <a:rPr lang="en-US" smtClean="0"/>
              <a:t>‹#›</a:t>
            </a:fld>
            <a:endParaRPr lang="en-US"/>
          </a:p>
        </p:txBody>
      </p:sp>
    </p:spTree>
    <p:extLst>
      <p:ext uri="{BB962C8B-B14F-4D97-AF65-F5344CB8AC3E}">
        <p14:creationId xmlns:p14="http://schemas.microsoft.com/office/powerpoint/2010/main" val="422907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D8ED-2AA4-A73F-3CE0-F99DBC51E6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7B1EFD-8B8A-DC32-08B2-6523030017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5F0E8-8274-EDF4-7C92-BE7231B20BCF}"/>
              </a:ext>
            </a:extLst>
          </p:cNvPr>
          <p:cNvSpPr>
            <a:spLocks noGrp="1"/>
          </p:cNvSpPr>
          <p:nvPr>
            <p:ph type="dt" sz="half" idx="10"/>
          </p:nvPr>
        </p:nvSpPr>
        <p:spPr/>
        <p:txBody>
          <a:bodyPr/>
          <a:lstStyle/>
          <a:p>
            <a:fld id="{560F3B6D-09BF-0340-9E05-E2932010FD9F}" type="datetimeFigureOut">
              <a:rPr lang="en-US" smtClean="0"/>
              <a:t>6/11/23</a:t>
            </a:fld>
            <a:endParaRPr lang="en-US"/>
          </a:p>
        </p:txBody>
      </p:sp>
      <p:sp>
        <p:nvSpPr>
          <p:cNvPr id="5" name="Footer Placeholder 4">
            <a:extLst>
              <a:ext uri="{FF2B5EF4-FFF2-40B4-BE49-F238E27FC236}">
                <a16:creationId xmlns:a16="http://schemas.microsoft.com/office/drawing/2014/main" id="{EBA4BC73-77B3-D91B-8564-B69FC46C3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7BDF12-C66A-CE02-62ED-6090D07C67B8}"/>
              </a:ext>
            </a:extLst>
          </p:cNvPr>
          <p:cNvSpPr>
            <a:spLocks noGrp="1"/>
          </p:cNvSpPr>
          <p:nvPr>
            <p:ph type="sldNum" sz="quarter" idx="12"/>
          </p:nvPr>
        </p:nvSpPr>
        <p:spPr/>
        <p:txBody>
          <a:bodyPr/>
          <a:lstStyle/>
          <a:p>
            <a:fld id="{46D63C58-0B50-DF41-A5A7-6F1F902AE897}" type="slidenum">
              <a:rPr lang="en-US" smtClean="0"/>
              <a:t>‹#›</a:t>
            </a:fld>
            <a:endParaRPr lang="en-US"/>
          </a:p>
        </p:txBody>
      </p:sp>
    </p:spTree>
    <p:extLst>
      <p:ext uri="{BB962C8B-B14F-4D97-AF65-F5344CB8AC3E}">
        <p14:creationId xmlns:p14="http://schemas.microsoft.com/office/powerpoint/2010/main" val="1010189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C5CBD-4B23-B7F8-ADAB-BADCB8C43A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79BED7-5006-F8F7-D36E-444E960398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B7644C-1193-FDB1-A5F2-82AB94AA1266}"/>
              </a:ext>
            </a:extLst>
          </p:cNvPr>
          <p:cNvSpPr>
            <a:spLocks noGrp="1"/>
          </p:cNvSpPr>
          <p:nvPr>
            <p:ph type="dt" sz="half" idx="10"/>
          </p:nvPr>
        </p:nvSpPr>
        <p:spPr/>
        <p:txBody>
          <a:bodyPr/>
          <a:lstStyle/>
          <a:p>
            <a:fld id="{560F3B6D-09BF-0340-9E05-E2932010FD9F}" type="datetimeFigureOut">
              <a:rPr lang="en-US" smtClean="0"/>
              <a:t>6/11/23</a:t>
            </a:fld>
            <a:endParaRPr lang="en-US"/>
          </a:p>
        </p:txBody>
      </p:sp>
      <p:sp>
        <p:nvSpPr>
          <p:cNvPr id="5" name="Footer Placeholder 4">
            <a:extLst>
              <a:ext uri="{FF2B5EF4-FFF2-40B4-BE49-F238E27FC236}">
                <a16:creationId xmlns:a16="http://schemas.microsoft.com/office/drawing/2014/main" id="{F5BCC286-82E9-5FCB-7272-49779AB88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7468E-CE45-DD67-0F52-96656C436281}"/>
              </a:ext>
            </a:extLst>
          </p:cNvPr>
          <p:cNvSpPr>
            <a:spLocks noGrp="1"/>
          </p:cNvSpPr>
          <p:nvPr>
            <p:ph type="sldNum" sz="quarter" idx="12"/>
          </p:nvPr>
        </p:nvSpPr>
        <p:spPr/>
        <p:txBody>
          <a:bodyPr/>
          <a:lstStyle/>
          <a:p>
            <a:fld id="{46D63C58-0B50-DF41-A5A7-6F1F902AE897}" type="slidenum">
              <a:rPr lang="en-US" smtClean="0"/>
              <a:t>‹#›</a:t>
            </a:fld>
            <a:endParaRPr lang="en-US"/>
          </a:p>
        </p:txBody>
      </p:sp>
    </p:spTree>
    <p:extLst>
      <p:ext uri="{BB962C8B-B14F-4D97-AF65-F5344CB8AC3E}">
        <p14:creationId xmlns:p14="http://schemas.microsoft.com/office/powerpoint/2010/main" val="950760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F362-D727-6275-262F-2B90E03087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AF3762-0564-563F-5BD7-E31A28D61A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6830A5-6FED-FB02-04C0-7F8ED30211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1E957E-9579-0CC4-0151-917291AC1B2C}"/>
              </a:ext>
            </a:extLst>
          </p:cNvPr>
          <p:cNvSpPr>
            <a:spLocks noGrp="1"/>
          </p:cNvSpPr>
          <p:nvPr>
            <p:ph type="dt" sz="half" idx="10"/>
          </p:nvPr>
        </p:nvSpPr>
        <p:spPr/>
        <p:txBody>
          <a:bodyPr/>
          <a:lstStyle/>
          <a:p>
            <a:fld id="{560F3B6D-09BF-0340-9E05-E2932010FD9F}" type="datetimeFigureOut">
              <a:rPr lang="en-US" smtClean="0"/>
              <a:t>6/11/23</a:t>
            </a:fld>
            <a:endParaRPr lang="en-US"/>
          </a:p>
        </p:txBody>
      </p:sp>
      <p:sp>
        <p:nvSpPr>
          <p:cNvPr id="6" name="Footer Placeholder 5">
            <a:extLst>
              <a:ext uri="{FF2B5EF4-FFF2-40B4-BE49-F238E27FC236}">
                <a16:creationId xmlns:a16="http://schemas.microsoft.com/office/drawing/2014/main" id="{C391DB83-EDE2-5C7B-C4F6-300549BBF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E28F9-C8F4-F3B3-FCE7-0C1E425E5E15}"/>
              </a:ext>
            </a:extLst>
          </p:cNvPr>
          <p:cNvSpPr>
            <a:spLocks noGrp="1"/>
          </p:cNvSpPr>
          <p:nvPr>
            <p:ph type="sldNum" sz="quarter" idx="12"/>
          </p:nvPr>
        </p:nvSpPr>
        <p:spPr/>
        <p:txBody>
          <a:bodyPr/>
          <a:lstStyle/>
          <a:p>
            <a:fld id="{46D63C58-0B50-DF41-A5A7-6F1F902AE897}" type="slidenum">
              <a:rPr lang="en-US" smtClean="0"/>
              <a:t>‹#›</a:t>
            </a:fld>
            <a:endParaRPr lang="en-US"/>
          </a:p>
        </p:txBody>
      </p:sp>
    </p:spTree>
    <p:extLst>
      <p:ext uri="{BB962C8B-B14F-4D97-AF65-F5344CB8AC3E}">
        <p14:creationId xmlns:p14="http://schemas.microsoft.com/office/powerpoint/2010/main" val="70108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62B4-8861-6AF2-056D-95F23598E8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54B6DD-2F63-33A8-CAE9-07EF340B41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C7207E-8C8D-0C46-39D4-580132CC30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5D85CF-2120-CF99-C89D-F2DA99261B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20CE9E-E6CC-5AC3-ECD9-D4C5FD16C0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9BBACE-EC6F-E961-AE94-23CCDE637AEE}"/>
              </a:ext>
            </a:extLst>
          </p:cNvPr>
          <p:cNvSpPr>
            <a:spLocks noGrp="1"/>
          </p:cNvSpPr>
          <p:nvPr>
            <p:ph type="dt" sz="half" idx="10"/>
          </p:nvPr>
        </p:nvSpPr>
        <p:spPr/>
        <p:txBody>
          <a:bodyPr/>
          <a:lstStyle/>
          <a:p>
            <a:fld id="{560F3B6D-09BF-0340-9E05-E2932010FD9F}" type="datetimeFigureOut">
              <a:rPr lang="en-US" smtClean="0"/>
              <a:t>6/11/23</a:t>
            </a:fld>
            <a:endParaRPr lang="en-US"/>
          </a:p>
        </p:txBody>
      </p:sp>
      <p:sp>
        <p:nvSpPr>
          <p:cNvPr id="8" name="Footer Placeholder 7">
            <a:extLst>
              <a:ext uri="{FF2B5EF4-FFF2-40B4-BE49-F238E27FC236}">
                <a16:creationId xmlns:a16="http://schemas.microsoft.com/office/drawing/2014/main" id="{4F76FDD4-A832-B84B-1834-DD4C920162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B2B960-3BCE-463A-D083-97E03DF7F560}"/>
              </a:ext>
            </a:extLst>
          </p:cNvPr>
          <p:cNvSpPr>
            <a:spLocks noGrp="1"/>
          </p:cNvSpPr>
          <p:nvPr>
            <p:ph type="sldNum" sz="quarter" idx="12"/>
          </p:nvPr>
        </p:nvSpPr>
        <p:spPr/>
        <p:txBody>
          <a:bodyPr/>
          <a:lstStyle/>
          <a:p>
            <a:fld id="{46D63C58-0B50-DF41-A5A7-6F1F902AE897}" type="slidenum">
              <a:rPr lang="en-US" smtClean="0"/>
              <a:t>‹#›</a:t>
            </a:fld>
            <a:endParaRPr lang="en-US"/>
          </a:p>
        </p:txBody>
      </p:sp>
    </p:spTree>
    <p:extLst>
      <p:ext uri="{BB962C8B-B14F-4D97-AF65-F5344CB8AC3E}">
        <p14:creationId xmlns:p14="http://schemas.microsoft.com/office/powerpoint/2010/main" val="167447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7714-F4F2-9DB6-3541-47388432FD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F2E730-2F4B-DBA0-7640-A2719D471C2A}"/>
              </a:ext>
            </a:extLst>
          </p:cNvPr>
          <p:cNvSpPr>
            <a:spLocks noGrp="1"/>
          </p:cNvSpPr>
          <p:nvPr>
            <p:ph type="dt" sz="half" idx="10"/>
          </p:nvPr>
        </p:nvSpPr>
        <p:spPr/>
        <p:txBody>
          <a:bodyPr/>
          <a:lstStyle/>
          <a:p>
            <a:fld id="{560F3B6D-09BF-0340-9E05-E2932010FD9F}" type="datetimeFigureOut">
              <a:rPr lang="en-US" smtClean="0"/>
              <a:t>6/11/23</a:t>
            </a:fld>
            <a:endParaRPr lang="en-US"/>
          </a:p>
        </p:txBody>
      </p:sp>
      <p:sp>
        <p:nvSpPr>
          <p:cNvPr id="4" name="Footer Placeholder 3">
            <a:extLst>
              <a:ext uri="{FF2B5EF4-FFF2-40B4-BE49-F238E27FC236}">
                <a16:creationId xmlns:a16="http://schemas.microsoft.com/office/drawing/2014/main" id="{5F7B6FC5-7AB3-80BE-0294-D2BC4C6A1A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D855-4AC3-0D7F-6F16-FA52E70D0741}"/>
              </a:ext>
            </a:extLst>
          </p:cNvPr>
          <p:cNvSpPr>
            <a:spLocks noGrp="1"/>
          </p:cNvSpPr>
          <p:nvPr>
            <p:ph type="sldNum" sz="quarter" idx="12"/>
          </p:nvPr>
        </p:nvSpPr>
        <p:spPr/>
        <p:txBody>
          <a:bodyPr/>
          <a:lstStyle/>
          <a:p>
            <a:fld id="{46D63C58-0B50-DF41-A5A7-6F1F902AE897}" type="slidenum">
              <a:rPr lang="en-US" smtClean="0"/>
              <a:t>‹#›</a:t>
            </a:fld>
            <a:endParaRPr lang="en-US"/>
          </a:p>
        </p:txBody>
      </p:sp>
    </p:spTree>
    <p:extLst>
      <p:ext uri="{BB962C8B-B14F-4D97-AF65-F5344CB8AC3E}">
        <p14:creationId xmlns:p14="http://schemas.microsoft.com/office/powerpoint/2010/main" val="403096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D21D3F-8F8C-6689-6EB9-8B6F78B39C9A}"/>
              </a:ext>
            </a:extLst>
          </p:cNvPr>
          <p:cNvSpPr>
            <a:spLocks noGrp="1"/>
          </p:cNvSpPr>
          <p:nvPr>
            <p:ph type="dt" sz="half" idx="10"/>
          </p:nvPr>
        </p:nvSpPr>
        <p:spPr/>
        <p:txBody>
          <a:bodyPr/>
          <a:lstStyle/>
          <a:p>
            <a:fld id="{560F3B6D-09BF-0340-9E05-E2932010FD9F}" type="datetimeFigureOut">
              <a:rPr lang="en-US" smtClean="0"/>
              <a:t>6/11/23</a:t>
            </a:fld>
            <a:endParaRPr lang="en-US"/>
          </a:p>
        </p:txBody>
      </p:sp>
      <p:sp>
        <p:nvSpPr>
          <p:cNvPr id="3" name="Footer Placeholder 2">
            <a:extLst>
              <a:ext uri="{FF2B5EF4-FFF2-40B4-BE49-F238E27FC236}">
                <a16:creationId xmlns:a16="http://schemas.microsoft.com/office/drawing/2014/main" id="{BAFD2D44-7CCF-1A35-023C-91FCE8B03B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923B72-FD89-AB66-51D0-0AEECC3F1C44}"/>
              </a:ext>
            </a:extLst>
          </p:cNvPr>
          <p:cNvSpPr>
            <a:spLocks noGrp="1"/>
          </p:cNvSpPr>
          <p:nvPr>
            <p:ph type="sldNum" sz="quarter" idx="12"/>
          </p:nvPr>
        </p:nvSpPr>
        <p:spPr/>
        <p:txBody>
          <a:bodyPr/>
          <a:lstStyle/>
          <a:p>
            <a:fld id="{46D63C58-0B50-DF41-A5A7-6F1F902AE897}" type="slidenum">
              <a:rPr lang="en-US" smtClean="0"/>
              <a:t>‹#›</a:t>
            </a:fld>
            <a:endParaRPr lang="en-US"/>
          </a:p>
        </p:txBody>
      </p:sp>
    </p:spTree>
    <p:extLst>
      <p:ext uri="{BB962C8B-B14F-4D97-AF65-F5344CB8AC3E}">
        <p14:creationId xmlns:p14="http://schemas.microsoft.com/office/powerpoint/2010/main" val="339278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0C81-712B-BA79-CBB8-C05050387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0B20DE-9F29-A2CD-4771-08D37EC74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E58753-2117-1CAA-EA11-7206FB779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DF9FC-9077-ECF9-6044-8E4502454597}"/>
              </a:ext>
            </a:extLst>
          </p:cNvPr>
          <p:cNvSpPr>
            <a:spLocks noGrp="1"/>
          </p:cNvSpPr>
          <p:nvPr>
            <p:ph type="dt" sz="half" idx="10"/>
          </p:nvPr>
        </p:nvSpPr>
        <p:spPr/>
        <p:txBody>
          <a:bodyPr/>
          <a:lstStyle/>
          <a:p>
            <a:fld id="{560F3B6D-09BF-0340-9E05-E2932010FD9F}" type="datetimeFigureOut">
              <a:rPr lang="en-US" smtClean="0"/>
              <a:t>6/11/23</a:t>
            </a:fld>
            <a:endParaRPr lang="en-US"/>
          </a:p>
        </p:txBody>
      </p:sp>
      <p:sp>
        <p:nvSpPr>
          <p:cNvPr id="6" name="Footer Placeholder 5">
            <a:extLst>
              <a:ext uri="{FF2B5EF4-FFF2-40B4-BE49-F238E27FC236}">
                <a16:creationId xmlns:a16="http://schemas.microsoft.com/office/drawing/2014/main" id="{D5B79A8A-48CD-BBEC-8396-F59B0FAE4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95369-2223-049A-46F0-E95EDA0B7C2D}"/>
              </a:ext>
            </a:extLst>
          </p:cNvPr>
          <p:cNvSpPr>
            <a:spLocks noGrp="1"/>
          </p:cNvSpPr>
          <p:nvPr>
            <p:ph type="sldNum" sz="quarter" idx="12"/>
          </p:nvPr>
        </p:nvSpPr>
        <p:spPr/>
        <p:txBody>
          <a:bodyPr/>
          <a:lstStyle/>
          <a:p>
            <a:fld id="{46D63C58-0B50-DF41-A5A7-6F1F902AE897}" type="slidenum">
              <a:rPr lang="en-US" smtClean="0"/>
              <a:t>‹#›</a:t>
            </a:fld>
            <a:endParaRPr lang="en-US"/>
          </a:p>
        </p:txBody>
      </p:sp>
    </p:spTree>
    <p:extLst>
      <p:ext uri="{BB962C8B-B14F-4D97-AF65-F5344CB8AC3E}">
        <p14:creationId xmlns:p14="http://schemas.microsoft.com/office/powerpoint/2010/main" val="390947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53AA-C2C7-624C-F7B3-1AC089013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A005F8-AA05-244C-3C25-D41BEB018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206590-B3A6-DE96-7461-A5642E823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BDFD2-A8A0-6A26-7274-8C6F23DED6D9}"/>
              </a:ext>
            </a:extLst>
          </p:cNvPr>
          <p:cNvSpPr>
            <a:spLocks noGrp="1"/>
          </p:cNvSpPr>
          <p:nvPr>
            <p:ph type="dt" sz="half" idx="10"/>
          </p:nvPr>
        </p:nvSpPr>
        <p:spPr/>
        <p:txBody>
          <a:bodyPr/>
          <a:lstStyle/>
          <a:p>
            <a:fld id="{560F3B6D-09BF-0340-9E05-E2932010FD9F}" type="datetimeFigureOut">
              <a:rPr lang="en-US" smtClean="0"/>
              <a:t>6/11/23</a:t>
            </a:fld>
            <a:endParaRPr lang="en-US"/>
          </a:p>
        </p:txBody>
      </p:sp>
      <p:sp>
        <p:nvSpPr>
          <p:cNvPr id="6" name="Footer Placeholder 5">
            <a:extLst>
              <a:ext uri="{FF2B5EF4-FFF2-40B4-BE49-F238E27FC236}">
                <a16:creationId xmlns:a16="http://schemas.microsoft.com/office/drawing/2014/main" id="{6EFE7494-2927-1131-AFBC-0671466A2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683053-5ACB-47D3-38CF-80CC4DC65A84}"/>
              </a:ext>
            </a:extLst>
          </p:cNvPr>
          <p:cNvSpPr>
            <a:spLocks noGrp="1"/>
          </p:cNvSpPr>
          <p:nvPr>
            <p:ph type="sldNum" sz="quarter" idx="12"/>
          </p:nvPr>
        </p:nvSpPr>
        <p:spPr/>
        <p:txBody>
          <a:bodyPr/>
          <a:lstStyle/>
          <a:p>
            <a:fld id="{46D63C58-0B50-DF41-A5A7-6F1F902AE897}" type="slidenum">
              <a:rPr lang="en-US" smtClean="0"/>
              <a:t>‹#›</a:t>
            </a:fld>
            <a:endParaRPr lang="en-US"/>
          </a:p>
        </p:txBody>
      </p:sp>
    </p:spTree>
    <p:extLst>
      <p:ext uri="{BB962C8B-B14F-4D97-AF65-F5344CB8AC3E}">
        <p14:creationId xmlns:p14="http://schemas.microsoft.com/office/powerpoint/2010/main" val="5304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DA9ED-8DFD-7C5A-4861-76B5E9B454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842EAB-82A8-A842-1E04-6A86C0AFA0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AD538-8965-8DB8-BCCC-FA883B443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F3B6D-09BF-0340-9E05-E2932010FD9F}" type="datetimeFigureOut">
              <a:rPr lang="en-US" smtClean="0"/>
              <a:t>6/11/23</a:t>
            </a:fld>
            <a:endParaRPr lang="en-US"/>
          </a:p>
        </p:txBody>
      </p:sp>
      <p:sp>
        <p:nvSpPr>
          <p:cNvPr id="5" name="Footer Placeholder 4">
            <a:extLst>
              <a:ext uri="{FF2B5EF4-FFF2-40B4-BE49-F238E27FC236}">
                <a16:creationId xmlns:a16="http://schemas.microsoft.com/office/drawing/2014/main" id="{D41A0E47-1D65-3DBB-FA86-982A7CC0E6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F7AC46-7FF1-4E1A-EDCE-915AF84B1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63C58-0B50-DF41-A5A7-6F1F902AE897}" type="slidenum">
              <a:rPr lang="en-US" smtClean="0"/>
              <a:t>‹#›</a:t>
            </a:fld>
            <a:endParaRPr lang="en-US"/>
          </a:p>
        </p:txBody>
      </p:sp>
    </p:spTree>
    <p:extLst>
      <p:ext uri="{BB962C8B-B14F-4D97-AF65-F5344CB8AC3E}">
        <p14:creationId xmlns:p14="http://schemas.microsoft.com/office/powerpoint/2010/main" val="891852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27FE-1448-0B9B-8421-3DFCB49A66A9}"/>
              </a:ext>
            </a:extLst>
          </p:cNvPr>
          <p:cNvSpPr>
            <a:spLocks noGrp="1"/>
          </p:cNvSpPr>
          <p:nvPr>
            <p:ph type="ctrTitle"/>
          </p:nvPr>
        </p:nvSpPr>
        <p:spPr/>
        <p:txBody>
          <a:bodyPr/>
          <a:lstStyle/>
          <a:p>
            <a:r>
              <a:rPr lang="en-US" dirty="0"/>
              <a:t>AI in Finance – FOMC reports</a:t>
            </a:r>
          </a:p>
        </p:txBody>
      </p:sp>
      <p:sp>
        <p:nvSpPr>
          <p:cNvPr id="3" name="Subtitle 2">
            <a:extLst>
              <a:ext uri="{FF2B5EF4-FFF2-40B4-BE49-F238E27FC236}">
                <a16:creationId xmlns:a16="http://schemas.microsoft.com/office/drawing/2014/main" id="{E48FC7E5-B005-3F32-5FFF-41A822A9C3AE}"/>
              </a:ext>
            </a:extLst>
          </p:cNvPr>
          <p:cNvSpPr>
            <a:spLocks noGrp="1"/>
          </p:cNvSpPr>
          <p:nvPr>
            <p:ph type="subTitle" idx="1"/>
          </p:nvPr>
        </p:nvSpPr>
        <p:spPr/>
        <p:txBody>
          <a:bodyPr/>
          <a:lstStyle/>
          <a:p>
            <a:pPr marL="342900" indent="-342900" algn="l">
              <a:buFont typeface="Wingdings" pitchFamily="2" charset="2"/>
              <a:buChar char="Ø"/>
            </a:pPr>
            <a:r>
              <a:rPr lang="en-US" dirty="0"/>
              <a:t>Prayut Jain</a:t>
            </a:r>
          </a:p>
          <a:p>
            <a:pPr marL="342900" indent="-342900" algn="l">
              <a:buFont typeface="Wingdings" pitchFamily="2" charset="2"/>
              <a:buChar char="Ø"/>
            </a:pPr>
            <a:r>
              <a:rPr lang="en-US" dirty="0" err="1"/>
              <a:t>Mousumi</a:t>
            </a:r>
            <a:r>
              <a:rPr lang="en-US" dirty="0"/>
              <a:t> Das</a:t>
            </a:r>
          </a:p>
          <a:p>
            <a:pPr marL="342900" indent="-342900" algn="l">
              <a:buFont typeface="Wingdings" pitchFamily="2" charset="2"/>
              <a:buChar char="Ø"/>
            </a:pPr>
            <a:r>
              <a:rPr lang="en-US" dirty="0"/>
              <a:t>Soumya Mishra</a:t>
            </a:r>
          </a:p>
        </p:txBody>
      </p:sp>
    </p:spTree>
    <p:extLst>
      <p:ext uri="{BB962C8B-B14F-4D97-AF65-F5344CB8AC3E}">
        <p14:creationId xmlns:p14="http://schemas.microsoft.com/office/powerpoint/2010/main" val="105987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8C54-7824-D8CF-9E45-8940626D947E}"/>
              </a:ext>
            </a:extLst>
          </p:cNvPr>
          <p:cNvSpPr>
            <a:spLocks noGrp="1"/>
          </p:cNvSpPr>
          <p:nvPr>
            <p:ph type="title"/>
          </p:nvPr>
        </p:nvSpPr>
        <p:spPr/>
        <p:txBody>
          <a:bodyPr/>
          <a:lstStyle/>
          <a:p>
            <a:r>
              <a:rPr lang="en-US" dirty="0"/>
              <a:t>FOMC Meeting outline</a:t>
            </a:r>
          </a:p>
        </p:txBody>
      </p:sp>
      <p:sp>
        <p:nvSpPr>
          <p:cNvPr id="3" name="Content Placeholder 2">
            <a:extLst>
              <a:ext uri="{FF2B5EF4-FFF2-40B4-BE49-F238E27FC236}">
                <a16:creationId xmlns:a16="http://schemas.microsoft.com/office/drawing/2014/main" id="{36AB302A-BFC3-DC2D-0466-3F73E190B944}"/>
              </a:ext>
            </a:extLst>
          </p:cNvPr>
          <p:cNvSpPr>
            <a:spLocks noGrp="1"/>
          </p:cNvSpPr>
          <p:nvPr>
            <p:ph idx="1"/>
          </p:nvPr>
        </p:nvSpPr>
        <p:spPr/>
        <p:txBody>
          <a:bodyPr>
            <a:normAutofit fontScale="55000" lnSpcReduction="20000"/>
          </a:bodyPr>
          <a:lstStyle/>
          <a:p>
            <a:pPr marL="0" indent="0" algn="just">
              <a:lnSpc>
                <a:spcPct val="120000"/>
              </a:lnSpc>
              <a:buNone/>
            </a:pPr>
            <a:r>
              <a:rPr lang="en-US" b="0" i="0" u="none" strike="noStrike" dirty="0">
                <a:solidFill>
                  <a:srgbClr val="374151"/>
                </a:solidFill>
                <a:effectLst/>
                <a:latin typeface="Söhne"/>
              </a:rPr>
              <a:t>Here's a general outline of how an FOMC meeting typically proceeds:</a:t>
            </a:r>
          </a:p>
          <a:p>
            <a:pPr algn="just">
              <a:lnSpc>
                <a:spcPct val="120000"/>
              </a:lnSpc>
              <a:buFont typeface="+mj-lt"/>
              <a:buAutoNum type="arabicPeriod"/>
            </a:pPr>
            <a:r>
              <a:rPr lang="en-US" b="1" i="0" u="none" strike="noStrike" dirty="0">
                <a:solidFill>
                  <a:srgbClr val="374151"/>
                </a:solidFill>
                <a:effectLst/>
                <a:latin typeface="Söhne"/>
              </a:rPr>
              <a:t>Preparation:</a:t>
            </a:r>
            <a:r>
              <a:rPr lang="en-US" b="0" i="0" u="none" strike="noStrike" dirty="0">
                <a:solidFill>
                  <a:srgbClr val="374151"/>
                </a:solidFill>
                <a:effectLst/>
                <a:latin typeface="Söhne"/>
              </a:rPr>
              <a:t> Before the meeting, FOMC participants receive several documents to prepare, including the </a:t>
            </a:r>
            <a:r>
              <a:rPr lang="en-US" b="0" i="0" u="none" strike="noStrike" dirty="0" err="1">
                <a:solidFill>
                  <a:srgbClr val="374151"/>
                </a:solidFill>
                <a:effectLst/>
                <a:latin typeface="Söhne"/>
              </a:rPr>
              <a:t>Tealbooks</a:t>
            </a:r>
            <a:r>
              <a:rPr lang="en-US" b="0" i="0" u="none" strike="noStrike" dirty="0">
                <a:solidFill>
                  <a:srgbClr val="374151"/>
                </a:solidFill>
                <a:effectLst/>
                <a:latin typeface="Söhne"/>
              </a:rPr>
              <a:t> (which provide in-depth analysis of current economic and financial conditions and projections), the agenda, and various memos.</a:t>
            </a:r>
          </a:p>
          <a:p>
            <a:pPr algn="just">
              <a:lnSpc>
                <a:spcPct val="120000"/>
              </a:lnSpc>
              <a:buFont typeface="+mj-lt"/>
              <a:buAutoNum type="arabicPeriod"/>
            </a:pPr>
            <a:r>
              <a:rPr lang="en-US" b="1" i="0" u="none" strike="noStrike" dirty="0">
                <a:solidFill>
                  <a:srgbClr val="374151"/>
                </a:solidFill>
                <a:effectLst/>
                <a:latin typeface="Söhne"/>
              </a:rPr>
              <a:t>Discussion of Economic Conditions:</a:t>
            </a:r>
            <a:r>
              <a:rPr lang="en-US" b="0" i="0" u="none" strike="noStrike" dirty="0">
                <a:solidFill>
                  <a:srgbClr val="374151"/>
                </a:solidFill>
                <a:effectLst/>
                <a:latin typeface="Söhne"/>
              </a:rPr>
              <a:t> The meeting begins with a discussion of current economic conditions. This discussion is informed by the data and analysis in the </a:t>
            </a:r>
            <a:r>
              <a:rPr lang="en-US" b="0" i="0" u="none" strike="noStrike" dirty="0" err="1">
                <a:solidFill>
                  <a:srgbClr val="374151"/>
                </a:solidFill>
                <a:effectLst/>
                <a:latin typeface="Söhne"/>
              </a:rPr>
              <a:t>Tealbooks</a:t>
            </a:r>
            <a:r>
              <a:rPr lang="en-US" b="0" i="0" u="none" strike="noStrike" dirty="0">
                <a:solidFill>
                  <a:srgbClr val="374151"/>
                </a:solidFill>
                <a:effectLst/>
                <a:latin typeface="Söhne"/>
              </a:rPr>
              <a:t> and other materials.</a:t>
            </a:r>
          </a:p>
          <a:p>
            <a:pPr algn="just">
              <a:lnSpc>
                <a:spcPct val="120000"/>
              </a:lnSpc>
              <a:buFont typeface="+mj-lt"/>
              <a:buAutoNum type="arabicPeriod"/>
            </a:pPr>
            <a:r>
              <a:rPr lang="en-US" b="1" i="0" u="none" strike="noStrike" dirty="0">
                <a:solidFill>
                  <a:srgbClr val="374151"/>
                </a:solidFill>
                <a:effectLst/>
                <a:latin typeface="Söhne"/>
              </a:rPr>
              <a:t>Policy Discussion:</a:t>
            </a:r>
            <a:r>
              <a:rPr lang="en-US" b="0" i="0" u="none" strike="noStrike" dirty="0">
                <a:solidFill>
                  <a:srgbClr val="374151"/>
                </a:solidFill>
                <a:effectLst/>
                <a:latin typeface="Söhne"/>
              </a:rPr>
              <a:t> After discussing the state of the economy, the Committee members and other participants discuss monetary policy options. This discussion is informed by the analysis and options presented in </a:t>
            </a:r>
            <a:r>
              <a:rPr lang="en-US" b="0" i="0" u="none" strike="noStrike" dirty="0" err="1">
                <a:solidFill>
                  <a:srgbClr val="374151"/>
                </a:solidFill>
                <a:effectLst/>
                <a:latin typeface="Söhne"/>
              </a:rPr>
              <a:t>Tealbook</a:t>
            </a:r>
            <a:r>
              <a:rPr lang="en-US" b="0" i="0" u="none" strike="noStrike" dirty="0">
                <a:solidFill>
                  <a:srgbClr val="374151"/>
                </a:solidFill>
                <a:effectLst/>
                <a:latin typeface="Söhne"/>
              </a:rPr>
              <a:t> B.</a:t>
            </a:r>
          </a:p>
          <a:p>
            <a:pPr algn="just">
              <a:lnSpc>
                <a:spcPct val="120000"/>
              </a:lnSpc>
              <a:buFont typeface="+mj-lt"/>
              <a:buAutoNum type="arabicPeriod"/>
            </a:pPr>
            <a:r>
              <a:rPr lang="en-US" b="1" i="0" u="none" strike="noStrike" dirty="0">
                <a:solidFill>
                  <a:srgbClr val="374151"/>
                </a:solidFill>
                <a:effectLst/>
                <a:latin typeface="Söhne"/>
              </a:rPr>
              <a:t>Decision:</a:t>
            </a:r>
            <a:r>
              <a:rPr lang="en-US" b="0" i="0" u="none" strike="noStrike" dirty="0">
                <a:solidFill>
                  <a:srgbClr val="374151"/>
                </a:solidFill>
                <a:effectLst/>
                <a:latin typeface="Söhne"/>
              </a:rPr>
              <a:t> The Committee then makes its policy decision. This decision is typically about whether to raise, lower, or maintain the target range for the federal funds rate, although the Committee can also make decisions about other aspects of monetary policy.</a:t>
            </a:r>
          </a:p>
          <a:p>
            <a:pPr algn="just">
              <a:lnSpc>
                <a:spcPct val="120000"/>
              </a:lnSpc>
              <a:buFont typeface="+mj-lt"/>
              <a:buAutoNum type="arabicPeriod"/>
            </a:pPr>
            <a:r>
              <a:rPr lang="en-US" b="1" i="0" u="none" strike="noStrike" dirty="0">
                <a:solidFill>
                  <a:srgbClr val="374151"/>
                </a:solidFill>
                <a:effectLst/>
                <a:latin typeface="Söhne"/>
              </a:rPr>
              <a:t>Statement Release:</a:t>
            </a:r>
            <a:r>
              <a:rPr lang="en-US" b="0" i="0" u="none" strike="noStrike" dirty="0">
                <a:solidFill>
                  <a:srgbClr val="374151"/>
                </a:solidFill>
                <a:effectLst/>
                <a:latin typeface="Söhne"/>
              </a:rPr>
              <a:t> After the meeting, the FOMC releases a statement summarizing its policy decision and the reasoning behind it. This statement is made public immediately after the meeting.</a:t>
            </a:r>
          </a:p>
          <a:p>
            <a:pPr algn="just">
              <a:lnSpc>
                <a:spcPct val="120000"/>
              </a:lnSpc>
              <a:buFont typeface="+mj-lt"/>
              <a:buAutoNum type="arabicPeriod"/>
            </a:pPr>
            <a:r>
              <a:rPr lang="en-US" b="1" i="0" u="none" strike="noStrike" dirty="0">
                <a:solidFill>
                  <a:srgbClr val="374151"/>
                </a:solidFill>
                <a:effectLst/>
                <a:latin typeface="Söhne"/>
              </a:rPr>
              <a:t>Press Conference:</a:t>
            </a:r>
            <a:r>
              <a:rPr lang="en-US" b="0" i="0" u="none" strike="noStrike" dirty="0">
                <a:solidFill>
                  <a:srgbClr val="374151"/>
                </a:solidFill>
                <a:effectLst/>
                <a:latin typeface="Söhne"/>
              </a:rPr>
              <a:t> Starting in 2011, the Chair of the Federal Reserve (currently Jerome Powell as of my knowledge cutoff in September 2021) holds a press conference after every other FOMC meeting. The press conference provides an opportunity for the Chair to explain the Committee's decision in more detail and for journalists to ask questions.</a:t>
            </a:r>
          </a:p>
          <a:p>
            <a:endParaRPr lang="en-US" dirty="0"/>
          </a:p>
        </p:txBody>
      </p:sp>
    </p:spTree>
    <p:extLst>
      <p:ext uri="{BB962C8B-B14F-4D97-AF65-F5344CB8AC3E}">
        <p14:creationId xmlns:p14="http://schemas.microsoft.com/office/powerpoint/2010/main" val="154574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1580-DAA9-2B1B-CCF6-87D11359E544}"/>
              </a:ext>
            </a:extLst>
          </p:cNvPr>
          <p:cNvSpPr>
            <a:spLocks noGrp="1"/>
          </p:cNvSpPr>
          <p:nvPr>
            <p:ph type="title"/>
          </p:nvPr>
        </p:nvSpPr>
        <p:spPr/>
        <p:txBody>
          <a:bodyPr/>
          <a:lstStyle/>
          <a:p>
            <a:r>
              <a:rPr lang="en-US" dirty="0"/>
              <a:t>FOMC Data Structure</a:t>
            </a:r>
          </a:p>
        </p:txBody>
      </p:sp>
      <p:sp>
        <p:nvSpPr>
          <p:cNvPr id="5" name="TextBox 4">
            <a:extLst>
              <a:ext uri="{FF2B5EF4-FFF2-40B4-BE49-F238E27FC236}">
                <a16:creationId xmlns:a16="http://schemas.microsoft.com/office/drawing/2014/main" id="{80DA219C-4920-D698-70A2-A99E42DBB226}"/>
              </a:ext>
            </a:extLst>
          </p:cNvPr>
          <p:cNvSpPr txBox="1"/>
          <p:nvPr/>
        </p:nvSpPr>
        <p:spPr>
          <a:xfrm>
            <a:off x="3048000" y="2763486"/>
            <a:ext cx="6096000" cy="369332"/>
          </a:xfrm>
          <a:prstGeom prst="rect">
            <a:avLst/>
          </a:prstGeom>
          <a:noFill/>
        </p:spPr>
        <p:txBody>
          <a:bodyPr wrap="square">
            <a:spAutoFit/>
          </a:bodyPr>
          <a:lstStyle/>
          <a:p>
            <a:pPr algn="l"/>
            <a:r>
              <a:rPr lang="en-US" b="0" i="0" u="none" strike="noStrike" dirty="0">
                <a:solidFill>
                  <a:srgbClr val="000000"/>
                </a:solidFill>
                <a:effectLst/>
                <a:latin typeface="Menlo" panose="020B0609030804020204" pitchFamily="49" charset="0"/>
              </a:rPr>
              <a:t>Redbooks: 1970-05-01, 1983-05-31</a:t>
            </a:r>
          </a:p>
        </p:txBody>
      </p:sp>
      <p:pic>
        <p:nvPicPr>
          <p:cNvPr id="6" name="Picture 5">
            <a:extLst>
              <a:ext uri="{FF2B5EF4-FFF2-40B4-BE49-F238E27FC236}">
                <a16:creationId xmlns:a16="http://schemas.microsoft.com/office/drawing/2014/main" id="{C3BE42FA-E802-B8B5-32A6-8B071937E99A}"/>
              </a:ext>
            </a:extLst>
          </p:cNvPr>
          <p:cNvPicPr>
            <a:picLocks noChangeAspect="1"/>
          </p:cNvPicPr>
          <p:nvPr/>
        </p:nvPicPr>
        <p:blipFill>
          <a:blip r:embed="rId2"/>
          <a:stretch>
            <a:fillRect/>
          </a:stretch>
        </p:blipFill>
        <p:spPr>
          <a:xfrm>
            <a:off x="327446" y="1626994"/>
            <a:ext cx="11537108" cy="4382406"/>
          </a:xfrm>
          <a:prstGeom prst="rect">
            <a:avLst/>
          </a:prstGeom>
        </p:spPr>
      </p:pic>
      <p:cxnSp>
        <p:nvCxnSpPr>
          <p:cNvPr id="10" name="Straight Arrow Connector 9">
            <a:extLst>
              <a:ext uri="{FF2B5EF4-FFF2-40B4-BE49-F238E27FC236}">
                <a16:creationId xmlns:a16="http://schemas.microsoft.com/office/drawing/2014/main" id="{9C5EF721-32DC-D127-61C2-0C7621C0E369}"/>
              </a:ext>
            </a:extLst>
          </p:cNvPr>
          <p:cNvCxnSpPr/>
          <p:nvPr/>
        </p:nvCxnSpPr>
        <p:spPr>
          <a:xfrm>
            <a:off x="7210097" y="2763486"/>
            <a:ext cx="71470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1D8491F-CADE-5DF3-8BE1-3E4C4EB15C80}"/>
              </a:ext>
            </a:extLst>
          </p:cNvPr>
          <p:cNvCxnSpPr/>
          <p:nvPr/>
        </p:nvCxnSpPr>
        <p:spPr>
          <a:xfrm>
            <a:off x="9044152" y="4555500"/>
            <a:ext cx="71470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E5CCAA0-3E27-5FAE-510A-258CABAA2669}"/>
              </a:ext>
            </a:extLst>
          </p:cNvPr>
          <p:cNvCxnSpPr/>
          <p:nvPr/>
        </p:nvCxnSpPr>
        <p:spPr>
          <a:xfrm>
            <a:off x="7288924" y="3909114"/>
            <a:ext cx="71470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0B71C1-257F-7329-FDA3-0F85D7841E3C}"/>
              </a:ext>
            </a:extLst>
          </p:cNvPr>
          <p:cNvCxnSpPr/>
          <p:nvPr/>
        </p:nvCxnSpPr>
        <p:spPr>
          <a:xfrm>
            <a:off x="7131269" y="4114065"/>
            <a:ext cx="71470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50F7549-CAFF-2DDB-1DCB-85F91173A234}"/>
              </a:ext>
            </a:extLst>
          </p:cNvPr>
          <p:cNvCxnSpPr>
            <a:cxnSpLocks/>
          </p:cNvCxnSpPr>
          <p:nvPr/>
        </p:nvCxnSpPr>
        <p:spPr>
          <a:xfrm>
            <a:off x="8035157" y="2394879"/>
            <a:ext cx="0" cy="337530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2C616B4-9D5A-3FFA-5105-96389E1435AC}"/>
              </a:ext>
            </a:extLst>
          </p:cNvPr>
          <p:cNvSpPr txBox="1"/>
          <p:nvPr/>
        </p:nvSpPr>
        <p:spPr>
          <a:xfrm>
            <a:off x="8003627" y="5484825"/>
            <a:ext cx="652743" cy="369332"/>
          </a:xfrm>
          <a:prstGeom prst="rect">
            <a:avLst/>
          </a:prstGeom>
          <a:noFill/>
        </p:spPr>
        <p:txBody>
          <a:bodyPr wrap="none" rtlCol="0">
            <a:spAutoFit/>
          </a:bodyPr>
          <a:lstStyle/>
          <a:p>
            <a:r>
              <a:rPr lang="en-US" dirty="0"/>
              <a:t>1994</a:t>
            </a:r>
          </a:p>
        </p:txBody>
      </p:sp>
      <p:sp>
        <p:nvSpPr>
          <p:cNvPr id="18" name="Rectangle 17">
            <a:extLst>
              <a:ext uri="{FF2B5EF4-FFF2-40B4-BE49-F238E27FC236}">
                <a16:creationId xmlns:a16="http://schemas.microsoft.com/office/drawing/2014/main" id="{034DBAAE-DB2F-B0D1-B322-4AF3469D1A04}"/>
              </a:ext>
            </a:extLst>
          </p:cNvPr>
          <p:cNvSpPr/>
          <p:nvPr/>
        </p:nvSpPr>
        <p:spPr>
          <a:xfrm>
            <a:off x="327446" y="5118537"/>
            <a:ext cx="11537108" cy="21104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B3BEB70-D337-8076-2325-45491640B8D1}"/>
              </a:ext>
            </a:extLst>
          </p:cNvPr>
          <p:cNvSpPr/>
          <p:nvPr/>
        </p:nvSpPr>
        <p:spPr>
          <a:xfrm>
            <a:off x="327446" y="2469931"/>
            <a:ext cx="607975" cy="264860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D0EBED2F-7550-B30A-B658-6EE42AB5E298}"/>
              </a:ext>
            </a:extLst>
          </p:cNvPr>
          <p:cNvCxnSpPr/>
          <p:nvPr/>
        </p:nvCxnSpPr>
        <p:spPr>
          <a:xfrm>
            <a:off x="9585434" y="4991679"/>
            <a:ext cx="71470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33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E8FA-7CF7-A9B9-7A68-2D46C7DC565D}"/>
              </a:ext>
            </a:extLst>
          </p:cNvPr>
          <p:cNvSpPr>
            <a:spLocks noGrp="1"/>
          </p:cNvSpPr>
          <p:nvPr>
            <p:ph type="title"/>
          </p:nvPr>
        </p:nvSpPr>
        <p:spPr/>
        <p:txBody>
          <a:bodyPr/>
          <a:lstStyle/>
          <a:p>
            <a:r>
              <a:rPr lang="en-US" dirty="0"/>
              <a:t>Data to be collected (starting 1994)</a:t>
            </a:r>
          </a:p>
        </p:txBody>
      </p:sp>
      <p:sp>
        <p:nvSpPr>
          <p:cNvPr id="3" name="Content Placeholder 2">
            <a:extLst>
              <a:ext uri="{FF2B5EF4-FFF2-40B4-BE49-F238E27FC236}">
                <a16:creationId xmlns:a16="http://schemas.microsoft.com/office/drawing/2014/main" id="{2DECF176-1BAD-2FF2-A07C-7C8C35463EA9}"/>
              </a:ext>
            </a:extLst>
          </p:cNvPr>
          <p:cNvSpPr>
            <a:spLocks noGrp="1"/>
          </p:cNvSpPr>
          <p:nvPr>
            <p:ph idx="1"/>
          </p:nvPr>
        </p:nvSpPr>
        <p:spPr>
          <a:xfrm>
            <a:off x="838200" y="1825625"/>
            <a:ext cx="5583621" cy="4351338"/>
          </a:xfrm>
        </p:spPr>
        <p:txBody>
          <a:bodyPr>
            <a:normAutofit fontScale="92500" lnSpcReduction="20000"/>
          </a:bodyPr>
          <a:lstStyle/>
          <a:p>
            <a:r>
              <a:rPr lang="en-US" dirty="0"/>
              <a:t>Post 2011</a:t>
            </a:r>
          </a:p>
          <a:p>
            <a:pPr lvl="1"/>
            <a:r>
              <a:rPr lang="en-US" dirty="0"/>
              <a:t>Transcripts</a:t>
            </a:r>
            <a:r>
              <a:rPr lang="en-US" dirty="0">
                <a:solidFill>
                  <a:schemeClr val="accent1"/>
                </a:solidFill>
              </a:rPr>
              <a:t> </a:t>
            </a:r>
            <a:r>
              <a:rPr lang="en-US" dirty="0"/>
              <a:t>(NOTE: not available post 2018)</a:t>
            </a:r>
          </a:p>
          <a:p>
            <a:pPr lvl="1"/>
            <a:r>
              <a:rPr lang="en-US" dirty="0"/>
              <a:t>Minutes of FOMC meeting (lag of ~3weeks)</a:t>
            </a:r>
          </a:p>
          <a:p>
            <a:pPr lvl="1"/>
            <a:r>
              <a:rPr lang="en-US" dirty="0"/>
              <a:t>Policy statements / </a:t>
            </a:r>
            <a:r>
              <a:rPr lang="en-US" dirty="0">
                <a:solidFill>
                  <a:schemeClr val="accent1"/>
                </a:solidFill>
              </a:rPr>
              <a:t>Implementation notes</a:t>
            </a:r>
          </a:p>
          <a:p>
            <a:pPr lvl="1"/>
            <a:r>
              <a:rPr lang="en-US" dirty="0">
                <a:solidFill>
                  <a:schemeClr val="accent1"/>
                </a:solidFill>
              </a:rPr>
              <a:t>Press Conference Transcripts</a:t>
            </a:r>
          </a:p>
          <a:p>
            <a:pPr lvl="1"/>
            <a:r>
              <a:rPr lang="en-US" dirty="0">
                <a:solidFill>
                  <a:schemeClr val="accent1"/>
                </a:solidFill>
              </a:rPr>
              <a:t>Long run economic outlook</a:t>
            </a:r>
          </a:p>
          <a:p>
            <a:pPr lvl="1"/>
            <a:endParaRPr lang="en-US" dirty="0"/>
          </a:p>
          <a:p>
            <a:r>
              <a:rPr lang="en-US" dirty="0"/>
              <a:t>Pre 2011</a:t>
            </a:r>
          </a:p>
          <a:p>
            <a:pPr lvl="1"/>
            <a:r>
              <a:rPr lang="en-US" dirty="0"/>
              <a:t>Transcripts</a:t>
            </a:r>
          </a:p>
          <a:p>
            <a:pPr lvl="1"/>
            <a:r>
              <a:rPr lang="en-US" dirty="0"/>
              <a:t>Minutes of FOMC meeting</a:t>
            </a:r>
          </a:p>
          <a:p>
            <a:pPr lvl="1"/>
            <a:r>
              <a:rPr lang="en-US" dirty="0"/>
              <a:t>Policy statements</a:t>
            </a:r>
          </a:p>
          <a:p>
            <a:endParaRPr lang="en-US" dirty="0"/>
          </a:p>
        </p:txBody>
      </p:sp>
      <p:pic>
        <p:nvPicPr>
          <p:cNvPr id="4" name="Picture 3">
            <a:extLst>
              <a:ext uri="{FF2B5EF4-FFF2-40B4-BE49-F238E27FC236}">
                <a16:creationId xmlns:a16="http://schemas.microsoft.com/office/drawing/2014/main" id="{40FD0EB6-9773-7637-FD71-5F6846850B3B}"/>
              </a:ext>
            </a:extLst>
          </p:cNvPr>
          <p:cNvPicPr>
            <a:picLocks noChangeAspect="1"/>
          </p:cNvPicPr>
          <p:nvPr/>
        </p:nvPicPr>
        <p:blipFill>
          <a:blip r:embed="rId2"/>
          <a:stretch>
            <a:fillRect/>
          </a:stretch>
        </p:blipFill>
        <p:spPr>
          <a:xfrm>
            <a:off x="6421821" y="1552383"/>
            <a:ext cx="5110655" cy="5110655"/>
          </a:xfrm>
          <a:prstGeom prst="rect">
            <a:avLst/>
          </a:prstGeom>
        </p:spPr>
      </p:pic>
    </p:spTree>
    <p:extLst>
      <p:ext uri="{BB962C8B-B14F-4D97-AF65-F5344CB8AC3E}">
        <p14:creationId xmlns:p14="http://schemas.microsoft.com/office/powerpoint/2010/main" val="2130140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A0B6-2225-EA2F-63CC-28BAAF972745}"/>
              </a:ext>
            </a:extLst>
          </p:cNvPr>
          <p:cNvSpPr>
            <a:spLocks noGrp="1"/>
          </p:cNvSpPr>
          <p:nvPr>
            <p:ph type="title"/>
          </p:nvPr>
        </p:nvSpPr>
        <p:spPr/>
        <p:txBody>
          <a:bodyPr/>
          <a:lstStyle/>
          <a:p>
            <a:r>
              <a:rPr lang="en-US" dirty="0"/>
              <a:t>Text characteristics</a:t>
            </a:r>
          </a:p>
        </p:txBody>
      </p:sp>
      <p:pic>
        <p:nvPicPr>
          <p:cNvPr id="4" name="Picture 3">
            <a:extLst>
              <a:ext uri="{FF2B5EF4-FFF2-40B4-BE49-F238E27FC236}">
                <a16:creationId xmlns:a16="http://schemas.microsoft.com/office/drawing/2014/main" id="{3B89DF50-9F7F-EB66-48B6-F20772DB5BFC}"/>
              </a:ext>
            </a:extLst>
          </p:cNvPr>
          <p:cNvPicPr>
            <a:picLocks noChangeAspect="1"/>
          </p:cNvPicPr>
          <p:nvPr/>
        </p:nvPicPr>
        <p:blipFill>
          <a:blip r:embed="rId2"/>
          <a:stretch>
            <a:fillRect/>
          </a:stretch>
        </p:blipFill>
        <p:spPr>
          <a:xfrm>
            <a:off x="316225" y="2585544"/>
            <a:ext cx="3797262" cy="2820823"/>
          </a:xfrm>
          <a:prstGeom prst="rect">
            <a:avLst/>
          </a:prstGeom>
        </p:spPr>
      </p:pic>
      <p:pic>
        <p:nvPicPr>
          <p:cNvPr id="5" name="Picture 4">
            <a:extLst>
              <a:ext uri="{FF2B5EF4-FFF2-40B4-BE49-F238E27FC236}">
                <a16:creationId xmlns:a16="http://schemas.microsoft.com/office/drawing/2014/main" id="{F1FD7BD8-C611-F2F5-F3E9-83563AAE1C27}"/>
              </a:ext>
            </a:extLst>
          </p:cNvPr>
          <p:cNvPicPr>
            <a:picLocks noChangeAspect="1"/>
          </p:cNvPicPr>
          <p:nvPr/>
        </p:nvPicPr>
        <p:blipFill>
          <a:blip r:embed="rId3"/>
          <a:stretch>
            <a:fillRect/>
          </a:stretch>
        </p:blipFill>
        <p:spPr>
          <a:xfrm>
            <a:off x="4197369" y="2585544"/>
            <a:ext cx="3797262" cy="2820823"/>
          </a:xfrm>
          <a:prstGeom prst="rect">
            <a:avLst/>
          </a:prstGeom>
        </p:spPr>
      </p:pic>
      <p:pic>
        <p:nvPicPr>
          <p:cNvPr id="7" name="Picture 6">
            <a:extLst>
              <a:ext uri="{FF2B5EF4-FFF2-40B4-BE49-F238E27FC236}">
                <a16:creationId xmlns:a16="http://schemas.microsoft.com/office/drawing/2014/main" id="{51D52877-7A6E-5D4E-241C-06F552144349}"/>
              </a:ext>
            </a:extLst>
          </p:cNvPr>
          <p:cNvPicPr>
            <a:picLocks noChangeAspect="1"/>
          </p:cNvPicPr>
          <p:nvPr/>
        </p:nvPicPr>
        <p:blipFill>
          <a:blip r:embed="rId4"/>
          <a:stretch>
            <a:fillRect/>
          </a:stretch>
        </p:blipFill>
        <p:spPr>
          <a:xfrm>
            <a:off x="8130456" y="2585544"/>
            <a:ext cx="3483476" cy="2641711"/>
          </a:xfrm>
          <a:prstGeom prst="rect">
            <a:avLst/>
          </a:prstGeom>
        </p:spPr>
      </p:pic>
    </p:spTree>
    <p:extLst>
      <p:ext uri="{BB962C8B-B14F-4D97-AF65-F5344CB8AC3E}">
        <p14:creationId xmlns:p14="http://schemas.microsoft.com/office/powerpoint/2010/main" val="95464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14AE2A-E4BD-2A28-08BD-B46D844E989E}"/>
              </a:ext>
            </a:extLst>
          </p:cNvPr>
          <p:cNvPicPr>
            <a:picLocks noChangeAspect="1"/>
          </p:cNvPicPr>
          <p:nvPr/>
        </p:nvPicPr>
        <p:blipFill>
          <a:blip r:embed="rId2"/>
          <a:stretch>
            <a:fillRect/>
          </a:stretch>
        </p:blipFill>
        <p:spPr>
          <a:xfrm>
            <a:off x="610914" y="1503198"/>
            <a:ext cx="4872115" cy="2419653"/>
          </a:xfrm>
          <a:prstGeom prst="rect">
            <a:avLst/>
          </a:prstGeom>
        </p:spPr>
      </p:pic>
      <p:pic>
        <p:nvPicPr>
          <p:cNvPr id="6" name="Picture 5">
            <a:extLst>
              <a:ext uri="{FF2B5EF4-FFF2-40B4-BE49-F238E27FC236}">
                <a16:creationId xmlns:a16="http://schemas.microsoft.com/office/drawing/2014/main" id="{978B295A-715B-CEBF-D58B-67358055D9BA}"/>
              </a:ext>
            </a:extLst>
          </p:cNvPr>
          <p:cNvPicPr>
            <a:picLocks noChangeAspect="1"/>
          </p:cNvPicPr>
          <p:nvPr/>
        </p:nvPicPr>
        <p:blipFill>
          <a:blip r:embed="rId3"/>
          <a:stretch>
            <a:fillRect/>
          </a:stretch>
        </p:blipFill>
        <p:spPr>
          <a:xfrm>
            <a:off x="6689265" y="1503198"/>
            <a:ext cx="4872115" cy="2419653"/>
          </a:xfrm>
          <a:prstGeom prst="rect">
            <a:avLst/>
          </a:prstGeom>
        </p:spPr>
      </p:pic>
      <p:pic>
        <p:nvPicPr>
          <p:cNvPr id="7" name="Picture 6">
            <a:extLst>
              <a:ext uri="{FF2B5EF4-FFF2-40B4-BE49-F238E27FC236}">
                <a16:creationId xmlns:a16="http://schemas.microsoft.com/office/drawing/2014/main" id="{936192D9-34A8-2567-5D38-F4CD119E5CC8}"/>
              </a:ext>
            </a:extLst>
          </p:cNvPr>
          <p:cNvPicPr>
            <a:picLocks noChangeAspect="1"/>
          </p:cNvPicPr>
          <p:nvPr/>
        </p:nvPicPr>
        <p:blipFill>
          <a:blip r:embed="rId4"/>
          <a:stretch>
            <a:fillRect/>
          </a:stretch>
        </p:blipFill>
        <p:spPr>
          <a:xfrm>
            <a:off x="6689265" y="4267199"/>
            <a:ext cx="4872116" cy="2419653"/>
          </a:xfrm>
          <a:prstGeom prst="rect">
            <a:avLst/>
          </a:prstGeom>
        </p:spPr>
      </p:pic>
      <p:pic>
        <p:nvPicPr>
          <p:cNvPr id="8" name="Picture 7">
            <a:extLst>
              <a:ext uri="{FF2B5EF4-FFF2-40B4-BE49-F238E27FC236}">
                <a16:creationId xmlns:a16="http://schemas.microsoft.com/office/drawing/2014/main" id="{10BA3DDF-75EC-F096-6ED6-406ED2E04705}"/>
              </a:ext>
            </a:extLst>
          </p:cNvPr>
          <p:cNvPicPr>
            <a:picLocks noChangeAspect="1"/>
          </p:cNvPicPr>
          <p:nvPr/>
        </p:nvPicPr>
        <p:blipFill>
          <a:blip r:embed="rId5"/>
          <a:stretch>
            <a:fillRect/>
          </a:stretch>
        </p:blipFill>
        <p:spPr>
          <a:xfrm>
            <a:off x="610914" y="4267199"/>
            <a:ext cx="4872116" cy="2419653"/>
          </a:xfrm>
          <a:prstGeom prst="rect">
            <a:avLst/>
          </a:prstGeom>
        </p:spPr>
      </p:pic>
      <p:sp>
        <p:nvSpPr>
          <p:cNvPr id="9" name="Title 1">
            <a:extLst>
              <a:ext uri="{FF2B5EF4-FFF2-40B4-BE49-F238E27FC236}">
                <a16:creationId xmlns:a16="http://schemas.microsoft.com/office/drawing/2014/main" id="{2CD5D05E-3FEA-CA2D-1221-69DD0BBA679E}"/>
              </a:ext>
            </a:extLst>
          </p:cNvPr>
          <p:cNvSpPr>
            <a:spLocks noGrp="1"/>
          </p:cNvSpPr>
          <p:nvPr>
            <p:ph type="title"/>
          </p:nvPr>
        </p:nvSpPr>
        <p:spPr>
          <a:xfrm>
            <a:off x="838200" y="365125"/>
            <a:ext cx="10515600" cy="1325563"/>
          </a:xfrm>
        </p:spPr>
        <p:txBody>
          <a:bodyPr/>
          <a:lstStyle/>
          <a:p>
            <a:r>
              <a:rPr lang="en-US" dirty="0"/>
              <a:t>Word frequency as a POC for sentiment </a:t>
            </a:r>
          </a:p>
        </p:txBody>
      </p:sp>
    </p:spTree>
    <p:extLst>
      <p:ext uri="{BB962C8B-B14F-4D97-AF65-F5344CB8AC3E}">
        <p14:creationId xmlns:p14="http://schemas.microsoft.com/office/powerpoint/2010/main" val="45363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82093-40E2-06FC-2949-EDEC7BE19625}"/>
              </a:ext>
            </a:extLst>
          </p:cNvPr>
          <p:cNvSpPr>
            <a:spLocks noGrp="1"/>
          </p:cNvSpPr>
          <p:nvPr>
            <p:ph type="title"/>
          </p:nvPr>
        </p:nvSpPr>
        <p:spPr/>
        <p:txBody>
          <a:bodyPr/>
          <a:lstStyle/>
          <a:p>
            <a:r>
              <a:rPr lang="en-US" dirty="0"/>
              <a:t>Basic Idea: LLM enacting a Fed chair</a:t>
            </a:r>
          </a:p>
        </p:txBody>
      </p:sp>
      <p:sp>
        <p:nvSpPr>
          <p:cNvPr id="3" name="Content Placeholder 2">
            <a:extLst>
              <a:ext uri="{FF2B5EF4-FFF2-40B4-BE49-F238E27FC236}">
                <a16:creationId xmlns:a16="http://schemas.microsoft.com/office/drawing/2014/main" id="{EA6A486D-C6F2-E6D2-2FD8-ABEE77276715}"/>
              </a:ext>
            </a:extLst>
          </p:cNvPr>
          <p:cNvSpPr>
            <a:spLocks noGrp="1"/>
          </p:cNvSpPr>
          <p:nvPr>
            <p:ph idx="1"/>
          </p:nvPr>
        </p:nvSpPr>
        <p:spPr/>
        <p:txBody>
          <a:bodyPr>
            <a:normAutofit fontScale="70000" lnSpcReduction="20000"/>
          </a:bodyPr>
          <a:lstStyle/>
          <a:p>
            <a:pPr marL="0" indent="0">
              <a:buNone/>
            </a:pPr>
            <a:r>
              <a:rPr lang="en-US" dirty="0"/>
              <a:t>Instruct tuned LLM trained on financial data, mainly FOMC material, and fine tuned for these capabilities:</a:t>
            </a:r>
          </a:p>
          <a:p>
            <a:pPr lvl="1"/>
            <a:r>
              <a:rPr lang="en-US" dirty="0"/>
              <a:t>Economic outlook summarization</a:t>
            </a:r>
          </a:p>
          <a:p>
            <a:pPr lvl="1"/>
            <a:r>
              <a:rPr lang="en-US" dirty="0"/>
              <a:t>Aspect based sentiment recognition</a:t>
            </a:r>
          </a:p>
          <a:p>
            <a:pPr lvl="1"/>
            <a:r>
              <a:rPr lang="en-US" dirty="0"/>
              <a:t>Q/A bot – more like talk to your FOMC documents</a:t>
            </a:r>
          </a:p>
          <a:p>
            <a:pPr lvl="2"/>
            <a:r>
              <a:rPr lang="en-US" dirty="0"/>
              <a:t>This will be trained using Q/A from press conference for it to learn to think and talk as a fed chairman</a:t>
            </a:r>
          </a:p>
          <a:p>
            <a:pPr lvl="2"/>
            <a:endParaRPr lang="en-US" dirty="0"/>
          </a:p>
          <a:p>
            <a:r>
              <a:rPr lang="en-US" dirty="0"/>
              <a:t>Llama / Alpaca are good options. But we can also leverage </a:t>
            </a:r>
            <a:r>
              <a:rPr lang="en-US" dirty="0" err="1"/>
              <a:t>Langchains</a:t>
            </a:r>
            <a:r>
              <a:rPr lang="en-US" dirty="0"/>
              <a:t>.</a:t>
            </a:r>
          </a:p>
          <a:p>
            <a:r>
              <a:rPr lang="en-US" dirty="0"/>
              <a:t>Initial data usage: Limited to only after 1994</a:t>
            </a:r>
          </a:p>
          <a:p>
            <a:pPr marL="0" indent="0">
              <a:buNone/>
            </a:pPr>
            <a:endParaRPr lang="en-US" dirty="0"/>
          </a:p>
          <a:p>
            <a:pPr marL="0" indent="0">
              <a:buNone/>
            </a:pPr>
            <a:r>
              <a:rPr lang="en-US" dirty="0"/>
              <a:t>Future Extensions:</a:t>
            </a:r>
          </a:p>
          <a:p>
            <a:r>
              <a:rPr lang="en-US" dirty="0"/>
              <a:t>Expand to bigger and older corpus (Consider beige books and preparatory material)</a:t>
            </a:r>
          </a:p>
          <a:p>
            <a:r>
              <a:rPr lang="en-US" dirty="0"/>
              <a:t>Feedback reinforcement for the fine-tuned model</a:t>
            </a:r>
          </a:p>
          <a:p>
            <a:r>
              <a:rPr lang="en-US" dirty="0"/>
              <a:t>Expansion to Global Central banks</a:t>
            </a:r>
          </a:p>
        </p:txBody>
      </p:sp>
    </p:spTree>
    <p:extLst>
      <p:ext uri="{BB962C8B-B14F-4D97-AF65-F5344CB8AC3E}">
        <p14:creationId xmlns:p14="http://schemas.microsoft.com/office/powerpoint/2010/main" val="2491332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459</Words>
  <Application>Microsoft Macintosh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Menlo</vt:lpstr>
      <vt:lpstr>Söhne</vt:lpstr>
      <vt:lpstr>Wingdings</vt:lpstr>
      <vt:lpstr>Office Theme</vt:lpstr>
      <vt:lpstr>AI in Finance – FOMC reports</vt:lpstr>
      <vt:lpstr>FOMC Meeting outline</vt:lpstr>
      <vt:lpstr>FOMC Data Structure</vt:lpstr>
      <vt:lpstr>Data to be collected (starting 1994)</vt:lpstr>
      <vt:lpstr>Text characteristics</vt:lpstr>
      <vt:lpstr>Word frequency as a POC for sentiment </vt:lpstr>
      <vt:lpstr>Basic Idea: LLM enacting a Fed chair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Finance – FOMC reports</dc:title>
  <dc:creator>Prayut Jain</dc:creator>
  <cp:lastModifiedBy>Prayut Jain</cp:lastModifiedBy>
  <cp:revision>1</cp:revision>
  <dcterms:created xsi:type="dcterms:W3CDTF">2023-06-11T21:31:49Z</dcterms:created>
  <dcterms:modified xsi:type="dcterms:W3CDTF">2023-06-12T08:01:48Z</dcterms:modified>
</cp:coreProperties>
</file>