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7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4" r:id="rId17"/>
    <p:sldId id="265" r:id="rId18"/>
    <p:sldId id="266" r:id="rId19"/>
    <p:sldId id="261" r:id="rId20"/>
    <p:sldId id="262" r:id="rId21"/>
    <p:sldId id="263" r:id="rId22"/>
    <p:sldId id="277" r:id="rId23"/>
    <p:sldId id="282" r:id="rId24"/>
    <p:sldId id="281" r:id="rId25"/>
    <p:sldId id="280" r:id="rId26"/>
    <p:sldId id="283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767B4DB-EE32-4E68-8E74-7BF645C5C6F8}">
          <p14:sldIdLst>
            <p14:sldId id="256"/>
            <p14:sldId id="257"/>
            <p14:sldId id="258"/>
            <p14:sldId id="259"/>
            <p14:sldId id="260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64"/>
            <p14:sldId id="265"/>
            <p14:sldId id="266"/>
            <p14:sldId id="261"/>
            <p14:sldId id="262"/>
            <p14:sldId id="263"/>
            <p14:sldId id="277"/>
            <p14:sldId id="282"/>
            <p14:sldId id="281"/>
            <p14:sldId id="280"/>
            <p14:sldId id="283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60" autoAdjust="0"/>
    <p:restoredTop sz="92308" autoAdjust="0"/>
  </p:normalViewPr>
  <p:slideViewPr>
    <p:cSldViewPr snapToGrid="0">
      <p:cViewPr varScale="1">
        <p:scale>
          <a:sx n="64" d="100"/>
          <a:sy n="64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4EEFD-A165-46A5-B379-22C6164B0147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C9738-D8DD-48B6-BACA-1B156E11C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8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C9738-D8DD-48B6-BACA-1B156E11C7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14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C9738-D8DD-48B6-BACA-1B156E11C7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7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FE16-FD08-4E59-8CFB-59B251758A9E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C410-C258-4AAE-9245-B9E7831B2B0E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6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B4E5-EB46-4CBB-A0C0-808B2A032EB2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3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1589-E0FD-46E1-9244-659DFC7675D8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4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27D3-74F7-4217-A979-9FB728AEADAC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4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F15C-499D-4171-8DA6-8FEFFC9FB6BB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5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DB3A-DAB0-446F-9596-B7A0457E236F}" type="datetime1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3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980E-6C95-4442-8A01-A617C3014BD9}" type="datetime1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0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1A53-3B6B-4CB8-96E8-B7DC90B2662E}" type="datetime1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0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ABD3-42FF-4D10-947E-15E3A50610F5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1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83BA-BD55-44EA-80E8-C12C9D117686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9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4000">
              <a:schemeClr val="bg1">
                <a:lumMod val="65000"/>
              </a:schemeClr>
            </a:gs>
            <a:gs pos="34000">
              <a:schemeClr val="bg1">
                <a:tint val="90000"/>
                <a:lumMod val="110000"/>
              </a:schemeClr>
            </a:gs>
            <a:gs pos="0">
              <a:schemeClr val="bg1">
                <a:shade val="64000"/>
                <a:lumMod val="88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F4B72-17D7-4A08-B7D6-B455E730671A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824F7-2582-4C4C-A24F-24A8F9A9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2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uru99.com/software-development-life-cycle-tutorial.html" TargetMode="External"/><Relationship Id="rId3" Type="http://schemas.openxmlformats.org/officeDocument/2006/relationships/hyperlink" Target="https://impact.zewo.ch/en/impact/step1_define_objectives/project_objective" TargetMode="External"/><Relationship Id="rId7" Type="http://schemas.openxmlformats.org/officeDocument/2006/relationships/hyperlink" Target="https://www.tutorialspoint.com/sdlc/sdlc_waterfall_model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ata_flow_diagram" TargetMode="External"/><Relationship Id="rId5" Type="http://schemas.openxmlformats.org/officeDocument/2006/relationships/hyperlink" Target="https://www.sciencebuddies.org/science-fair-projects/science-fair/sample-conclusions" TargetMode="External"/><Relationship Id="rId4" Type="http://schemas.openxmlformats.org/officeDocument/2006/relationships/hyperlink" Target="https://www.scribd.com/document/332746808/Introduction-Mini-Project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138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COLLEGE ACCOUNTING  SYSTEM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322676" cy="2168141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          				       Presented by:</a:t>
            </a:r>
          </a:p>
          <a:p>
            <a:r>
              <a:rPr lang="en-US" dirty="0" smtClean="0"/>
              <a:t> 						    </a:t>
            </a:r>
            <a:r>
              <a:rPr lang="en-US" dirty="0" err="1" smtClean="0"/>
              <a:t>Aaju</a:t>
            </a:r>
            <a:r>
              <a:rPr lang="en-US" dirty="0" smtClean="0"/>
              <a:t> Chandra Shrestha (01) </a:t>
            </a:r>
          </a:p>
          <a:p>
            <a:r>
              <a:rPr lang="en-US" dirty="0" smtClean="0"/>
              <a:t>     				          </a:t>
            </a:r>
            <a:r>
              <a:rPr lang="en-US" dirty="0" err="1" smtClean="0"/>
              <a:t>Abin</a:t>
            </a:r>
            <a:r>
              <a:rPr lang="en-US" dirty="0" smtClean="0"/>
              <a:t> Raj KC (02) </a:t>
            </a:r>
          </a:p>
          <a:p>
            <a:r>
              <a:rPr lang="en-US" dirty="0" smtClean="0"/>
              <a:t>                                                                 </a:t>
            </a:r>
            <a:r>
              <a:rPr lang="en-US" dirty="0" err="1" smtClean="0"/>
              <a:t>Aliz</a:t>
            </a:r>
            <a:r>
              <a:rPr lang="en-US" dirty="0" smtClean="0"/>
              <a:t> Acharya (04)</a:t>
            </a:r>
          </a:p>
          <a:p>
            <a:r>
              <a:rPr lang="en-US" dirty="0" smtClean="0"/>
              <a:t>                                                                  Dipak </a:t>
            </a:r>
            <a:r>
              <a:rPr lang="en-US" dirty="0" err="1" smtClean="0"/>
              <a:t>Pandit</a:t>
            </a:r>
            <a:r>
              <a:rPr lang="en-US" dirty="0" smtClean="0"/>
              <a:t> (11)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z="1600" smtClean="0"/>
              <a:t>1</a:t>
            </a:fld>
            <a:endParaRPr lang="en-US" sz="16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8259-803B-484E-A9B2-3E50297E049E}" type="datetime1">
              <a:rPr lang="en-US" smtClean="0"/>
              <a:t>5/12/2019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way </a:t>
            </a:r>
            <a:r>
              <a:rPr lang="en-US" dirty="0"/>
              <a:t>of representing a flow of a data of a process or a system (usually an information system</a:t>
            </a:r>
            <a:r>
              <a:rPr lang="en-US" dirty="0" smtClean="0"/>
              <a:t>).</a:t>
            </a:r>
          </a:p>
          <a:p>
            <a:r>
              <a:rPr lang="en-US" dirty="0" smtClean="0"/>
              <a:t>Leveling </a:t>
            </a:r>
            <a:r>
              <a:rPr lang="en-US" dirty="0"/>
              <a:t>of DFD</a:t>
            </a:r>
            <a:r>
              <a:rPr lang="en-US" dirty="0" smtClean="0"/>
              <a:t>: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800" dirty="0" smtClean="0"/>
              <a:t>Level 0 DFD Diagram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800" dirty="0" smtClean="0"/>
              <a:t>Level 1 DFD Diagram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800" dirty="0" smtClean="0"/>
              <a:t>Level 2 DFD Diagram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10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BF84-3EB1-477B-B4D4-08A092D201CA}" type="datetime1">
              <a:rPr lang="en-US" smtClean="0"/>
              <a:t>5/12/2019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8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Level 0 diagram of College Accounting System: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11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1FFE-30A6-4DB8-9F4B-155EBB9FEF54}" type="datetime1">
              <a:rPr lang="en-US" smtClean="0"/>
              <a:t>5/12/2019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42" y="1352810"/>
            <a:ext cx="9945666" cy="518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3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dirty="0"/>
              <a:t>a graphical representation of entities and their relationships to each </a:t>
            </a:r>
            <a:r>
              <a:rPr lang="en-US" dirty="0" smtClean="0"/>
              <a:t>other.</a:t>
            </a:r>
          </a:p>
          <a:p>
            <a:r>
              <a:rPr lang="en-US" dirty="0"/>
              <a:t>It is expressed in terms of entities and their attributes or characteristics.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12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E0D3-FB29-4BAC-BFAB-A4D861E2EA3B}" type="datetime1">
              <a:rPr lang="en-US" smtClean="0"/>
              <a:t>5/12/2019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9891" y="280857"/>
            <a:ext cx="68856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ER Model of </a:t>
            </a:r>
            <a:r>
              <a:rPr lang="en-US" sz="3200" dirty="0"/>
              <a:t>College Accounting </a:t>
            </a:r>
            <a:r>
              <a:rPr lang="en-US" sz="3200" dirty="0" smtClean="0"/>
              <a:t>System</a:t>
            </a:r>
            <a:r>
              <a:rPr lang="en-US" sz="3200" dirty="0"/>
              <a:t>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13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95EA-C913-4478-8E5E-9020595BC2F6}" type="datetime1">
              <a:rPr lang="en-US" smtClean="0"/>
              <a:t>5/12/2019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186112" y="959484"/>
            <a:ext cx="6684398" cy="5604153"/>
            <a:chOff x="0" y="0"/>
            <a:chExt cx="5819775" cy="493903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819775" cy="4939030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633046" y="542611"/>
              <a:ext cx="4229706" cy="3756484"/>
              <a:chOff x="0" y="0"/>
              <a:chExt cx="4229706" cy="3756484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V="1">
                <a:off x="306562" y="808689"/>
                <a:ext cx="723900" cy="95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0" y="258992"/>
                <a:ext cx="0" cy="3905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3134331" y="116282"/>
                <a:ext cx="1095375" cy="5810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3134331" y="0"/>
                <a:ext cx="695325" cy="695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3002192" y="68712"/>
                <a:ext cx="133350" cy="6286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2457781" y="227279"/>
                <a:ext cx="676275" cy="4667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3245328" y="1971510"/>
                <a:ext cx="49866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134331" y="3261184"/>
                <a:ext cx="247650" cy="495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134331" y="3255898"/>
                <a:ext cx="857250" cy="3905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706202" y="3255898"/>
                <a:ext cx="428625" cy="3905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3134331" y="523269"/>
                <a:ext cx="742950" cy="171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340467" y="1908083"/>
                <a:ext cx="0" cy="1342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377466" y="1908083"/>
                <a:ext cx="0" cy="1342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>
                <a:off x="354132" y="755833"/>
                <a:ext cx="35859" cy="134209"/>
                <a:chOff x="0" y="0"/>
                <a:chExt cx="35859" cy="134209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>
                  <a:off x="0" y="0"/>
                  <a:ext cx="0" cy="1342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35859" y="0"/>
                  <a:ext cx="0" cy="1342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5286" y="3081475"/>
                <a:ext cx="1025457" cy="671411"/>
                <a:chOff x="0" y="0"/>
                <a:chExt cx="1025457" cy="671411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301557" y="58366"/>
                  <a:ext cx="723900" cy="95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0" y="223736"/>
                  <a:ext cx="0" cy="4476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" name="Group 41"/>
                <p:cNvGrpSpPr/>
                <p:nvPr/>
              </p:nvGrpSpPr>
              <p:grpSpPr>
                <a:xfrm>
                  <a:off x="389106" y="0"/>
                  <a:ext cx="35859" cy="134209"/>
                  <a:chOff x="0" y="0"/>
                  <a:chExt cx="35859" cy="134209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0" y="0"/>
                    <a:ext cx="0" cy="1342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35859" y="0"/>
                    <a:ext cx="0" cy="1342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8" name="Oval 27"/>
              <p:cNvSpPr/>
              <p:nvPr/>
            </p:nvSpPr>
            <p:spPr>
              <a:xfrm>
                <a:off x="2452495" y="771690"/>
                <a:ext cx="71717" cy="712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2547635" y="739977"/>
                <a:ext cx="0" cy="1342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733660" y="803403"/>
                <a:ext cx="900953" cy="89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2452495" y="3102617"/>
                <a:ext cx="71717" cy="7123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2547635" y="3070904"/>
                <a:ext cx="0" cy="1342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733660" y="3139616"/>
                <a:ext cx="900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631173" y="739977"/>
                <a:ext cx="0" cy="1342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Isosceles Triangle 34"/>
              <p:cNvSpPr/>
              <p:nvPr/>
            </p:nvSpPr>
            <p:spPr>
              <a:xfrm rot="5400000">
                <a:off x="3480535" y="3105260"/>
                <a:ext cx="138429" cy="101096"/>
              </a:xfrm>
              <a:prstGeom prst="triangl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3631173" y="3086761"/>
                <a:ext cx="0" cy="1342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6"/>
              <p:cNvCxnSpPr/>
              <p:nvPr/>
            </p:nvCxnSpPr>
            <p:spPr>
              <a:xfrm flipV="1">
                <a:off x="3493748" y="2399639"/>
                <a:ext cx="676275" cy="752475"/>
              </a:xfrm>
              <a:prstGeom prst="bentConnector3">
                <a:avLst>
                  <a:gd name="adj1" fmla="val 100704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Isosceles Triangle 37"/>
              <p:cNvSpPr/>
              <p:nvPr/>
            </p:nvSpPr>
            <p:spPr>
              <a:xfrm rot="5400000">
                <a:off x="3480535" y="758476"/>
                <a:ext cx="138429" cy="101096"/>
              </a:xfrm>
              <a:prstGeom prst="triangl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39" name="Elbow Connector 38"/>
              <p:cNvCxnSpPr/>
              <p:nvPr/>
            </p:nvCxnSpPr>
            <p:spPr>
              <a:xfrm>
                <a:off x="3493748" y="808689"/>
                <a:ext cx="676275" cy="723900"/>
              </a:xfrm>
              <a:prstGeom prst="bentConnector3">
                <a:avLst>
                  <a:gd name="adj1" fmla="val 100704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641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</a:t>
            </a:r>
            <a:r>
              <a:rPr lang="en-US" dirty="0"/>
              <a:t>representation of a user's interaction with the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It shows </a:t>
            </a:r>
            <a:r>
              <a:rPr lang="en-US" dirty="0"/>
              <a:t>the relationship between the user and the different use cases in which the user is involved.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14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8955-D9D3-4B4B-AE93-81B1FCCF7438}" type="datetime1">
              <a:rPr lang="en-US" smtClean="0"/>
              <a:t>5/12/2019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 Case Diagram for College Accounting System: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15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8E96-06E3-412C-9E3E-6248560B3384}" type="datetime1">
              <a:rPr lang="en-US" smtClean="0"/>
              <a:t>5/12/2019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54" y="1406046"/>
            <a:ext cx="7942546" cy="495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908"/>
          </a:xfrm>
        </p:spPr>
        <p:txBody>
          <a:bodyPr>
            <a:normAutofit fontScale="90000"/>
          </a:bodyPr>
          <a:lstStyle/>
          <a:p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main body: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8354"/>
            <a:ext cx="4556759" cy="4984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4C95-2350-40E1-9524-3CF91EB01A9B}" type="datetime1">
              <a:rPr lang="en-US" smtClean="0"/>
              <a:t>5/12/2019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 - Student 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22960"/>
            <a:ext cx="7114479" cy="5354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6B62-B6CD-4AC7-AF3D-0BA71710932F}" type="datetime1">
              <a:rPr lang="en-US" smtClean="0"/>
              <a:t>5/12/2019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5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 - Teacher: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58092"/>
            <a:ext cx="8739795" cy="5118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A7AE-88E9-40F3-B15F-217265A8FC80}" type="datetime1">
              <a:rPr lang="en-US" smtClean="0"/>
              <a:t>5/12/2019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9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the user interface.</a:t>
            </a:r>
          </a:p>
          <a:p>
            <a:r>
              <a:rPr lang="en-US" dirty="0" smtClean="0"/>
              <a:t>Add the feature of </a:t>
            </a:r>
            <a:r>
              <a:rPr lang="en-US" dirty="0"/>
              <a:t>cloud hosted </a:t>
            </a:r>
            <a:r>
              <a:rPr lang="en-US" dirty="0" smtClean="0"/>
              <a:t>accounting.</a:t>
            </a:r>
          </a:p>
          <a:p>
            <a:r>
              <a:rPr lang="en-US" dirty="0" smtClean="0"/>
              <a:t>Improve security through different means (fingerprint, ID cards)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PLANS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19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BBFE-1DCB-4FDC-AB29-FC69B88836B2}" type="datetime1">
              <a:rPr lang="en-US" smtClean="0"/>
              <a:t>5/12/2019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College Accounting System is the system used to </a:t>
            </a:r>
            <a:r>
              <a:rPr lang="en-US" dirty="0"/>
              <a:t>document financial </a:t>
            </a:r>
            <a:r>
              <a:rPr lang="en-US" dirty="0" smtClean="0"/>
              <a:t>transactions in college.</a:t>
            </a:r>
          </a:p>
          <a:p>
            <a:r>
              <a:rPr lang="en-US" dirty="0" smtClean="0"/>
              <a:t>It can be used to keep record of employees and students.</a:t>
            </a:r>
          </a:p>
          <a:p>
            <a:r>
              <a:rPr lang="en-US" dirty="0" smtClean="0"/>
              <a:t>This also can be used to calculate fees of students and salary of staffs.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2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7074-B5DA-4FAA-B03F-9921FEC29F80}" type="datetime1">
              <a:rPr lang="en-US" smtClean="0"/>
              <a:t>5/12/2019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6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</a:t>
            </a:r>
            <a:r>
              <a:rPr lang="en-US" dirty="0"/>
              <a:t>will be developed which will be capable of </a:t>
            </a:r>
            <a:r>
              <a:rPr lang="en-US" dirty="0" smtClean="0"/>
              <a:t>adding, viewing, searching, modifying or deleting the </a:t>
            </a:r>
            <a:r>
              <a:rPr lang="en-US" dirty="0"/>
              <a:t>required </a:t>
            </a:r>
            <a:r>
              <a:rPr lang="en-US" dirty="0" smtClean="0"/>
              <a:t>records.</a:t>
            </a:r>
          </a:p>
          <a:p>
            <a:r>
              <a:rPr lang="en-US" dirty="0" smtClean="0"/>
              <a:t>It will also be capable of calculating fees and salary and save them in a file.</a:t>
            </a:r>
          </a:p>
          <a:p>
            <a:r>
              <a:rPr lang="en-US" dirty="0" smtClean="0"/>
              <a:t>The </a:t>
            </a:r>
            <a:r>
              <a:rPr lang="en-US" dirty="0"/>
              <a:t>system shall be </a:t>
            </a:r>
            <a:r>
              <a:rPr lang="en-US" dirty="0" smtClean="0"/>
              <a:t>available for </a:t>
            </a:r>
            <a:r>
              <a:rPr lang="en-US" dirty="0"/>
              <a:t>different user </a:t>
            </a:r>
            <a:r>
              <a:rPr lang="en-US" dirty="0" smtClean="0"/>
              <a:t>profile</a:t>
            </a:r>
            <a:r>
              <a:rPr lang="en-US" dirty="0" smtClean="0"/>
              <a:t>.</a:t>
            </a:r>
          </a:p>
          <a:p>
            <a:r>
              <a:rPr lang="en-US" dirty="0"/>
              <a:t>The system shall be password protected for different user levels.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20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0497-69ED-4577-A50B-E6D4A6508778}" type="datetime1">
              <a:rPr lang="en-US" smtClean="0"/>
              <a:t>5/12/2019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7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https://</a:t>
            </a:r>
            <a:r>
              <a:rPr lang="en-US" dirty="0" smtClean="0"/>
              <a:t>www.Draw.io/flowchart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0"/>
            <a:r>
              <a:rPr lang="en-US" u="sng" dirty="0">
                <a:hlinkClick r:id="rId3"/>
              </a:rPr>
              <a:t>https://impact.zewo.ch/en/impact/step1_define_objectives/project_objective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u="sng" dirty="0">
                <a:hlinkClick r:id="rId4"/>
              </a:rPr>
              <a:t>https://www.scribd.com/document/332746808/Introduction-Mini-Project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u="sng" dirty="0">
                <a:hlinkClick r:id="rId5"/>
              </a:rPr>
              <a:t>https://www.sciencebuddies.org/science-fair-projects/science-fair/sample-conclusions</a:t>
            </a:r>
            <a:endParaRPr lang="en-US" dirty="0"/>
          </a:p>
          <a:p>
            <a:pPr lvl="0"/>
            <a:r>
              <a:rPr lang="en-US" u="sng" dirty="0">
                <a:hlinkClick r:id="rId6"/>
              </a:rPr>
              <a:t>https://en.wikipedia.org/wiki/Data_flow_diagram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u="sng" dirty="0">
                <a:hlinkClick r:id="rId7"/>
              </a:rPr>
              <a:t>https://www.tutorialspoint.com/sdlc/sdlc_waterfall_model.htm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u="sng" dirty="0">
                <a:hlinkClick r:id="rId8"/>
              </a:rPr>
              <a:t>https://www.guru99.com/software-development-life-cycle-tutorial.html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21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FE77-3D3B-4542-9AB8-9172EA1C9246}" type="datetime1">
              <a:rPr lang="en-US" smtClean="0"/>
              <a:t>5/12/2019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184"/>
            <a:ext cx="10515600" cy="1325563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SNAPSHOTS: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2202"/>
            <a:ext cx="9385092" cy="469887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1589-E0FD-46E1-9244-659DFC7675D8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22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5941249"/>
            <a:ext cx="3470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FIG: </a:t>
            </a:r>
            <a:r>
              <a:rPr lang="en-US" sz="2000" dirty="0"/>
              <a:t>WELCOME</a:t>
            </a:r>
            <a:r>
              <a:rPr lang="en-US" dirty="0"/>
              <a:t> SCREEN</a:t>
            </a:r>
          </a:p>
        </p:txBody>
      </p:sp>
    </p:spTree>
    <p:extLst>
      <p:ext uri="{BB962C8B-B14F-4D97-AF65-F5344CB8AC3E}">
        <p14:creationId xmlns:p14="http://schemas.microsoft.com/office/powerpoint/2010/main" val="2347580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771" y="5213349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FIG: LOGIN SCREEN</a:t>
            </a: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71" y="521480"/>
            <a:ext cx="9504457" cy="497990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1589-E0FD-46E1-9244-659DFC7675D8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36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71" y="679447"/>
            <a:ext cx="9494118" cy="499384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1589-E0FD-46E1-9244-659DFC7675D8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43771" y="52133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FIG: ACCOUNT TYPE SELECTION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0150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1589-E0FD-46E1-9244-659DFC7675D8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25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29259" y="5395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FIG: STUDENT ACCOUNT MENU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9" y="432616"/>
            <a:ext cx="10224541" cy="535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88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60" y="365125"/>
            <a:ext cx="10165002" cy="533042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1589-E0FD-46E1-9244-659DFC7675D8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26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29259" y="5395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FIG: TEACHER ACCOUNT MENU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0378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9924738" cy="523046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1589-E0FD-46E1-9244-659DFC7675D8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27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5395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FIG: EXIT SCREEN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426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 fontAlgn="base"/>
            <a:r>
              <a:rPr lang="en-US" dirty="0"/>
              <a:t>To provide record managing, editing, deleting and viewing facility &amp; timely access to required records. </a:t>
            </a:r>
          </a:p>
          <a:p>
            <a:r>
              <a:rPr lang="en-US" dirty="0" smtClean="0"/>
              <a:t>To keep </a:t>
            </a:r>
            <a:r>
              <a:rPr lang="en-US" dirty="0"/>
              <a:t>track of all the information </a:t>
            </a:r>
            <a:r>
              <a:rPr lang="en-US" dirty="0" smtClean="0"/>
              <a:t>and simplify search of </a:t>
            </a:r>
            <a:r>
              <a:rPr lang="en-US" dirty="0"/>
              <a:t>a particular </a:t>
            </a:r>
            <a:r>
              <a:rPr lang="en-US" dirty="0" smtClean="0"/>
              <a:t>record.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8AFA-4F43-4502-B7EF-884368D551C1}" type="datetime1">
              <a:rPr lang="en-US" smtClean="0"/>
              <a:t>5/12/2019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 fontAlgn="base"/>
            <a:r>
              <a:rPr lang="en-US" dirty="0" smtClean="0"/>
              <a:t>Can be </a:t>
            </a:r>
            <a:r>
              <a:rPr lang="en-US" dirty="0"/>
              <a:t>used as a primary accounting system for any </a:t>
            </a:r>
            <a:r>
              <a:rPr lang="en-US" dirty="0" smtClean="0"/>
              <a:t>college.</a:t>
            </a:r>
          </a:p>
          <a:p>
            <a:pPr lvl="0" fontAlgn="base"/>
            <a:r>
              <a:rPr lang="en-US" dirty="0" smtClean="0"/>
              <a:t>To keep record </a:t>
            </a:r>
            <a:r>
              <a:rPr lang="en-US" dirty="0"/>
              <a:t>of all the </a:t>
            </a:r>
            <a:r>
              <a:rPr lang="en-US" dirty="0" smtClean="0"/>
              <a:t>information(financial or academic records). </a:t>
            </a:r>
          </a:p>
          <a:p>
            <a:r>
              <a:rPr lang="en-US" dirty="0" smtClean="0"/>
              <a:t>Calculation of student fees.</a:t>
            </a:r>
          </a:p>
          <a:p>
            <a:r>
              <a:rPr lang="en-US" dirty="0" smtClean="0"/>
              <a:t>Calculation of salary of staffs.</a:t>
            </a:r>
          </a:p>
          <a:p>
            <a:r>
              <a:rPr lang="en-US" dirty="0" smtClean="0"/>
              <a:t>For billing of various activities.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CAB1-42B2-45B0-A0FD-C8F513B3B686}" type="datetime1">
              <a:rPr lang="en-US" smtClean="0"/>
              <a:t>5/12/2019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WE NEED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improve </a:t>
            </a:r>
            <a:r>
              <a:rPr lang="en-US" dirty="0"/>
              <a:t>efficiency and effectiveness of accounting and billing in the </a:t>
            </a:r>
            <a:r>
              <a:rPr lang="en-US" dirty="0" smtClean="0"/>
              <a:t>colleges.</a:t>
            </a:r>
          </a:p>
          <a:p>
            <a:r>
              <a:rPr lang="en-US" dirty="0" smtClean="0"/>
              <a:t>Reduce errors from manual process.</a:t>
            </a:r>
          </a:p>
          <a:p>
            <a:r>
              <a:rPr lang="en-US" dirty="0" smtClean="0"/>
              <a:t>To keep track of information in effective way.</a:t>
            </a:r>
          </a:p>
          <a:p>
            <a:r>
              <a:rPr lang="en-US" dirty="0" smtClean="0"/>
              <a:t>To improve </a:t>
            </a:r>
            <a:r>
              <a:rPr lang="en-US" dirty="0"/>
              <a:t>service through greater access to accurate </a:t>
            </a:r>
            <a:r>
              <a:rPr lang="en-US" dirty="0" smtClean="0"/>
              <a:t>information in short period of time.</a:t>
            </a:r>
          </a:p>
          <a:p>
            <a:r>
              <a:rPr lang="en-US" dirty="0" smtClean="0"/>
              <a:t>To store information in safer manner.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BD98-A907-4348-A7FE-2152950E1660}" type="datetime1">
              <a:rPr lang="en-US" smtClean="0"/>
              <a:t>5/12/2019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step by step stages used for development and maintenance of a system.</a:t>
            </a:r>
          </a:p>
          <a:p>
            <a:r>
              <a:rPr lang="en-US" dirty="0" smtClean="0"/>
              <a:t>Processes involved in SDLC are: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6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7A9D-A776-4CC6-9A5C-8CA826345E6B}" type="datetime1">
              <a:rPr lang="en-US" smtClean="0"/>
              <a:t>5/12/2019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209800" y="3375847"/>
            <a:ext cx="6833992" cy="2801116"/>
            <a:chOff x="0" y="0"/>
            <a:chExt cx="4672484" cy="241160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557495" cy="331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913765" indent="-6350" algn="ctr">
                <a:lnSpc>
                  <a:spcPct val="110000"/>
                </a:lnSpc>
                <a:spcBef>
                  <a:spcPts val="0"/>
                </a:spcBef>
                <a:spcAft>
                  <a:spcPts val="56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Planning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3771" y="502418"/>
              <a:ext cx="1557495" cy="331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913765" indent="-6350" algn="ctr">
                <a:lnSpc>
                  <a:spcPct val="110000"/>
                </a:lnSpc>
                <a:spcBef>
                  <a:spcPts val="0"/>
                </a:spcBef>
                <a:spcAft>
                  <a:spcPts val="56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Analysis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57495" y="1045029"/>
              <a:ext cx="1557495" cy="331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913765" indent="-6350" algn="ctr">
                <a:lnSpc>
                  <a:spcPct val="110000"/>
                </a:lnSpc>
                <a:spcBef>
                  <a:spcPts val="0"/>
                </a:spcBef>
                <a:spcAft>
                  <a:spcPts val="56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Design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41266" y="1567543"/>
              <a:ext cx="1557495" cy="331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913765" indent="-6350" algn="ctr">
                <a:lnSpc>
                  <a:spcPct val="110000"/>
                </a:lnSpc>
                <a:spcBef>
                  <a:spcPts val="0"/>
                </a:spcBef>
                <a:spcAft>
                  <a:spcPts val="56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Implementation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14989" y="2080009"/>
              <a:ext cx="1557495" cy="331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913765" indent="-6350" algn="ctr">
                <a:lnSpc>
                  <a:spcPct val="110000"/>
                </a:lnSpc>
                <a:spcBef>
                  <a:spcPts val="0"/>
                </a:spcBef>
                <a:spcAft>
                  <a:spcPts val="56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Maintenance</a:t>
              </a:r>
            </a:p>
          </p:txBody>
        </p:sp>
        <p:cxnSp>
          <p:nvCxnSpPr>
            <p:cNvPr id="15" name="Elbow Connector 14"/>
            <p:cNvCxnSpPr/>
            <p:nvPr/>
          </p:nvCxnSpPr>
          <p:spPr>
            <a:xfrm>
              <a:off x="1557495" y="150725"/>
              <a:ext cx="361740" cy="351693"/>
            </a:xfrm>
            <a:prstGeom prst="bentConnector3">
              <a:avLst>
                <a:gd name="adj1" fmla="val 1008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>
              <a:off x="2341266" y="703385"/>
              <a:ext cx="361740" cy="351693"/>
            </a:xfrm>
            <a:prstGeom prst="bentConnector3">
              <a:avLst>
                <a:gd name="adj1" fmla="val 1008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>
              <a:off x="3114989" y="1215851"/>
              <a:ext cx="361740" cy="351693"/>
            </a:xfrm>
            <a:prstGeom prst="bentConnector3">
              <a:avLst>
                <a:gd name="adj1" fmla="val 1008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>
              <a:off x="3898760" y="1728317"/>
              <a:ext cx="361740" cy="351693"/>
            </a:xfrm>
            <a:prstGeom prst="bentConnector3">
              <a:avLst>
                <a:gd name="adj1" fmla="val 1008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431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used: 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illustrates the software development in linear sequential </a:t>
            </a:r>
            <a:r>
              <a:rPr lang="en-US" dirty="0" smtClean="0"/>
              <a:t>flow.</a:t>
            </a:r>
          </a:p>
          <a:p>
            <a:r>
              <a:rPr lang="en-US" dirty="0" smtClean="0"/>
              <a:t>The </a:t>
            </a:r>
            <a:r>
              <a:rPr lang="en-US" dirty="0"/>
              <a:t>outcome of one phase acts as input for next phase sequentially.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726" y="3242934"/>
            <a:ext cx="6601216" cy="31762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7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1662-FFF4-4565-8334-FFD1904B64EF}" type="datetime1">
              <a:rPr lang="en-US" smtClean="0"/>
              <a:t>5/12/2019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9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Reasons behind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is short.</a:t>
            </a:r>
          </a:p>
          <a:p>
            <a:r>
              <a:rPr lang="en-US" dirty="0"/>
              <a:t>Easy to arrange tasks</a:t>
            </a:r>
            <a:r>
              <a:rPr lang="en-US" dirty="0" smtClean="0"/>
              <a:t>.</a:t>
            </a:r>
          </a:p>
          <a:p>
            <a:r>
              <a:rPr lang="en-US" dirty="0"/>
              <a:t>Requirements are very well documented, clear and fixed.</a:t>
            </a:r>
          </a:p>
          <a:p>
            <a:r>
              <a:rPr lang="en-US" dirty="0"/>
              <a:t>Clearly defined stages.</a:t>
            </a:r>
          </a:p>
          <a:p>
            <a:r>
              <a:rPr lang="en-US" dirty="0"/>
              <a:t>Product definition is stable.</a:t>
            </a:r>
          </a:p>
          <a:p>
            <a:r>
              <a:rPr lang="en-US" dirty="0"/>
              <a:t>Technology is understood and is not dynamic.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8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F4C5-B10E-49CB-A288-0036486BEA11}" type="datetime1">
              <a:rPr lang="en-US" smtClean="0"/>
              <a:t>5/12/2019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5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Context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defines </a:t>
            </a:r>
            <a:r>
              <a:rPr lang="en-US" dirty="0"/>
              <a:t>the scope and boundary for the system and its environment showing the entities it react with. </a:t>
            </a:r>
            <a:endParaRPr lang="en-US" dirty="0" smtClean="0"/>
          </a:p>
          <a:p>
            <a:r>
              <a:rPr lang="en-US" dirty="0" smtClean="0"/>
              <a:t>Context diagram for College Accounting System: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F7-2582-4C4C-A24F-24A8F9A918F2}" type="slidenum">
              <a:rPr lang="en-US" smtClean="0"/>
              <a:t>9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31CE-1379-4A76-8484-761F52365DFF}" type="datetime1">
              <a:rPr lang="en-US" smtClean="0"/>
              <a:t>5/12/2019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87" y="3296142"/>
            <a:ext cx="7322508" cy="288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588</Words>
  <Application>Microsoft Office PowerPoint</Application>
  <PresentationFormat>Widescreen</PresentationFormat>
  <Paragraphs>151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Georgia</vt:lpstr>
      <vt:lpstr>Times New Roman</vt:lpstr>
      <vt:lpstr>Office Theme</vt:lpstr>
      <vt:lpstr> COLLEGE ACCOUNTING  SYSTEM  </vt:lpstr>
      <vt:lpstr>INTRODUCTION</vt:lpstr>
      <vt:lpstr>OBJECTIVES</vt:lpstr>
      <vt:lpstr>APPLICATIONS</vt:lpstr>
      <vt:lpstr>WHY WE NEED IT?</vt:lpstr>
      <vt:lpstr>Software Development Life Cycle</vt:lpstr>
      <vt:lpstr>Model used: Waterfall Model</vt:lpstr>
      <vt:lpstr>Reasons behind selection</vt:lpstr>
      <vt:lpstr>Context Diagram</vt:lpstr>
      <vt:lpstr>Data Flow Diagram</vt:lpstr>
      <vt:lpstr>Level 0 diagram of College Accounting System:</vt:lpstr>
      <vt:lpstr>ER Model</vt:lpstr>
      <vt:lpstr>PowerPoint Presentation</vt:lpstr>
      <vt:lpstr>Use Case Diagram</vt:lpstr>
      <vt:lpstr>Use Case Diagram for College Accounting System:</vt:lpstr>
      <vt:lpstr>Flowchart : Of main body:</vt:lpstr>
      <vt:lpstr>Account - Student :</vt:lpstr>
      <vt:lpstr>Account - Teacher:</vt:lpstr>
      <vt:lpstr>FUTURE PLANS</vt:lpstr>
      <vt:lpstr>CONCLUSION</vt:lpstr>
      <vt:lpstr>REFERENCES</vt:lpstr>
      <vt:lpstr>SNAPSHOTS:</vt:lpstr>
      <vt:lpstr>FIG: LOGIN SCREEN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ACCOUNTING AND BILLING SYSTEM</dc:title>
  <dc:creator>DR.VIRUS</dc:creator>
  <cp:lastModifiedBy>DR.VIRUS</cp:lastModifiedBy>
  <cp:revision>29</cp:revision>
  <dcterms:created xsi:type="dcterms:W3CDTF">2018-12-24T12:59:00Z</dcterms:created>
  <dcterms:modified xsi:type="dcterms:W3CDTF">2019-05-12T18:23:46Z</dcterms:modified>
</cp:coreProperties>
</file>