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
      <p:font typeface="Nunito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15C5A4-ED09-450F-8959-EF924F306462}">
  <a:tblStyle styleId="{2F15C5A4-ED09-450F-8959-EF924F3064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Light-italic.fntdata"/><Relationship Id="rId30" Type="http://schemas.openxmlformats.org/officeDocument/2006/relationships/font" Target="fonts/NunitoLigh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Nunito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2320390e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2320390e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09b9fca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09b9fca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25a1f95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25a1f95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25a1f95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25a1f95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2c1017840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2c1017840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2c101784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2c101784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43b137af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43b137af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2c10178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2c10178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7f13e38a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7f13e38a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2c101784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2c101784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2c1017840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2c1017840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7f13e38a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7f13e38a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09b9fcaa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09b9fca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09b9fca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09b9fca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2c1017840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2c1017840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ml/datasets/census+inc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671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UVW College Executive Summary</a:t>
            </a:r>
            <a:endParaRPr/>
          </a:p>
        </p:txBody>
      </p:sp>
      <p:sp>
        <p:nvSpPr>
          <p:cNvPr id="278" name="Google Shape;278;p13"/>
          <p:cNvSpPr txBox="1"/>
          <p:nvPr>
            <p:ph idx="1" type="subTitle"/>
          </p:nvPr>
        </p:nvSpPr>
        <p:spPr>
          <a:xfrm>
            <a:off x="824000" y="2996750"/>
            <a:ext cx="4255500" cy="14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Team 8</a:t>
            </a:r>
            <a:endParaRPr b="1"/>
          </a:p>
          <a:p>
            <a:pPr indent="0" lvl="0" marL="0" rtl="0" algn="l">
              <a:lnSpc>
                <a:spcPct val="115000"/>
              </a:lnSpc>
              <a:spcBef>
                <a:spcPts val="0"/>
              </a:spcBef>
              <a:spcAft>
                <a:spcPts val="0"/>
              </a:spcAft>
              <a:buNone/>
            </a:pPr>
            <a:r>
              <a:rPr lang="en" sz="1200">
                <a:solidFill>
                  <a:srgbClr val="FFFFFF"/>
                </a:solidFill>
              </a:rPr>
              <a:t>Mohamed Mohamed - mmoham69@asu.edu</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Pankaj Kumar Singh - psing109@asu.edu</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Parth Bhatt - prbhatt@asu.edu</a:t>
            </a:r>
            <a:endParaRPr sz="1200">
              <a:solidFill>
                <a:srgbClr val="FFFFFF"/>
              </a:solidFill>
            </a:endParaRPr>
          </a:p>
          <a:p>
            <a:pPr indent="0" lvl="0" marL="0" rtl="0" algn="l">
              <a:spcBef>
                <a:spcPts val="0"/>
              </a:spcBef>
              <a:spcAft>
                <a:spcPts val="0"/>
              </a:spcAft>
              <a:buNone/>
            </a:pPr>
            <a:r>
              <a:rPr lang="en" sz="1200">
                <a:solidFill>
                  <a:srgbClr val="FFFFFF"/>
                </a:solidFill>
              </a:rPr>
              <a:t>Christopher Azzara - cazzara@asu.edu</a:t>
            </a:r>
            <a:r>
              <a:rPr lang="en" sz="1200">
                <a:solidFill>
                  <a:srgbClr val="FFFFFF"/>
                </a:solidFill>
              </a:rPr>
              <a:t> </a:t>
            </a:r>
            <a:endParaRPr sz="1200">
              <a:solidFill>
                <a:srgbClr val="FFFFFF"/>
              </a:solidFill>
            </a:endParaRPr>
          </a:p>
          <a:p>
            <a:pPr indent="0" lvl="0" marL="0" rtl="0" algn="l">
              <a:spcBef>
                <a:spcPts val="0"/>
              </a:spcBef>
              <a:spcAft>
                <a:spcPts val="0"/>
              </a:spcAft>
              <a:buNone/>
            </a:pPr>
            <a:r>
              <a:rPr lang="en" sz="1200">
                <a:solidFill>
                  <a:srgbClr val="FFFFFF"/>
                </a:solidFill>
              </a:rPr>
              <a:t>Nihar Parida - nparida@asu.edu</a:t>
            </a:r>
            <a:endParaRPr sz="1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Relationship analysis</a:t>
            </a:r>
            <a:endParaRPr/>
          </a:p>
        </p:txBody>
      </p:sp>
      <p:sp>
        <p:nvSpPr>
          <p:cNvPr id="339" name="Google Shape;339;p22"/>
          <p:cNvSpPr txBox="1"/>
          <p:nvPr>
            <p:ph idx="1" type="body"/>
          </p:nvPr>
        </p:nvSpPr>
        <p:spPr>
          <a:xfrm>
            <a:off x="1303800" y="1716925"/>
            <a:ext cx="7030500" cy="2814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000">
                <a:latin typeface="Arial"/>
                <a:ea typeface="Arial"/>
                <a:cs typeface="Arial"/>
                <a:sym typeface="Arial"/>
              </a:rPr>
              <a:t>Analysis:</a:t>
            </a:r>
            <a:endParaRPr sz="1000">
              <a:latin typeface="Arial"/>
              <a:ea typeface="Arial"/>
              <a:cs typeface="Arial"/>
              <a:sym typeface="Arial"/>
            </a:endParaRPr>
          </a:p>
          <a:p>
            <a:pPr indent="0" lvl="0" marL="0" rtl="0" algn="l">
              <a:lnSpc>
                <a:spcPct val="95000"/>
              </a:lnSpc>
              <a:spcBef>
                <a:spcPts val="0"/>
              </a:spcBef>
              <a:spcAft>
                <a:spcPts val="0"/>
              </a:spcAft>
              <a:buNone/>
            </a:pPr>
            <a:r>
              <a:rPr lang="en" sz="1000">
                <a:latin typeface="Arial"/>
                <a:ea typeface="Arial"/>
                <a:cs typeface="Arial"/>
                <a:sym typeface="Arial"/>
              </a:rPr>
              <a:t>This visualization provides an insight on how income is affected by  </a:t>
            </a:r>
            <a:endParaRPr sz="1000">
              <a:latin typeface="Arial"/>
              <a:ea typeface="Arial"/>
              <a:cs typeface="Arial"/>
              <a:sym typeface="Arial"/>
            </a:endParaRPr>
          </a:p>
          <a:p>
            <a:pPr indent="0" lvl="0" marL="0" rtl="0" algn="l">
              <a:lnSpc>
                <a:spcPct val="95000"/>
              </a:lnSpc>
              <a:spcBef>
                <a:spcPts val="0"/>
              </a:spcBef>
              <a:spcAft>
                <a:spcPts val="0"/>
              </a:spcAft>
              <a:buNone/>
            </a:pPr>
            <a:r>
              <a:rPr lang="en" sz="1000">
                <a:latin typeface="Arial"/>
                <a:ea typeface="Arial"/>
                <a:cs typeface="Arial"/>
                <a:sym typeface="Arial"/>
              </a:rPr>
              <a:t>relationship status.  People who make more than 50K are mostly </a:t>
            </a:r>
            <a:endParaRPr sz="1000">
              <a:latin typeface="Arial"/>
              <a:ea typeface="Arial"/>
              <a:cs typeface="Arial"/>
              <a:sym typeface="Arial"/>
            </a:endParaRPr>
          </a:p>
          <a:p>
            <a:pPr indent="0" lvl="0" marL="0" rtl="0" algn="l">
              <a:lnSpc>
                <a:spcPct val="95000"/>
              </a:lnSpc>
              <a:spcBef>
                <a:spcPts val="0"/>
              </a:spcBef>
              <a:spcAft>
                <a:spcPts val="0"/>
              </a:spcAft>
              <a:buNone/>
            </a:pPr>
            <a:r>
              <a:rPr lang="en" sz="1000">
                <a:latin typeface="Arial"/>
                <a:ea typeface="Arial"/>
                <a:cs typeface="Arial"/>
                <a:sym typeface="Arial"/>
              </a:rPr>
              <a:t>concentrated in a single group which is “Husband”. On the other hand, </a:t>
            </a:r>
            <a:endParaRPr sz="1000">
              <a:latin typeface="Arial"/>
              <a:ea typeface="Arial"/>
              <a:cs typeface="Arial"/>
              <a:sym typeface="Arial"/>
            </a:endParaRPr>
          </a:p>
          <a:p>
            <a:pPr indent="0" lvl="0" marL="0" rtl="0" algn="l">
              <a:lnSpc>
                <a:spcPct val="95000"/>
              </a:lnSpc>
              <a:spcBef>
                <a:spcPts val="0"/>
              </a:spcBef>
              <a:spcAft>
                <a:spcPts val="0"/>
              </a:spcAft>
              <a:buNone/>
            </a:pPr>
            <a:r>
              <a:rPr lang="en" sz="1000">
                <a:latin typeface="Arial"/>
                <a:ea typeface="Arial"/>
                <a:cs typeface="Arial"/>
                <a:sym typeface="Arial"/>
              </a:rPr>
              <a:t>people who make less than 50K are distributed among different relationship</a:t>
            </a:r>
            <a:endParaRPr sz="1000">
              <a:latin typeface="Arial"/>
              <a:ea typeface="Arial"/>
              <a:cs typeface="Arial"/>
              <a:sym typeface="Arial"/>
            </a:endParaRPr>
          </a:p>
          <a:p>
            <a:pPr indent="0" lvl="0" marL="0" rtl="0" algn="l">
              <a:lnSpc>
                <a:spcPct val="95000"/>
              </a:lnSpc>
              <a:spcBef>
                <a:spcPts val="0"/>
              </a:spcBef>
              <a:spcAft>
                <a:spcPts val="0"/>
              </a:spcAft>
              <a:buNone/>
            </a:pPr>
            <a:r>
              <a:rPr lang="en" sz="1000">
                <a:latin typeface="Arial"/>
                <a:ea typeface="Arial"/>
                <a:cs typeface="Arial"/>
                <a:sym typeface="Arial"/>
              </a:rPr>
              <a:t>classes. It’s not very clear for people who make above 50K,</a:t>
            </a:r>
            <a:endParaRPr sz="1000">
              <a:latin typeface="Arial"/>
              <a:ea typeface="Arial"/>
              <a:cs typeface="Arial"/>
              <a:sym typeface="Arial"/>
            </a:endParaRPr>
          </a:p>
          <a:p>
            <a:pPr indent="0" lvl="0" marL="0" rtl="0" algn="l">
              <a:lnSpc>
                <a:spcPct val="95000"/>
              </a:lnSpc>
              <a:spcBef>
                <a:spcPts val="0"/>
              </a:spcBef>
              <a:spcAft>
                <a:spcPts val="0"/>
              </a:spcAft>
              <a:buNone/>
            </a:pPr>
            <a:r>
              <a:rPr lang="en" sz="1000">
                <a:latin typeface="Arial"/>
                <a:ea typeface="Arial"/>
                <a:cs typeface="Arial"/>
                <a:sym typeface="Arial"/>
              </a:rPr>
              <a:t>because our data is skewed.</a:t>
            </a:r>
            <a:endParaRPr sz="1000">
              <a:latin typeface="Arial"/>
              <a:ea typeface="Arial"/>
              <a:cs typeface="Arial"/>
              <a:sym typeface="Arial"/>
            </a:endParaRPr>
          </a:p>
          <a:p>
            <a:pPr indent="0" lvl="0" marL="0" rtl="0" algn="l">
              <a:lnSpc>
                <a:spcPct val="95000"/>
              </a:lnSpc>
              <a:spcBef>
                <a:spcPts val="0"/>
              </a:spcBef>
              <a:spcAft>
                <a:spcPts val="0"/>
              </a:spcAft>
              <a:buNone/>
            </a:pPr>
            <a:r>
              <a:rPr lang="en" sz="1000">
                <a:latin typeface="Arial"/>
                <a:ea typeface="Arial"/>
                <a:cs typeface="Arial"/>
                <a:sym typeface="Arial"/>
              </a:rPr>
              <a:t>Outcome:</a:t>
            </a:r>
            <a:endParaRPr sz="1000">
              <a:latin typeface="Arial"/>
              <a:ea typeface="Arial"/>
              <a:cs typeface="Arial"/>
              <a:sym typeface="Arial"/>
            </a:endParaRPr>
          </a:p>
          <a:p>
            <a:pPr indent="0" lvl="0" marL="0" rtl="0" algn="l">
              <a:lnSpc>
                <a:spcPct val="95000"/>
              </a:lnSpc>
              <a:spcBef>
                <a:spcPts val="0"/>
              </a:spcBef>
              <a:spcAft>
                <a:spcPts val="0"/>
              </a:spcAft>
              <a:buNone/>
            </a:pPr>
            <a:r>
              <a:rPr lang="en" sz="1000">
                <a:latin typeface="Arial"/>
                <a:ea typeface="Arial"/>
                <a:cs typeface="Arial"/>
                <a:sym typeface="Arial"/>
              </a:rPr>
              <a:t>We can ignore people who are “Husband” or “Wife”, and focus on others </a:t>
            </a:r>
            <a:endParaRPr sz="1000">
              <a:latin typeface="Arial"/>
              <a:ea typeface="Arial"/>
              <a:cs typeface="Arial"/>
              <a:sym typeface="Arial"/>
            </a:endParaRPr>
          </a:p>
          <a:p>
            <a:pPr indent="0" lvl="0" marL="0" rtl="0" algn="l">
              <a:lnSpc>
                <a:spcPct val="95000"/>
              </a:lnSpc>
              <a:spcBef>
                <a:spcPts val="0"/>
              </a:spcBef>
              <a:spcAft>
                <a:spcPts val="0"/>
              </a:spcAft>
              <a:buNone/>
            </a:pPr>
            <a:r>
              <a:rPr lang="en" sz="1000">
                <a:latin typeface="Arial"/>
                <a:ea typeface="Arial"/>
                <a:cs typeface="Arial"/>
                <a:sym typeface="Arial"/>
              </a:rPr>
              <a:t>because majority of them make above 50K.</a:t>
            </a:r>
            <a:endParaRPr sz="1000">
              <a:latin typeface="Arial"/>
              <a:ea typeface="Arial"/>
              <a:cs typeface="Arial"/>
              <a:sym typeface="Arial"/>
            </a:endParaRPr>
          </a:p>
        </p:txBody>
      </p:sp>
      <p:pic>
        <p:nvPicPr>
          <p:cNvPr id="340" name="Google Shape;340;p22"/>
          <p:cNvPicPr preferRelativeResize="0"/>
          <p:nvPr/>
        </p:nvPicPr>
        <p:blipFill>
          <a:blip r:embed="rId3">
            <a:alphaModFix/>
          </a:blip>
          <a:stretch>
            <a:fillRect/>
          </a:stretch>
        </p:blipFill>
        <p:spPr>
          <a:xfrm>
            <a:off x="5491225" y="1716925"/>
            <a:ext cx="2843075" cy="235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87750" y="598575"/>
            <a:ext cx="7544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Analysis</a:t>
            </a:r>
            <a:endParaRPr/>
          </a:p>
        </p:txBody>
      </p:sp>
      <p:sp>
        <p:nvSpPr>
          <p:cNvPr id="346" name="Google Shape;346;p23"/>
          <p:cNvSpPr txBox="1"/>
          <p:nvPr>
            <p:ph idx="1" type="body"/>
          </p:nvPr>
        </p:nvSpPr>
        <p:spPr>
          <a:xfrm>
            <a:off x="440550" y="1784250"/>
            <a:ext cx="8613000" cy="2885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000">
                <a:solidFill>
                  <a:srgbClr val="000000"/>
                </a:solidFill>
                <a:latin typeface="Arial"/>
                <a:ea typeface="Arial"/>
                <a:cs typeface="Arial"/>
                <a:sym typeface="Arial"/>
              </a:rPr>
              <a:t>Analysis:</a:t>
            </a:r>
            <a:endParaRPr sz="4000">
              <a:solidFill>
                <a:srgbClr val="000000"/>
              </a:solidFill>
              <a:latin typeface="Arial"/>
              <a:ea typeface="Arial"/>
              <a:cs typeface="Arial"/>
              <a:sym typeface="Arial"/>
            </a:endParaRPr>
          </a:p>
          <a:p>
            <a:pPr indent="-234950" lvl="0" marL="3429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This visualization provides an insight on </a:t>
            </a:r>
            <a:endParaRPr sz="4000">
              <a:solidFill>
                <a:srgbClr val="000000"/>
              </a:solidFill>
              <a:latin typeface="Arial"/>
              <a:ea typeface="Arial"/>
              <a:cs typeface="Arial"/>
              <a:sym typeface="Arial"/>
            </a:endParaRPr>
          </a:p>
          <a:p>
            <a:pPr indent="0" lvl="0" marL="400050" rtl="0" algn="l">
              <a:spcBef>
                <a:spcPts val="0"/>
              </a:spcBef>
              <a:spcAft>
                <a:spcPts val="0"/>
              </a:spcAft>
              <a:buNone/>
            </a:pPr>
            <a:r>
              <a:rPr lang="en" sz="4000">
                <a:solidFill>
                  <a:srgbClr val="000000"/>
                </a:solidFill>
                <a:latin typeface="Arial"/>
                <a:ea typeface="Arial"/>
                <a:cs typeface="Arial"/>
                <a:sym typeface="Arial"/>
              </a:rPr>
              <a:t>correlation between Individuals gender and </a:t>
            </a:r>
            <a:endParaRPr sz="4000">
              <a:solidFill>
                <a:srgbClr val="000000"/>
              </a:solidFill>
              <a:latin typeface="Arial"/>
              <a:ea typeface="Arial"/>
              <a:cs typeface="Arial"/>
              <a:sym typeface="Arial"/>
            </a:endParaRPr>
          </a:p>
          <a:p>
            <a:pPr indent="0" lvl="0" marL="400050" rtl="0" algn="l">
              <a:spcBef>
                <a:spcPts val="0"/>
              </a:spcBef>
              <a:spcAft>
                <a:spcPts val="0"/>
              </a:spcAft>
              <a:buNone/>
            </a:pPr>
            <a:r>
              <a:rPr lang="en" sz="4000">
                <a:solidFill>
                  <a:srgbClr val="000000"/>
                </a:solidFill>
                <a:latin typeface="Arial"/>
                <a:ea typeface="Arial"/>
                <a:cs typeface="Arial"/>
                <a:sym typeface="Arial"/>
              </a:rPr>
              <a:t>education level for income group &lt;=50K</a:t>
            </a:r>
            <a:endParaRPr sz="4000">
              <a:solidFill>
                <a:srgbClr val="000000"/>
              </a:solidFill>
              <a:latin typeface="Arial"/>
              <a:ea typeface="Arial"/>
              <a:cs typeface="Arial"/>
              <a:sym typeface="Arial"/>
            </a:endParaRPr>
          </a:p>
          <a:p>
            <a:pPr indent="0" lvl="0" marL="400050" rtl="0" algn="l">
              <a:spcBef>
                <a:spcPts val="0"/>
              </a:spcBef>
              <a:spcAft>
                <a:spcPts val="0"/>
              </a:spcAft>
              <a:buNone/>
            </a:pPr>
            <a:r>
              <a:rPr lang="en" sz="4000">
                <a:solidFill>
                  <a:srgbClr val="000000"/>
                </a:solidFill>
                <a:latin typeface="Arial"/>
                <a:ea typeface="Arial"/>
                <a:cs typeface="Arial"/>
                <a:sym typeface="Arial"/>
              </a:rPr>
              <a:t>and &gt;50K.</a:t>
            </a:r>
            <a:endParaRPr sz="4000">
              <a:solidFill>
                <a:srgbClr val="000000"/>
              </a:solidFill>
              <a:latin typeface="Arial"/>
              <a:ea typeface="Arial"/>
              <a:cs typeface="Arial"/>
              <a:sym typeface="Arial"/>
            </a:endParaRPr>
          </a:p>
          <a:p>
            <a:pPr indent="-234950" lvl="0" marL="3429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The visualization also provides count</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for each category by hovering over the circle.</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The average age sidebar with color assists on </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age group to be considered while deciding </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the possibility for a category to be enrolled.</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sz="4000">
              <a:solidFill>
                <a:srgbClr val="000000"/>
              </a:solidFill>
              <a:latin typeface="Arial"/>
              <a:ea typeface="Arial"/>
              <a:cs typeface="Arial"/>
              <a:sym typeface="Arial"/>
            </a:endParaRPr>
          </a:p>
          <a:p>
            <a:pPr indent="0" lvl="0" marL="0" rtl="0" algn="l">
              <a:spcBef>
                <a:spcPts val="0"/>
              </a:spcBef>
              <a:spcAft>
                <a:spcPts val="0"/>
              </a:spcAft>
              <a:buNone/>
            </a:pPr>
            <a:r>
              <a:rPr lang="en" sz="4000">
                <a:solidFill>
                  <a:srgbClr val="000000"/>
                </a:solidFill>
                <a:latin typeface="Arial"/>
                <a:ea typeface="Arial"/>
                <a:cs typeface="Arial"/>
                <a:sym typeface="Arial"/>
              </a:rPr>
              <a:t>Outcomes:</a:t>
            </a:r>
            <a:endParaRPr sz="4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The visualization clearly shows that the</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count of male is higher than female in income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group &lt;=50K having education level either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“HS-grade” or “Some-college” whereas in income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group &gt;50K, only males are in the good numbers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with “HS-grade” or “Some-college” education level</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47" name="Google Shape;347;p23"/>
          <p:cNvPicPr preferRelativeResize="0"/>
          <p:nvPr/>
        </p:nvPicPr>
        <p:blipFill>
          <a:blip r:embed="rId3">
            <a:alphaModFix/>
          </a:blip>
          <a:stretch>
            <a:fillRect/>
          </a:stretch>
        </p:blipFill>
        <p:spPr>
          <a:xfrm>
            <a:off x="3920950" y="1946675"/>
            <a:ext cx="5011500" cy="248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87750" y="598575"/>
            <a:ext cx="7544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Ethnicity/Race Analysis</a:t>
            </a:r>
            <a:endParaRPr/>
          </a:p>
        </p:txBody>
      </p:sp>
      <p:sp>
        <p:nvSpPr>
          <p:cNvPr id="353" name="Google Shape;353;p24"/>
          <p:cNvSpPr txBox="1"/>
          <p:nvPr>
            <p:ph idx="1" type="body"/>
          </p:nvPr>
        </p:nvSpPr>
        <p:spPr>
          <a:xfrm>
            <a:off x="440550" y="1527075"/>
            <a:ext cx="3647100" cy="348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000">
                <a:solidFill>
                  <a:srgbClr val="000000"/>
                </a:solidFill>
                <a:latin typeface="Arial"/>
                <a:ea typeface="Arial"/>
                <a:cs typeface="Arial"/>
                <a:sym typeface="Arial"/>
              </a:rPr>
              <a:t>Analysis:</a:t>
            </a:r>
            <a:endParaRPr sz="4000">
              <a:solidFill>
                <a:srgbClr val="000000"/>
              </a:solidFill>
              <a:latin typeface="Arial"/>
              <a:ea typeface="Arial"/>
              <a:cs typeface="Arial"/>
              <a:sym typeface="Arial"/>
            </a:endParaRPr>
          </a:p>
          <a:p>
            <a:pPr indent="-234950" lvl="0" marL="3429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This visualization provides an insight on </a:t>
            </a:r>
            <a:endParaRPr sz="4000">
              <a:solidFill>
                <a:srgbClr val="000000"/>
              </a:solidFill>
              <a:latin typeface="Arial"/>
              <a:ea typeface="Arial"/>
              <a:cs typeface="Arial"/>
              <a:sym typeface="Arial"/>
            </a:endParaRPr>
          </a:p>
          <a:p>
            <a:pPr indent="0" lvl="0" marL="400050" rtl="0" algn="l">
              <a:spcBef>
                <a:spcPts val="0"/>
              </a:spcBef>
              <a:spcAft>
                <a:spcPts val="0"/>
              </a:spcAft>
              <a:buNone/>
            </a:pPr>
            <a:r>
              <a:rPr lang="en" sz="4000">
                <a:solidFill>
                  <a:srgbClr val="000000"/>
                </a:solidFill>
                <a:latin typeface="Arial"/>
                <a:ea typeface="Arial"/>
                <a:cs typeface="Arial"/>
                <a:sym typeface="Arial"/>
              </a:rPr>
              <a:t>correlation between Individuals ethnicity and </a:t>
            </a:r>
            <a:endParaRPr sz="4000">
              <a:solidFill>
                <a:srgbClr val="000000"/>
              </a:solidFill>
              <a:latin typeface="Arial"/>
              <a:ea typeface="Arial"/>
              <a:cs typeface="Arial"/>
              <a:sym typeface="Arial"/>
            </a:endParaRPr>
          </a:p>
          <a:p>
            <a:pPr indent="0" lvl="0" marL="400050" rtl="0" algn="l">
              <a:spcBef>
                <a:spcPts val="0"/>
              </a:spcBef>
              <a:spcAft>
                <a:spcPts val="0"/>
              </a:spcAft>
              <a:buNone/>
            </a:pPr>
            <a:r>
              <a:rPr lang="en" sz="4000">
                <a:solidFill>
                  <a:srgbClr val="000000"/>
                </a:solidFill>
                <a:latin typeface="Arial"/>
                <a:ea typeface="Arial"/>
                <a:cs typeface="Arial"/>
                <a:sym typeface="Arial"/>
              </a:rPr>
              <a:t>education level for income group &lt;=50K</a:t>
            </a:r>
            <a:endParaRPr sz="4000">
              <a:solidFill>
                <a:srgbClr val="000000"/>
              </a:solidFill>
              <a:latin typeface="Arial"/>
              <a:ea typeface="Arial"/>
              <a:cs typeface="Arial"/>
              <a:sym typeface="Arial"/>
            </a:endParaRPr>
          </a:p>
          <a:p>
            <a:pPr indent="0" lvl="0" marL="400050" rtl="0" algn="l">
              <a:spcBef>
                <a:spcPts val="0"/>
              </a:spcBef>
              <a:spcAft>
                <a:spcPts val="0"/>
              </a:spcAft>
              <a:buNone/>
            </a:pPr>
            <a:r>
              <a:rPr lang="en" sz="4000">
                <a:solidFill>
                  <a:srgbClr val="000000"/>
                </a:solidFill>
                <a:latin typeface="Arial"/>
                <a:ea typeface="Arial"/>
                <a:cs typeface="Arial"/>
                <a:sym typeface="Arial"/>
              </a:rPr>
              <a:t>and &gt;50K.</a:t>
            </a:r>
            <a:endParaRPr sz="4000">
              <a:solidFill>
                <a:srgbClr val="000000"/>
              </a:solidFill>
              <a:latin typeface="Arial"/>
              <a:ea typeface="Arial"/>
              <a:cs typeface="Arial"/>
              <a:sym typeface="Arial"/>
            </a:endParaRPr>
          </a:p>
          <a:p>
            <a:pPr indent="-234950" lvl="0" marL="3429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The visualization also provides count</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for each category by hovering over the circle.</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The average age sidebar with color assists on </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age group to be considered while deciding </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the possibility for a category to be enrolled.</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sz="4000">
              <a:solidFill>
                <a:srgbClr val="000000"/>
              </a:solidFill>
              <a:latin typeface="Arial"/>
              <a:ea typeface="Arial"/>
              <a:cs typeface="Arial"/>
              <a:sym typeface="Arial"/>
            </a:endParaRPr>
          </a:p>
          <a:p>
            <a:pPr indent="0" lvl="0" marL="0" rtl="0" algn="l">
              <a:spcBef>
                <a:spcPts val="0"/>
              </a:spcBef>
              <a:spcAft>
                <a:spcPts val="0"/>
              </a:spcAft>
              <a:buNone/>
            </a:pPr>
            <a:r>
              <a:rPr lang="en" sz="4000">
                <a:solidFill>
                  <a:srgbClr val="000000"/>
                </a:solidFill>
                <a:latin typeface="Arial"/>
                <a:ea typeface="Arial"/>
                <a:cs typeface="Arial"/>
                <a:sym typeface="Arial"/>
              </a:rPr>
              <a:t>Outcomes:</a:t>
            </a:r>
            <a:endParaRPr sz="4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The visualization clearly shows that the white ethnic</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Group has higher number of individuals who has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 income group &lt;=50K having education level either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“HS-grad” or “Some-college” whereas in income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group &gt;50K, count of  individuals of that ethnic group having education level “Bachelors” exceeds that of “HS-grade” or “Some-college” education level</a:t>
            </a:r>
            <a:endParaRPr sz="4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Targeting white ethnic individuals who have education level “HS-grad” or “Some College” with income less than 50K are more likely to go for enrollment as the average age is in mid 30s.</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54" name="Google Shape;354;p24"/>
          <p:cNvPicPr preferRelativeResize="0"/>
          <p:nvPr/>
        </p:nvPicPr>
        <p:blipFill>
          <a:blip r:embed="rId3">
            <a:alphaModFix/>
          </a:blip>
          <a:stretch>
            <a:fillRect/>
          </a:stretch>
        </p:blipFill>
        <p:spPr>
          <a:xfrm>
            <a:off x="4087650" y="1639500"/>
            <a:ext cx="4854173" cy="331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87750" y="598575"/>
            <a:ext cx="7544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Native Country Analysis</a:t>
            </a:r>
            <a:endParaRPr/>
          </a:p>
        </p:txBody>
      </p:sp>
      <p:sp>
        <p:nvSpPr>
          <p:cNvPr id="360" name="Google Shape;360;p25"/>
          <p:cNvSpPr txBox="1"/>
          <p:nvPr>
            <p:ph idx="1" type="body"/>
          </p:nvPr>
        </p:nvSpPr>
        <p:spPr>
          <a:xfrm>
            <a:off x="440550" y="1377050"/>
            <a:ext cx="4038600" cy="3584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4000">
                <a:solidFill>
                  <a:srgbClr val="000000"/>
                </a:solidFill>
                <a:latin typeface="Arial"/>
                <a:ea typeface="Arial"/>
                <a:cs typeface="Arial"/>
                <a:sym typeface="Arial"/>
              </a:rPr>
              <a:t>Analysis:</a:t>
            </a:r>
            <a:endParaRPr sz="4000">
              <a:solidFill>
                <a:srgbClr val="000000"/>
              </a:solidFill>
              <a:latin typeface="Arial"/>
              <a:ea typeface="Arial"/>
              <a:cs typeface="Arial"/>
              <a:sym typeface="Arial"/>
            </a:endParaRPr>
          </a:p>
          <a:p>
            <a:pPr indent="-234950" lvl="0" marL="3429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This visualization provides an insight on correlation between individuals native country and education level for income group &lt;=50K and &gt;50K.</a:t>
            </a:r>
            <a:endParaRPr sz="4000">
              <a:solidFill>
                <a:srgbClr val="000000"/>
              </a:solidFill>
              <a:latin typeface="Arial"/>
              <a:ea typeface="Arial"/>
              <a:cs typeface="Arial"/>
              <a:sym typeface="Arial"/>
            </a:endParaRPr>
          </a:p>
          <a:p>
            <a:pPr indent="-234950" lvl="0" marL="3429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The visualization also provides count for each category by hovering over the circle. The average age sidebar with color assists on age group to be considered while deciding </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the possibility for a category to be enrolled.</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sz="4000">
              <a:solidFill>
                <a:srgbClr val="000000"/>
              </a:solidFill>
              <a:latin typeface="Arial"/>
              <a:ea typeface="Arial"/>
              <a:cs typeface="Arial"/>
              <a:sym typeface="Arial"/>
            </a:endParaRPr>
          </a:p>
          <a:p>
            <a:pPr indent="0" lvl="0" marL="0" rtl="0" algn="l">
              <a:spcBef>
                <a:spcPts val="0"/>
              </a:spcBef>
              <a:spcAft>
                <a:spcPts val="0"/>
              </a:spcAft>
              <a:buNone/>
            </a:pPr>
            <a:r>
              <a:rPr lang="en" sz="4000">
                <a:solidFill>
                  <a:srgbClr val="000000"/>
                </a:solidFill>
                <a:latin typeface="Arial"/>
                <a:ea typeface="Arial"/>
                <a:cs typeface="Arial"/>
                <a:sym typeface="Arial"/>
              </a:rPr>
              <a:t>Outcomes:</a:t>
            </a:r>
            <a:endParaRPr sz="4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The visualization clearly shows that the individuals having native country as United States is more compare to the other countries as the dataset is from United States Census Bureau. The targeted individuals for the enrollment should be individuals earning less than 50K, with education level “HS-Grad” or “Some College” or “Bachelors” as the average age is in mid 30s.</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61" name="Google Shape;361;p25"/>
          <p:cNvPicPr preferRelativeResize="0"/>
          <p:nvPr/>
        </p:nvPicPr>
        <p:blipFill>
          <a:blip r:embed="rId3">
            <a:alphaModFix/>
          </a:blip>
          <a:stretch>
            <a:fillRect/>
          </a:stretch>
        </p:blipFill>
        <p:spPr>
          <a:xfrm>
            <a:off x="4425550" y="1650200"/>
            <a:ext cx="4388876" cy="313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6"/>
          <p:cNvPicPr preferRelativeResize="0"/>
          <p:nvPr/>
        </p:nvPicPr>
        <p:blipFill>
          <a:blip r:embed="rId3">
            <a:alphaModFix/>
          </a:blip>
          <a:stretch>
            <a:fillRect/>
          </a:stretch>
        </p:blipFill>
        <p:spPr>
          <a:xfrm>
            <a:off x="3000000" y="1295588"/>
            <a:ext cx="5943600" cy="3190875"/>
          </a:xfrm>
          <a:prstGeom prst="rect">
            <a:avLst/>
          </a:prstGeom>
          <a:noFill/>
          <a:ln>
            <a:noFill/>
          </a:ln>
        </p:spPr>
      </p:pic>
      <p:sp>
        <p:nvSpPr>
          <p:cNvPr id="367" name="Google Shape;367;p26"/>
          <p:cNvSpPr txBox="1"/>
          <p:nvPr/>
        </p:nvSpPr>
        <p:spPr>
          <a:xfrm>
            <a:off x="0" y="13910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lang="en">
                <a:solidFill>
                  <a:srgbClr val="434343"/>
                </a:solidFill>
              </a:rPr>
              <a:t>User Story - Work Class</a:t>
            </a:r>
            <a:endParaRPr>
              <a:solidFill>
                <a:srgbClr val="434343"/>
              </a:solidFill>
            </a:endParaRPr>
          </a:p>
          <a:p>
            <a:pPr indent="0" lvl="0" marL="0" rtl="0" algn="l">
              <a:lnSpc>
                <a:spcPct val="115000"/>
              </a:lnSpc>
              <a:spcBef>
                <a:spcPts val="400"/>
              </a:spcBef>
              <a:spcAft>
                <a:spcPts val="0"/>
              </a:spcAft>
              <a:buNone/>
            </a:pPr>
            <a:r>
              <a:rPr lang="en" sz="1100"/>
              <a:t>Both classes have similar distribution. Therefore, it doesn’t seem like this attribute will help us differentiate between people who make above or below 50K.</a:t>
            </a:r>
            <a:endParaRPr sz="1100"/>
          </a:p>
          <a:p>
            <a:pPr indent="0" lvl="0" marL="0" rtl="0" algn="l">
              <a:lnSpc>
                <a:spcPct val="115000"/>
              </a:lnSpc>
              <a:spcBef>
                <a:spcPts val="0"/>
              </a:spcBef>
              <a:spcAft>
                <a:spcPts val="0"/>
              </a:spcAft>
              <a:buNone/>
            </a:pPr>
            <a:r>
              <a:rPr lang="en" sz="1100"/>
              <a:t>Performing data augmentation makes it clear that both classes have a very similar distribution.</a:t>
            </a:r>
            <a:endParaRPr sz="1100"/>
          </a:p>
          <a:p>
            <a:pPr indent="0" lvl="0" marL="0" rtl="0" algn="l">
              <a:lnSpc>
                <a:spcPct val="115000"/>
              </a:lnSpc>
              <a:spcBef>
                <a:spcPts val="0"/>
              </a:spcBef>
              <a:spcAft>
                <a:spcPts val="0"/>
              </a:spcAft>
              <a:buNone/>
            </a:pPr>
            <a:r>
              <a:t/>
            </a:r>
            <a:endParaRPr sz="1100"/>
          </a:p>
        </p:txBody>
      </p:sp>
      <p:sp>
        <p:nvSpPr>
          <p:cNvPr id="368" name="Google Shape;368;p26"/>
          <p:cNvSpPr txBox="1"/>
          <p:nvPr>
            <p:ph type="title"/>
          </p:nvPr>
        </p:nvSpPr>
        <p:spPr>
          <a:xfrm>
            <a:off x="799650" y="217575"/>
            <a:ext cx="7544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for Work Class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p27"/>
          <p:cNvGraphicFramePr/>
          <p:nvPr/>
        </p:nvGraphicFramePr>
        <p:xfrm>
          <a:off x="189725" y="795563"/>
          <a:ext cx="3000000" cy="3000000"/>
        </p:xfrm>
        <a:graphic>
          <a:graphicData uri="http://schemas.openxmlformats.org/drawingml/2006/table">
            <a:tbl>
              <a:tblPr>
                <a:noFill/>
                <a:tableStyleId>{2F15C5A4-ED09-450F-8959-EF924F306462}</a:tableStyleId>
              </a:tblPr>
              <a:tblGrid>
                <a:gridCol w="1564300"/>
                <a:gridCol w="1025275"/>
                <a:gridCol w="6132825"/>
              </a:tblGrid>
              <a:tr h="330475">
                <a:tc>
                  <a:txBody>
                    <a:bodyPr/>
                    <a:lstStyle/>
                    <a:p>
                      <a:pPr indent="0" lvl="0" marL="0" rtl="0" algn="l">
                        <a:spcBef>
                          <a:spcPts val="0"/>
                        </a:spcBef>
                        <a:spcAft>
                          <a:spcPts val="0"/>
                        </a:spcAft>
                        <a:buNone/>
                      </a:pPr>
                      <a:r>
                        <a:rPr b="1" lang="en" sz="1200">
                          <a:latin typeface="Nunito"/>
                          <a:ea typeface="Nunito"/>
                          <a:cs typeface="Nunito"/>
                          <a:sym typeface="Nunito"/>
                        </a:rPr>
                        <a:t>vs Income Level</a:t>
                      </a:r>
                      <a:endParaRPr b="1" sz="1200">
                        <a:latin typeface="Nunito"/>
                        <a:ea typeface="Nunito"/>
                        <a:cs typeface="Nunito"/>
                        <a:sym typeface="Nunito"/>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200">
                          <a:latin typeface="Nunito"/>
                          <a:ea typeface="Nunito"/>
                          <a:cs typeface="Nunito"/>
                          <a:sym typeface="Nunito"/>
                        </a:rPr>
                        <a:t>Plot Type</a:t>
                      </a:r>
                      <a:endParaRPr b="1" sz="1200">
                        <a:latin typeface="Nunito"/>
                        <a:ea typeface="Nunito"/>
                        <a:cs typeface="Nunito"/>
                        <a:sym typeface="Nunito"/>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200">
                          <a:latin typeface="Nunito"/>
                          <a:ea typeface="Nunito"/>
                          <a:cs typeface="Nunito"/>
                          <a:sym typeface="Nunito"/>
                        </a:rPr>
                        <a:t>Exploration and Observation</a:t>
                      </a:r>
                      <a:endParaRPr b="1" sz="1200">
                        <a:latin typeface="Nunito"/>
                        <a:ea typeface="Nunito"/>
                        <a:cs typeface="Nunito"/>
                        <a:sym typeface="Nunito"/>
                      </a:endParaRPr>
                    </a:p>
                  </a:txBody>
                  <a:tcPr marT="91425" marB="91425" marR="91425" marL="91425">
                    <a:solidFill>
                      <a:schemeClr val="lt2"/>
                    </a:solidFill>
                  </a:tcPr>
                </a:tc>
              </a:tr>
              <a:tr h="330475">
                <a:tc>
                  <a:txBody>
                    <a:bodyPr/>
                    <a:lstStyle/>
                    <a:p>
                      <a:pPr indent="0" lvl="0" marL="0" rtl="0" algn="l">
                        <a:spcBef>
                          <a:spcPts val="0"/>
                        </a:spcBef>
                        <a:spcAft>
                          <a:spcPts val="0"/>
                        </a:spcAft>
                        <a:buNone/>
                      </a:pPr>
                      <a:r>
                        <a:rPr lang="en" sz="1200">
                          <a:latin typeface="Nunito"/>
                          <a:ea typeface="Nunito"/>
                          <a:cs typeface="Nunito"/>
                          <a:sym typeface="Nunito"/>
                        </a:rPr>
                        <a:t>Age group</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Histogram</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Median age of Lower income group is 34 years and 44 years for higher </a:t>
                      </a:r>
                      <a:r>
                        <a:rPr lang="en" sz="1200">
                          <a:latin typeface="Nunito"/>
                          <a:ea typeface="Nunito"/>
                          <a:cs typeface="Nunito"/>
                          <a:sym typeface="Nunito"/>
                        </a:rPr>
                        <a:t>income</a:t>
                      </a:r>
                      <a:r>
                        <a:rPr lang="en" sz="1200">
                          <a:latin typeface="Nunito"/>
                          <a:ea typeface="Nunito"/>
                          <a:cs typeface="Nunito"/>
                          <a:sym typeface="Nunito"/>
                        </a:rPr>
                        <a:t> group</a:t>
                      </a:r>
                      <a:endParaRPr sz="1200">
                        <a:latin typeface="Nunito"/>
                        <a:ea typeface="Nunito"/>
                        <a:cs typeface="Nunito"/>
                        <a:sym typeface="Nunito"/>
                      </a:endParaRPr>
                    </a:p>
                  </a:txBody>
                  <a:tcPr marT="91425" marB="91425" marR="91425" marL="91425"/>
                </a:tc>
              </a:tr>
              <a:tr h="330475">
                <a:tc>
                  <a:txBody>
                    <a:bodyPr/>
                    <a:lstStyle/>
                    <a:p>
                      <a:pPr indent="0" lvl="0" marL="0" rtl="0" algn="l">
                        <a:spcBef>
                          <a:spcPts val="0"/>
                        </a:spcBef>
                        <a:spcAft>
                          <a:spcPts val="0"/>
                        </a:spcAft>
                        <a:buNone/>
                      </a:pPr>
                      <a:r>
                        <a:rPr lang="en" sz="1200">
                          <a:latin typeface="Nunito"/>
                          <a:ea typeface="Nunito"/>
                          <a:cs typeface="Nunito"/>
                          <a:sym typeface="Nunito"/>
                        </a:rPr>
                        <a:t>Education Duration</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Histogram</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Lower income group could spend in avg 9 to 12 years to move to higher income group</a:t>
                      </a:r>
                      <a:endParaRPr sz="1200">
                        <a:latin typeface="Nunito"/>
                        <a:ea typeface="Nunito"/>
                        <a:cs typeface="Nunito"/>
                        <a:sym typeface="Nunito"/>
                      </a:endParaRPr>
                    </a:p>
                  </a:txBody>
                  <a:tcPr marT="91425" marB="91425" marR="91425" marL="91425"/>
                </a:tc>
              </a:tr>
              <a:tr h="330475">
                <a:tc>
                  <a:txBody>
                    <a:bodyPr/>
                    <a:lstStyle/>
                    <a:p>
                      <a:pPr indent="0" lvl="0" marL="0" rtl="0" algn="l">
                        <a:spcBef>
                          <a:spcPts val="0"/>
                        </a:spcBef>
                        <a:spcAft>
                          <a:spcPts val="0"/>
                        </a:spcAft>
                        <a:buNone/>
                      </a:pPr>
                      <a:r>
                        <a:rPr lang="en" sz="1200">
                          <a:latin typeface="Nunito"/>
                          <a:ea typeface="Nunito"/>
                          <a:cs typeface="Nunito"/>
                          <a:sym typeface="Nunito"/>
                        </a:rPr>
                        <a:t>Education Level</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Pie Chart</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College education group has a higher income level compared to high school Grads</a:t>
                      </a:r>
                      <a:endParaRPr sz="1200">
                        <a:latin typeface="Nunito"/>
                        <a:ea typeface="Nunito"/>
                        <a:cs typeface="Nunito"/>
                        <a:sym typeface="Nunito"/>
                      </a:endParaRPr>
                    </a:p>
                  </a:txBody>
                  <a:tcPr marT="91425" marB="91425" marR="91425" marL="91425"/>
                </a:tc>
              </a:tr>
              <a:tr h="330475">
                <a:tc>
                  <a:txBody>
                    <a:bodyPr/>
                    <a:lstStyle/>
                    <a:p>
                      <a:pPr indent="0" lvl="0" marL="0" rtl="0" algn="l">
                        <a:spcBef>
                          <a:spcPts val="0"/>
                        </a:spcBef>
                        <a:spcAft>
                          <a:spcPts val="0"/>
                        </a:spcAft>
                        <a:buNone/>
                      </a:pPr>
                      <a:r>
                        <a:rPr lang="en" sz="1200">
                          <a:latin typeface="Nunito"/>
                          <a:ea typeface="Nunito"/>
                          <a:cs typeface="Nunito"/>
                          <a:sym typeface="Nunito"/>
                        </a:rPr>
                        <a:t>Marital Status</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Scatter Plot</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Spouse,</a:t>
                      </a:r>
                      <a:r>
                        <a:rPr lang="en" sz="1200">
                          <a:latin typeface="Nunito"/>
                          <a:ea typeface="Nunito"/>
                          <a:cs typeface="Nunito"/>
                          <a:sym typeface="Nunito"/>
                        </a:rPr>
                        <a:t> Single &amp; </a:t>
                      </a:r>
                      <a:r>
                        <a:rPr lang="en" sz="1200">
                          <a:latin typeface="Nunito"/>
                          <a:ea typeface="Nunito"/>
                          <a:cs typeface="Nunito"/>
                          <a:sym typeface="Nunito"/>
                        </a:rPr>
                        <a:t>Divorced </a:t>
                      </a:r>
                      <a:r>
                        <a:rPr lang="en" sz="1200">
                          <a:latin typeface="Nunito"/>
                          <a:ea typeface="Nunito"/>
                          <a:cs typeface="Nunito"/>
                          <a:sym typeface="Nunito"/>
                        </a:rPr>
                        <a:t> with high school grads qualification in lower income group could be potential targets</a:t>
                      </a:r>
                      <a:endParaRPr sz="1200">
                        <a:latin typeface="Nunito"/>
                        <a:ea typeface="Nunito"/>
                        <a:cs typeface="Nunito"/>
                        <a:sym typeface="Nunito"/>
                      </a:endParaRPr>
                    </a:p>
                  </a:txBody>
                  <a:tcPr marT="91425" marB="91425" marR="91425" marL="91425"/>
                </a:tc>
              </a:tr>
              <a:tr h="330475">
                <a:tc>
                  <a:txBody>
                    <a:bodyPr/>
                    <a:lstStyle/>
                    <a:p>
                      <a:pPr indent="0" lvl="0" marL="0" rtl="0" algn="l">
                        <a:spcBef>
                          <a:spcPts val="0"/>
                        </a:spcBef>
                        <a:spcAft>
                          <a:spcPts val="0"/>
                        </a:spcAft>
                        <a:buNone/>
                      </a:pPr>
                      <a:r>
                        <a:rPr lang="en" sz="1200">
                          <a:latin typeface="Nunito"/>
                          <a:ea typeface="Nunito"/>
                          <a:cs typeface="Nunito"/>
                          <a:sym typeface="Nunito"/>
                        </a:rPr>
                        <a:t>Occupation</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Scatter Plot</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Higher education in college could lead to improvement in income level</a:t>
                      </a:r>
                      <a:endParaRPr sz="1200">
                        <a:latin typeface="Nunito"/>
                        <a:ea typeface="Nunito"/>
                        <a:cs typeface="Nunito"/>
                        <a:sym typeface="Nunito"/>
                      </a:endParaRPr>
                    </a:p>
                  </a:txBody>
                  <a:tcPr marT="91425" marB="91425" marR="91425" marL="91425"/>
                </a:tc>
              </a:tr>
            </a:tbl>
          </a:graphicData>
        </a:graphic>
      </p:graphicFrame>
      <p:sp>
        <p:nvSpPr>
          <p:cNvPr id="374" name="Google Shape;374;p27"/>
          <p:cNvSpPr txBox="1"/>
          <p:nvPr/>
        </p:nvSpPr>
        <p:spPr>
          <a:xfrm>
            <a:off x="253450" y="149075"/>
            <a:ext cx="8483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Nunito"/>
                <a:ea typeface="Nunito"/>
                <a:cs typeface="Nunito"/>
                <a:sym typeface="Nunito"/>
              </a:rPr>
              <a:t>Exploration &amp; Conclusion</a:t>
            </a:r>
            <a:endParaRPr b="1" sz="3000">
              <a:latin typeface="Nunito"/>
              <a:ea typeface="Nunito"/>
              <a:cs typeface="Nunito"/>
              <a:sym typeface="Nunito"/>
            </a:endParaRPr>
          </a:p>
        </p:txBody>
      </p:sp>
      <p:sp>
        <p:nvSpPr>
          <p:cNvPr id="375" name="Google Shape;375;p27"/>
          <p:cNvSpPr txBox="1"/>
          <p:nvPr/>
        </p:nvSpPr>
        <p:spPr>
          <a:xfrm>
            <a:off x="-21075" y="3172825"/>
            <a:ext cx="9144000" cy="179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latin typeface="Nunito"/>
                <a:ea typeface="Nunito"/>
                <a:cs typeface="Nunito"/>
                <a:sym typeface="Nunito"/>
              </a:rPr>
              <a:t>Conclusion :</a:t>
            </a:r>
            <a:endParaRPr b="1" sz="1200">
              <a:latin typeface="Nunito"/>
              <a:ea typeface="Nunito"/>
              <a:cs typeface="Nunito"/>
              <a:sym typeface="Nunito"/>
            </a:endParaRPr>
          </a:p>
          <a:p>
            <a:pPr indent="-304800" lvl="0" marL="457200" rtl="0" algn="l">
              <a:lnSpc>
                <a:spcPct val="115000"/>
              </a:lnSpc>
              <a:spcBef>
                <a:spcPts val="1200"/>
              </a:spcBef>
              <a:spcAft>
                <a:spcPts val="0"/>
              </a:spcAft>
              <a:buSzPts val="1200"/>
              <a:buFont typeface="Nunito"/>
              <a:buChar char="●"/>
            </a:pPr>
            <a:r>
              <a:rPr lang="en" sz="1200">
                <a:latin typeface="Nunito"/>
                <a:ea typeface="Nunito"/>
                <a:cs typeface="Nunito"/>
                <a:sym typeface="Nunito"/>
              </a:rPr>
              <a:t>Candidates within age group of 30 to 40, having high school education or some college education having been spent below 9 to 12 years in overall education, if complete a successful higher education in college, have a very good chance at executive level to improve the income level.  These </a:t>
            </a:r>
            <a:r>
              <a:rPr lang="en" sz="1200">
                <a:latin typeface="Nunito"/>
                <a:ea typeface="Nunito"/>
                <a:cs typeface="Nunito"/>
                <a:sym typeface="Nunito"/>
              </a:rPr>
              <a:t>segment</a:t>
            </a:r>
            <a:r>
              <a:rPr lang="en" sz="1200">
                <a:latin typeface="Nunito"/>
                <a:ea typeface="Nunito"/>
                <a:cs typeface="Nunito"/>
                <a:sym typeface="Nunito"/>
              </a:rPr>
              <a:t> of people could be the significant groups who might positively respond to ad campaigns making a college admission campaign a successful events.</a:t>
            </a:r>
            <a:endParaRPr sz="1200">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Ethnicity, National Country, Gender and Relationship are observed to have not influenced the income level so can be ignored as factors for determining segmentation for building ad campaigns.</a:t>
            </a:r>
            <a:endParaRPr sz="12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Questions?</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0" y="613500"/>
            <a:ext cx="9144000" cy="40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latin typeface="Nunito"/>
                <a:ea typeface="Nunito"/>
                <a:cs typeface="Nunito"/>
                <a:sym typeface="Nunito"/>
              </a:rPr>
              <a:t>Objective:</a:t>
            </a:r>
            <a:endParaRPr b="1" sz="1200">
              <a:latin typeface="Nunito"/>
              <a:ea typeface="Nunito"/>
              <a:cs typeface="Nunito"/>
              <a:sym typeface="Nunito"/>
            </a:endParaRPr>
          </a:p>
          <a:p>
            <a:pPr indent="0" lvl="0" marL="0" rtl="0" algn="l">
              <a:lnSpc>
                <a:spcPct val="115000"/>
              </a:lnSpc>
              <a:spcBef>
                <a:spcPts val="1200"/>
              </a:spcBef>
              <a:spcAft>
                <a:spcPts val="0"/>
              </a:spcAft>
              <a:buNone/>
            </a:pPr>
            <a:r>
              <a:rPr lang="en" sz="1200">
                <a:latin typeface="Nunito Light"/>
                <a:ea typeface="Nunito Light"/>
                <a:cs typeface="Nunito Light"/>
                <a:sym typeface="Nunito Light"/>
              </a:rPr>
              <a:t>The objective of our project is to derive insights from publicly available data and identify customer segments, which can be targeted for certain campaign. Here we have used the visualization techniques that we learned from the Data Visualization subject to understand the data distributions and identify patterns to achieve our objective.</a:t>
            </a:r>
            <a:endParaRPr sz="1200">
              <a:latin typeface="Nunito Light"/>
              <a:ea typeface="Nunito Light"/>
              <a:cs typeface="Nunito Light"/>
              <a:sym typeface="Nunito Light"/>
            </a:endParaRPr>
          </a:p>
          <a:p>
            <a:pPr indent="0" lvl="0" marL="0" rtl="0" algn="l">
              <a:lnSpc>
                <a:spcPct val="115000"/>
              </a:lnSpc>
              <a:spcBef>
                <a:spcPts val="1200"/>
              </a:spcBef>
              <a:spcAft>
                <a:spcPts val="0"/>
              </a:spcAft>
              <a:buNone/>
            </a:pPr>
            <a:r>
              <a:rPr lang="en" sz="1200">
                <a:latin typeface="Nunito Light"/>
                <a:ea typeface="Nunito Light"/>
                <a:cs typeface="Nunito Light"/>
                <a:sym typeface="Nunito Light"/>
              </a:rPr>
              <a:t>The analysis and visualization will provide vital information to plan on building ad campaigns for college admissions. The insights driven analysis will be used to identify candidates, who once receive the campaign communication, would  positively respond to ad campaigns making the college admission process as effective and efficient as possible. </a:t>
            </a:r>
            <a:endParaRPr sz="1200">
              <a:latin typeface="Nunito Light"/>
              <a:ea typeface="Nunito Light"/>
              <a:cs typeface="Nunito Light"/>
              <a:sym typeface="Nunito Light"/>
            </a:endParaRPr>
          </a:p>
          <a:p>
            <a:pPr indent="0" lvl="0" marL="0" rtl="0" algn="l">
              <a:lnSpc>
                <a:spcPct val="115000"/>
              </a:lnSpc>
              <a:spcBef>
                <a:spcPts val="1200"/>
              </a:spcBef>
              <a:spcAft>
                <a:spcPts val="0"/>
              </a:spcAft>
              <a:buNone/>
            </a:pPr>
            <a:r>
              <a:rPr b="1" lang="en" sz="1200">
                <a:latin typeface="Nunito"/>
                <a:ea typeface="Nunito"/>
                <a:cs typeface="Nunito"/>
                <a:sym typeface="Nunito"/>
              </a:rPr>
              <a:t>Data Source:</a:t>
            </a:r>
            <a:endParaRPr b="1" sz="1200">
              <a:latin typeface="Nunito"/>
              <a:ea typeface="Nunito"/>
              <a:cs typeface="Nunito"/>
              <a:sym typeface="Nunito"/>
            </a:endParaRPr>
          </a:p>
          <a:p>
            <a:pPr indent="-304800" lvl="0" marL="457200" rtl="0" algn="l">
              <a:lnSpc>
                <a:spcPct val="115000"/>
              </a:lnSpc>
              <a:spcBef>
                <a:spcPts val="1200"/>
              </a:spcBef>
              <a:spcAft>
                <a:spcPts val="0"/>
              </a:spcAft>
              <a:buSzPts val="1200"/>
              <a:buFont typeface="Nunito Light"/>
              <a:buChar char="●"/>
            </a:pPr>
            <a:r>
              <a:rPr lang="en" sz="1200">
                <a:latin typeface="Nunito Light"/>
                <a:ea typeface="Nunito Light"/>
                <a:cs typeface="Nunito Light"/>
                <a:sym typeface="Nunito Light"/>
              </a:rPr>
              <a:t>US </a:t>
            </a:r>
            <a:r>
              <a:rPr lang="en" sz="1200">
                <a:latin typeface="Nunito Light"/>
                <a:ea typeface="Nunito Light"/>
                <a:cs typeface="Nunito Light"/>
                <a:sym typeface="Nunito Light"/>
              </a:rPr>
              <a:t>Census data from 1994</a:t>
            </a:r>
            <a:endParaRPr sz="1200">
              <a:latin typeface="Nunito Light"/>
              <a:ea typeface="Nunito Light"/>
              <a:cs typeface="Nunito Light"/>
              <a:sym typeface="Nunito Light"/>
            </a:endParaRPr>
          </a:p>
          <a:p>
            <a:pPr indent="-304800" lvl="0" marL="457200" rtl="0" algn="l">
              <a:lnSpc>
                <a:spcPct val="115000"/>
              </a:lnSpc>
              <a:spcBef>
                <a:spcPts val="0"/>
              </a:spcBef>
              <a:spcAft>
                <a:spcPts val="0"/>
              </a:spcAft>
              <a:buSzPts val="1200"/>
              <a:buFont typeface="Nunito Light"/>
              <a:buChar char="●"/>
            </a:pPr>
            <a:r>
              <a:rPr lang="en" sz="1200">
                <a:latin typeface="Nunito Light"/>
                <a:ea typeface="Nunito Light"/>
                <a:cs typeface="Nunito Light"/>
                <a:sym typeface="Nunito Light"/>
              </a:rPr>
              <a:t>This is a publicly available data that covers customer demographics and social distribution</a:t>
            </a:r>
            <a:endParaRPr sz="1200">
              <a:latin typeface="Nunito Light"/>
              <a:ea typeface="Nunito Light"/>
              <a:cs typeface="Nunito Light"/>
              <a:sym typeface="Nunito Light"/>
            </a:endParaRPr>
          </a:p>
          <a:p>
            <a:pPr indent="-304800" lvl="0" marL="457200" rtl="0" algn="l">
              <a:lnSpc>
                <a:spcPct val="115000"/>
              </a:lnSpc>
              <a:spcBef>
                <a:spcPts val="0"/>
              </a:spcBef>
              <a:spcAft>
                <a:spcPts val="0"/>
              </a:spcAft>
              <a:buSzPts val="1200"/>
              <a:buFont typeface="Nunito Light"/>
              <a:buChar char="●"/>
            </a:pPr>
            <a:r>
              <a:rPr lang="en" sz="1200">
                <a:latin typeface="Nunito Light"/>
                <a:ea typeface="Nunito Light"/>
                <a:cs typeface="Nunito Light"/>
                <a:sym typeface="Nunito Light"/>
              </a:rPr>
              <a:t>Reference URL </a:t>
            </a:r>
            <a:r>
              <a:rPr lang="en" sz="1200">
                <a:solidFill>
                  <a:schemeClr val="accent5"/>
                </a:solidFill>
                <a:highlight>
                  <a:srgbClr val="FFFFFF"/>
                </a:highlight>
                <a:uFill>
                  <a:noFill/>
                </a:uFill>
                <a:latin typeface="Nunito Light"/>
                <a:ea typeface="Nunito Light"/>
                <a:cs typeface="Nunito Light"/>
                <a:sym typeface="Nunito Light"/>
                <a:hlinkClick r:id="rId3">
                  <a:extLst>
                    <a:ext uri="{A12FA001-AC4F-418D-AE19-62706E023703}">
                      <ahyp:hlinkClr val="tx"/>
                    </a:ext>
                  </a:extLst>
                </a:hlinkClick>
              </a:rPr>
              <a:t>https://archive.ics.uci.edu/ml/datasets/census+income</a:t>
            </a:r>
            <a:endParaRPr sz="1200">
              <a:latin typeface="Nunito Light"/>
              <a:ea typeface="Nunito Light"/>
              <a:cs typeface="Nunito Light"/>
              <a:sym typeface="Nunito Light"/>
            </a:endParaRPr>
          </a:p>
          <a:p>
            <a:pPr indent="0" lvl="0" marL="0" rtl="0" algn="l">
              <a:lnSpc>
                <a:spcPct val="115000"/>
              </a:lnSpc>
              <a:spcBef>
                <a:spcPts val="1200"/>
              </a:spcBef>
              <a:spcAft>
                <a:spcPts val="0"/>
              </a:spcAft>
              <a:buNone/>
            </a:pPr>
            <a:r>
              <a:rPr b="1" lang="en" sz="1200">
                <a:latin typeface="Nunito"/>
                <a:ea typeface="Nunito"/>
                <a:cs typeface="Nunito"/>
                <a:sym typeface="Nunito"/>
              </a:rPr>
              <a:t>Future Roadmap:</a:t>
            </a:r>
            <a:endParaRPr b="1" sz="1200">
              <a:latin typeface="Nunito"/>
              <a:ea typeface="Nunito"/>
              <a:cs typeface="Nunito"/>
              <a:sym typeface="Nunito"/>
            </a:endParaRPr>
          </a:p>
          <a:p>
            <a:pPr indent="0" lvl="0" marL="0" rtl="0" algn="l">
              <a:lnSpc>
                <a:spcPct val="115000"/>
              </a:lnSpc>
              <a:spcBef>
                <a:spcPts val="1200"/>
              </a:spcBef>
              <a:spcAft>
                <a:spcPts val="1200"/>
              </a:spcAft>
              <a:buNone/>
            </a:pPr>
            <a:r>
              <a:rPr lang="en" sz="1200">
                <a:latin typeface="Nunito Light"/>
                <a:ea typeface="Nunito Light"/>
                <a:cs typeface="Nunito Light"/>
                <a:sym typeface="Nunito Light"/>
              </a:rPr>
              <a:t>This data can further be integrated with contact details to publish the ad campaigns using all available channels like email, physical mail or social media for improving the response rate making the campaigns a successful event.</a:t>
            </a:r>
            <a:endParaRPr sz="1200">
              <a:latin typeface="Nunito Light"/>
              <a:ea typeface="Nunito Light"/>
              <a:cs typeface="Nunito Light"/>
              <a:sym typeface="Nunito Light"/>
            </a:endParaRPr>
          </a:p>
        </p:txBody>
      </p:sp>
      <p:sp>
        <p:nvSpPr>
          <p:cNvPr id="284" name="Google Shape;284;p14"/>
          <p:cNvSpPr txBox="1"/>
          <p:nvPr/>
        </p:nvSpPr>
        <p:spPr>
          <a:xfrm>
            <a:off x="253450" y="0"/>
            <a:ext cx="8483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Nunito"/>
                <a:ea typeface="Nunito"/>
                <a:cs typeface="Nunito"/>
                <a:sym typeface="Nunito"/>
              </a:rPr>
              <a:t>Executive Summary</a:t>
            </a:r>
            <a:endParaRPr b="1" sz="30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21650" y="491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By Age</a:t>
            </a:r>
            <a:endParaRPr/>
          </a:p>
        </p:txBody>
      </p:sp>
      <p:sp>
        <p:nvSpPr>
          <p:cNvPr id="290" name="Google Shape;290;p15"/>
          <p:cNvSpPr txBox="1"/>
          <p:nvPr>
            <p:ph idx="1" type="body"/>
          </p:nvPr>
        </p:nvSpPr>
        <p:spPr>
          <a:xfrm>
            <a:off x="95400" y="1597875"/>
            <a:ext cx="3708600" cy="29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50">
                <a:solidFill>
                  <a:srgbClr val="000000"/>
                </a:solidFill>
              </a:rPr>
              <a:t>Analysis:</a:t>
            </a:r>
            <a:endParaRPr b="1" sz="1250">
              <a:solidFill>
                <a:srgbClr val="000000"/>
              </a:solidFill>
            </a:endParaRPr>
          </a:p>
          <a:p>
            <a:pPr indent="-307975" lvl="0" marL="457200" rtl="0" algn="l">
              <a:spcBef>
                <a:spcPts val="0"/>
              </a:spcBef>
              <a:spcAft>
                <a:spcPts val="0"/>
              </a:spcAft>
              <a:buClr>
                <a:srgbClr val="000000"/>
              </a:buClr>
              <a:buSzPts val="1250"/>
              <a:buChar char="●"/>
            </a:pPr>
            <a:r>
              <a:rPr lang="en" sz="1250">
                <a:solidFill>
                  <a:srgbClr val="000000"/>
                </a:solidFill>
              </a:rPr>
              <a:t>The distribution of the age variable for the marketing data is shown here for the groups </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rPr b="1" lang="en" sz="1250">
                <a:solidFill>
                  <a:srgbClr val="000000"/>
                </a:solidFill>
              </a:rPr>
              <a:t>Outcomes:</a:t>
            </a:r>
            <a:endParaRPr b="1" sz="1250">
              <a:solidFill>
                <a:srgbClr val="000000"/>
              </a:solidFill>
            </a:endParaRPr>
          </a:p>
          <a:p>
            <a:pPr indent="-307975" lvl="0" marL="457200" rtl="0" algn="l">
              <a:spcBef>
                <a:spcPts val="0"/>
              </a:spcBef>
              <a:spcAft>
                <a:spcPts val="0"/>
              </a:spcAft>
              <a:buClr>
                <a:srgbClr val="000000"/>
              </a:buClr>
              <a:buSzPts val="1250"/>
              <a:buChar char="●"/>
            </a:pPr>
            <a:r>
              <a:rPr lang="en" sz="1250">
                <a:solidFill>
                  <a:srgbClr val="000000"/>
                </a:solidFill>
              </a:rPr>
              <a:t>The two class labels have a clearly different distribution. The lower income class has a right skewed distribution with more younger people and the higher income class has more of an older population.</a:t>
            </a:r>
            <a:endParaRPr sz="1250">
              <a:solidFill>
                <a:srgbClr val="000000"/>
              </a:solidFill>
            </a:endParaRPr>
          </a:p>
          <a:p>
            <a:pPr indent="0" lvl="0" marL="457200" rtl="0" algn="l">
              <a:spcBef>
                <a:spcPts val="0"/>
              </a:spcBef>
              <a:spcAft>
                <a:spcPts val="0"/>
              </a:spcAft>
              <a:buNone/>
            </a:pPr>
            <a:r>
              <a:t/>
            </a:r>
            <a:endParaRPr/>
          </a:p>
        </p:txBody>
      </p:sp>
      <p:pic>
        <p:nvPicPr>
          <p:cNvPr id="291" name="Google Shape;291;p15"/>
          <p:cNvPicPr preferRelativeResize="0"/>
          <p:nvPr/>
        </p:nvPicPr>
        <p:blipFill>
          <a:blip r:embed="rId3">
            <a:alphaModFix/>
          </a:blip>
          <a:stretch>
            <a:fillRect/>
          </a:stretch>
        </p:blipFill>
        <p:spPr>
          <a:xfrm>
            <a:off x="4018350" y="1750275"/>
            <a:ext cx="5084124" cy="248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16"/>
          <p:cNvPicPr preferRelativeResize="0"/>
          <p:nvPr/>
        </p:nvPicPr>
        <p:blipFill>
          <a:blip r:embed="rId3">
            <a:alphaModFix/>
          </a:blip>
          <a:stretch>
            <a:fillRect/>
          </a:stretch>
        </p:blipFill>
        <p:spPr>
          <a:xfrm>
            <a:off x="4357650" y="1477288"/>
            <a:ext cx="4786350" cy="2750525"/>
          </a:xfrm>
          <a:prstGeom prst="rect">
            <a:avLst/>
          </a:prstGeom>
          <a:noFill/>
          <a:ln>
            <a:noFill/>
          </a:ln>
        </p:spPr>
      </p:pic>
      <p:sp>
        <p:nvSpPr>
          <p:cNvPr id="297" name="Google Shape;297;p16"/>
          <p:cNvSpPr txBox="1"/>
          <p:nvPr/>
        </p:nvSpPr>
        <p:spPr>
          <a:xfrm>
            <a:off x="171450" y="1352550"/>
            <a:ext cx="38292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1200">
                <a:solidFill>
                  <a:srgbClr val="434343"/>
                </a:solidFill>
                <a:latin typeface="Nunito"/>
                <a:ea typeface="Nunito"/>
                <a:cs typeface="Nunito"/>
                <a:sym typeface="Nunito"/>
              </a:rPr>
              <a:t>Analysis:</a:t>
            </a:r>
            <a:endParaRPr b="1" sz="1200">
              <a:solidFill>
                <a:srgbClr val="434343"/>
              </a:solidFill>
              <a:latin typeface="Nunito"/>
              <a:ea typeface="Nunito"/>
              <a:cs typeface="Nunito"/>
              <a:sym typeface="Nunito"/>
            </a:endParaRPr>
          </a:p>
          <a:p>
            <a:pPr indent="-304800" lvl="0" marL="457200" rtl="0" algn="l">
              <a:lnSpc>
                <a:spcPct val="115000"/>
              </a:lnSpc>
              <a:spcBef>
                <a:spcPts val="400"/>
              </a:spcBef>
              <a:spcAft>
                <a:spcPts val="0"/>
              </a:spcAft>
              <a:buSzPts val="1200"/>
              <a:buFont typeface="Nunito"/>
              <a:buChar char="●"/>
            </a:pPr>
            <a:r>
              <a:rPr lang="en" sz="1200">
                <a:latin typeface="Nunito"/>
                <a:ea typeface="Nunito"/>
                <a:cs typeface="Nunito"/>
                <a:sym typeface="Nunito"/>
              </a:rPr>
              <a:t>This story again tries to contrast the amount of years of education that both class labels had. </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Outcomes:</a:t>
            </a:r>
            <a:endParaRPr b="1" sz="1200">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Again it became apparent from visualizing the distribution of education years that people from the higher income label were more likely to have a higher number of years of education. The median number of years of education for the lower income class was 9 while for the higher income class the median was 12.</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100"/>
          </a:p>
        </p:txBody>
      </p:sp>
      <p:sp>
        <p:nvSpPr>
          <p:cNvPr id="298" name="Google Shape;298;p16"/>
          <p:cNvSpPr txBox="1"/>
          <p:nvPr>
            <p:ph type="title"/>
          </p:nvPr>
        </p:nvSpPr>
        <p:spPr>
          <a:xfrm>
            <a:off x="1232375" y="478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By Education Duration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17"/>
          <p:cNvPicPr preferRelativeResize="0"/>
          <p:nvPr/>
        </p:nvPicPr>
        <p:blipFill>
          <a:blip r:embed="rId3">
            <a:alphaModFix/>
          </a:blip>
          <a:stretch>
            <a:fillRect/>
          </a:stretch>
        </p:blipFill>
        <p:spPr>
          <a:xfrm>
            <a:off x="4036200" y="1321599"/>
            <a:ext cx="5069300" cy="2888550"/>
          </a:xfrm>
          <a:prstGeom prst="rect">
            <a:avLst/>
          </a:prstGeom>
          <a:noFill/>
          <a:ln>
            <a:noFill/>
          </a:ln>
        </p:spPr>
      </p:pic>
      <p:sp>
        <p:nvSpPr>
          <p:cNvPr id="304" name="Google Shape;304;p17"/>
          <p:cNvSpPr txBox="1"/>
          <p:nvPr/>
        </p:nvSpPr>
        <p:spPr>
          <a:xfrm>
            <a:off x="152400" y="1128900"/>
            <a:ext cx="4205400" cy="388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1200">
                <a:solidFill>
                  <a:srgbClr val="434343"/>
                </a:solidFill>
                <a:latin typeface="Nunito"/>
                <a:ea typeface="Nunito"/>
                <a:cs typeface="Nunito"/>
                <a:sym typeface="Nunito"/>
              </a:rPr>
              <a:t>Analysis:</a:t>
            </a:r>
            <a:endParaRPr b="1" sz="1200">
              <a:solidFill>
                <a:srgbClr val="434343"/>
              </a:solidFill>
              <a:latin typeface="Nunito"/>
              <a:ea typeface="Nunito"/>
              <a:cs typeface="Nunito"/>
              <a:sym typeface="Nunito"/>
            </a:endParaRPr>
          </a:p>
          <a:p>
            <a:pPr indent="-304800" lvl="0" marL="457200" rtl="0" algn="l">
              <a:lnSpc>
                <a:spcPct val="115000"/>
              </a:lnSpc>
              <a:spcBef>
                <a:spcPts val="400"/>
              </a:spcBef>
              <a:spcAft>
                <a:spcPts val="0"/>
              </a:spcAft>
              <a:buSzPts val="1200"/>
              <a:buFont typeface="Nunito"/>
              <a:buChar char="●"/>
            </a:pPr>
            <a:r>
              <a:rPr lang="en" sz="1200">
                <a:latin typeface="Nunito"/>
                <a:ea typeface="Nunito"/>
                <a:cs typeface="Nunito"/>
                <a:sym typeface="Nunito"/>
              </a:rPr>
              <a:t>For this story, we looked at the highest degree of education held by each of the examples in the high income and low income class label. </a:t>
            </a:r>
            <a:endParaRPr sz="1200">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It must be noted that we combined the labels 9th/10th/11th/12th/1st-4th/5th-6th/7th-8th/9th/ Preschool as “PreHS” and Assoc-acdm/ Assoc-voc as Associates, this was to reduce the amount of education level labels as well as aggregate the values. </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200">
              <a:latin typeface="Nunito"/>
              <a:ea typeface="Nunito"/>
              <a:cs typeface="Nunito"/>
              <a:sym typeface="Nunito"/>
            </a:endParaRPr>
          </a:p>
          <a:p>
            <a:pPr indent="0" lvl="0" marL="0" rtl="0" algn="l">
              <a:lnSpc>
                <a:spcPct val="115000"/>
              </a:lnSpc>
              <a:spcBef>
                <a:spcPts val="0"/>
              </a:spcBef>
              <a:spcAft>
                <a:spcPts val="0"/>
              </a:spcAft>
              <a:buNone/>
            </a:pPr>
            <a:r>
              <a:rPr b="1" lang="en" sz="1200">
                <a:latin typeface="Nunito"/>
                <a:ea typeface="Nunito"/>
                <a:cs typeface="Nunito"/>
                <a:sym typeface="Nunito"/>
              </a:rPr>
              <a:t>Outcomes:</a:t>
            </a:r>
            <a:endParaRPr b="1" sz="1200">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From this visualization it can be seen that there was a much larger proportion of people with college education among the higher income class label. Whereas the percentage of people without a high school education is larger in the lower income class.</a:t>
            </a:r>
            <a:endParaRPr sz="1200">
              <a:latin typeface="Nunito"/>
              <a:ea typeface="Nunito"/>
              <a:cs typeface="Nunito"/>
              <a:sym typeface="Nunito"/>
            </a:endParaRPr>
          </a:p>
        </p:txBody>
      </p:sp>
      <p:sp>
        <p:nvSpPr>
          <p:cNvPr id="305" name="Google Shape;305;p17"/>
          <p:cNvSpPr txBox="1"/>
          <p:nvPr>
            <p:ph type="title"/>
          </p:nvPr>
        </p:nvSpPr>
        <p:spPr>
          <a:xfrm>
            <a:off x="1170450" y="129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By Education Level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87750" y="522925"/>
            <a:ext cx="7544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By </a:t>
            </a:r>
            <a:r>
              <a:rPr lang="en"/>
              <a:t>Marital Status</a:t>
            </a:r>
            <a:endParaRPr/>
          </a:p>
        </p:txBody>
      </p:sp>
      <p:sp>
        <p:nvSpPr>
          <p:cNvPr id="311" name="Google Shape;311;p18"/>
          <p:cNvSpPr txBox="1"/>
          <p:nvPr>
            <p:ph idx="1" type="body"/>
          </p:nvPr>
        </p:nvSpPr>
        <p:spPr>
          <a:xfrm>
            <a:off x="35700" y="1343613"/>
            <a:ext cx="4536300" cy="3589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800">
                <a:solidFill>
                  <a:srgbClr val="000000"/>
                </a:solidFill>
              </a:rPr>
              <a:t>Analysis:</a:t>
            </a:r>
            <a:endParaRPr b="1" sz="4800">
              <a:solidFill>
                <a:srgbClr val="000000"/>
              </a:solidFill>
            </a:endParaRPr>
          </a:p>
          <a:p>
            <a:pPr indent="-247650" lvl="0" marL="342900" rtl="0" algn="l">
              <a:spcBef>
                <a:spcPts val="0"/>
              </a:spcBef>
              <a:spcAft>
                <a:spcPts val="0"/>
              </a:spcAft>
              <a:buClr>
                <a:srgbClr val="000000"/>
              </a:buClr>
              <a:buSzPct val="100000"/>
              <a:buChar char="●"/>
            </a:pPr>
            <a:r>
              <a:rPr lang="en" sz="4800">
                <a:solidFill>
                  <a:srgbClr val="000000"/>
                </a:solidFill>
              </a:rPr>
              <a:t>This visualization provides an insight on </a:t>
            </a:r>
            <a:endParaRPr sz="4800">
              <a:solidFill>
                <a:srgbClr val="000000"/>
              </a:solidFill>
            </a:endParaRPr>
          </a:p>
          <a:p>
            <a:pPr indent="0" lvl="0" marL="400050" rtl="0" algn="l">
              <a:spcBef>
                <a:spcPts val="0"/>
              </a:spcBef>
              <a:spcAft>
                <a:spcPts val="0"/>
              </a:spcAft>
              <a:buNone/>
            </a:pPr>
            <a:r>
              <a:rPr lang="en" sz="4800">
                <a:solidFill>
                  <a:srgbClr val="000000"/>
                </a:solidFill>
              </a:rPr>
              <a:t>correlation between Individuals Marital status </a:t>
            </a:r>
            <a:endParaRPr sz="4800">
              <a:solidFill>
                <a:srgbClr val="000000"/>
              </a:solidFill>
            </a:endParaRPr>
          </a:p>
          <a:p>
            <a:pPr indent="0" lvl="0" marL="400050" rtl="0" algn="l">
              <a:spcBef>
                <a:spcPts val="0"/>
              </a:spcBef>
              <a:spcAft>
                <a:spcPts val="0"/>
              </a:spcAft>
              <a:buNone/>
            </a:pPr>
            <a:r>
              <a:rPr lang="en" sz="4800">
                <a:solidFill>
                  <a:srgbClr val="000000"/>
                </a:solidFill>
              </a:rPr>
              <a:t>and education level for income group &lt;=50K</a:t>
            </a:r>
            <a:endParaRPr sz="4800">
              <a:solidFill>
                <a:srgbClr val="000000"/>
              </a:solidFill>
            </a:endParaRPr>
          </a:p>
          <a:p>
            <a:pPr indent="0" lvl="0" marL="400050" rtl="0" algn="l">
              <a:spcBef>
                <a:spcPts val="0"/>
              </a:spcBef>
              <a:spcAft>
                <a:spcPts val="0"/>
              </a:spcAft>
              <a:buNone/>
            </a:pPr>
            <a:r>
              <a:rPr lang="en" sz="4800">
                <a:solidFill>
                  <a:srgbClr val="000000"/>
                </a:solidFill>
              </a:rPr>
              <a:t>and &gt;50K.</a:t>
            </a:r>
            <a:endParaRPr sz="4800">
              <a:solidFill>
                <a:srgbClr val="000000"/>
              </a:solidFill>
            </a:endParaRPr>
          </a:p>
          <a:p>
            <a:pPr indent="-247650" lvl="0" marL="342900" rtl="0" algn="l">
              <a:spcBef>
                <a:spcPts val="0"/>
              </a:spcBef>
              <a:spcAft>
                <a:spcPts val="0"/>
              </a:spcAft>
              <a:buClr>
                <a:srgbClr val="000000"/>
              </a:buClr>
              <a:buSzPct val="100000"/>
              <a:buChar char="●"/>
            </a:pPr>
            <a:r>
              <a:rPr lang="en" sz="4800">
                <a:solidFill>
                  <a:srgbClr val="000000"/>
                </a:solidFill>
              </a:rPr>
              <a:t>The visualization also provides count</a:t>
            </a:r>
            <a:endParaRPr sz="4800">
              <a:solidFill>
                <a:srgbClr val="000000"/>
              </a:solidFill>
            </a:endParaRPr>
          </a:p>
          <a:p>
            <a:pPr indent="0" lvl="0" marL="342900" rtl="0" algn="l">
              <a:spcBef>
                <a:spcPts val="0"/>
              </a:spcBef>
              <a:spcAft>
                <a:spcPts val="0"/>
              </a:spcAft>
              <a:buNone/>
            </a:pPr>
            <a:r>
              <a:rPr lang="en" sz="4800">
                <a:solidFill>
                  <a:srgbClr val="000000"/>
                </a:solidFill>
              </a:rPr>
              <a:t>for each category by hovering over the circle.</a:t>
            </a:r>
            <a:endParaRPr sz="4800">
              <a:solidFill>
                <a:srgbClr val="000000"/>
              </a:solidFill>
            </a:endParaRPr>
          </a:p>
          <a:p>
            <a:pPr indent="0" lvl="0" marL="342900" rtl="0" algn="l">
              <a:spcBef>
                <a:spcPts val="0"/>
              </a:spcBef>
              <a:spcAft>
                <a:spcPts val="0"/>
              </a:spcAft>
              <a:buNone/>
            </a:pPr>
            <a:r>
              <a:rPr lang="en" sz="4800">
                <a:solidFill>
                  <a:srgbClr val="000000"/>
                </a:solidFill>
              </a:rPr>
              <a:t>The average age sidebar with color assists on </a:t>
            </a:r>
            <a:endParaRPr sz="4800">
              <a:solidFill>
                <a:srgbClr val="000000"/>
              </a:solidFill>
            </a:endParaRPr>
          </a:p>
          <a:p>
            <a:pPr indent="0" lvl="0" marL="342900" rtl="0" algn="l">
              <a:spcBef>
                <a:spcPts val="0"/>
              </a:spcBef>
              <a:spcAft>
                <a:spcPts val="0"/>
              </a:spcAft>
              <a:buNone/>
            </a:pPr>
            <a:r>
              <a:rPr lang="en" sz="4800">
                <a:solidFill>
                  <a:srgbClr val="000000"/>
                </a:solidFill>
              </a:rPr>
              <a:t>age group to be considered while deciding </a:t>
            </a:r>
            <a:endParaRPr sz="4800">
              <a:solidFill>
                <a:srgbClr val="000000"/>
              </a:solidFill>
            </a:endParaRPr>
          </a:p>
          <a:p>
            <a:pPr indent="0" lvl="0" marL="342900" rtl="0" algn="l">
              <a:spcBef>
                <a:spcPts val="0"/>
              </a:spcBef>
              <a:spcAft>
                <a:spcPts val="0"/>
              </a:spcAft>
              <a:buNone/>
            </a:pPr>
            <a:r>
              <a:rPr lang="en" sz="4800">
                <a:solidFill>
                  <a:srgbClr val="000000"/>
                </a:solidFill>
              </a:rPr>
              <a:t>the possibility for a category to be enrolled.</a:t>
            </a:r>
            <a:endParaRPr sz="4800">
              <a:solidFill>
                <a:srgbClr val="000000"/>
              </a:solidFill>
            </a:endParaRPr>
          </a:p>
          <a:p>
            <a:pPr indent="0" lvl="0" marL="0" rtl="0" algn="l">
              <a:spcBef>
                <a:spcPts val="0"/>
              </a:spcBef>
              <a:spcAft>
                <a:spcPts val="0"/>
              </a:spcAft>
              <a:buNone/>
            </a:pPr>
            <a:r>
              <a:t/>
            </a:r>
            <a:endParaRPr sz="4800">
              <a:solidFill>
                <a:srgbClr val="000000"/>
              </a:solidFill>
            </a:endParaRPr>
          </a:p>
          <a:p>
            <a:pPr indent="0" lvl="0" marL="0" rtl="0" algn="l">
              <a:spcBef>
                <a:spcPts val="0"/>
              </a:spcBef>
              <a:spcAft>
                <a:spcPts val="0"/>
              </a:spcAft>
              <a:buNone/>
            </a:pPr>
            <a:r>
              <a:rPr b="1" lang="en" sz="4800">
                <a:solidFill>
                  <a:srgbClr val="000000"/>
                </a:solidFill>
              </a:rPr>
              <a:t>Outcomes:</a:t>
            </a:r>
            <a:endParaRPr b="1" sz="4800">
              <a:solidFill>
                <a:srgbClr val="000000"/>
              </a:solidFill>
            </a:endParaRPr>
          </a:p>
          <a:p>
            <a:pPr indent="-304800" lvl="0" marL="457200" rtl="0" algn="l">
              <a:spcBef>
                <a:spcPts val="0"/>
              </a:spcBef>
              <a:spcAft>
                <a:spcPts val="0"/>
              </a:spcAft>
              <a:buClr>
                <a:srgbClr val="000000"/>
              </a:buClr>
              <a:buSzPct val="100000"/>
              <a:buChar char="●"/>
            </a:pPr>
            <a:r>
              <a:rPr lang="en" sz="4800">
                <a:solidFill>
                  <a:srgbClr val="000000"/>
                </a:solidFill>
              </a:rPr>
              <a:t>The visualization clearly shows that for income </a:t>
            </a:r>
            <a:endParaRPr sz="4800">
              <a:solidFill>
                <a:srgbClr val="000000"/>
              </a:solidFill>
            </a:endParaRPr>
          </a:p>
          <a:p>
            <a:pPr indent="0" lvl="0" marL="457200" rtl="0" algn="l">
              <a:spcBef>
                <a:spcPts val="0"/>
              </a:spcBef>
              <a:spcAft>
                <a:spcPts val="0"/>
              </a:spcAft>
              <a:buNone/>
            </a:pPr>
            <a:r>
              <a:rPr lang="en" sz="4800">
                <a:solidFill>
                  <a:srgbClr val="000000"/>
                </a:solidFill>
              </a:rPr>
              <a:t>level &lt;=50K, the number of people with</a:t>
            </a:r>
            <a:endParaRPr sz="4800">
              <a:solidFill>
                <a:srgbClr val="000000"/>
              </a:solidFill>
            </a:endParaRPr>
          </a:p>
          <a:p>
            <a:pPr indent="0" lvl="0" marL="457200" rtl="0" algn="l">
              <a:spcBef>
                <a:spcPts val="0"/>
              </a:spcBef>
              <a:spcAft>
                <a:spcPts val="0"/>
              </a:spcAft>
              <a:buNone/>
            </a:pPr>
            <a:r>
              <a:rPr lang="en" sz="4800">
                <a:solidFill>
                  <a:srgbClr val="000000"/>
                </a:solidFill>
              </a:rPr>
              <a:t> “HS-grade” or “Some college” is significant </a:t>
            </a:r>
            <a:endParaRPr sz="4800">
              <a:solidFill>
                <a:srgbClr val="000000"/>
              </a:solidFill>
            </a:endParaRPr>
          </a:p>
          <a:p>
            <a:pPr indent="0" lvl="0" marL="457200" rtl="0" algn="l">
              <a:spcBef>
                <a:spcPts val="0"/>
              </a:spcBef>
              <a:spcAft>
                <a:spcPts val="0"/>
              </a:spcAft>
              <a:buNone/>
            </a:pPr>
            <a:r>
              <a:rPr lang="en" sz="4800">
                <a:solidFill>
                  <a:srgbClr val="000000"/>
                </a:solidFill>
              </a:rPr>
              <a:t>among marital status “Never Married” &amp; “Married” </a:t>
            </a:r>
            <a:endParaRPr sz="4800">
              <a:solidFill>
                <a:srgbClr val="000000"/>
              </a:solidFill>
            </a:endParaRPr>
          </a:p>
          <a:p>
            <a:pPr indent="0" lvl="0" marL="457200" rtl="0" algn="l">
              <a:spcBef>
                <a:spcPts val="0"/>
              </a:spcBef>
              <a:spcAft>
                <a:spcPts val="0"/>
              </a:spcAft>
              <a:buNone/>
            </a:pPr>
            <a:r>
              <a:rPr lang="en" sz="4800">
                <a:solidFill>
                  <a:srgbClr val="000000"/>
                </a:solidFill>
              </a:rPr>
              <a:t>whereas in the income level &gt;50K, the number of </a:t>
            </a:r>
            <a:endParaRPr sz="4800">
              <a:solidFill>
                <a:srgbClr val="000000"/>
              </a:solidFill>
            </a:endParaRPr>
          </a:p>
          <a:p>
            <a:pPr indent="0" lvl="0" marL="457200" rtl="0" algn="l">
              <a:spcBef>
                <a:spcPts val="0"/>
              </a:spcBef>
              <a:spcAft>
                <a:spcPts val="0"/>
              </a:spcAft>
              <a:buNone/>
            </a:pPr>
            <a:r>
              <a:rPr lang="en" sz="4800">
                <a:solidFill>
                  <a:srgbClr val="000000"/>
                </a:solidFill>
              </a:rPr>
              <a:t>“Married” individuals with “HS-grade” is more</a:t>
            </a:r>
            <a:endParaRPr sz="4800">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12" name="Google Shape;312;p18"/>
          <p:cNvPicPr preferRelativeResize="0"/>
          <p:nvPr/>
        </p:nvPicPr>
        <p:blipFill>
          <a:blip r:embed="rId3">
            <a:alphaModFix/>
          </a:blip>
          <a:stretch>
            <a:fillRect/>
          </a:stretch>
        </p:blipFill>
        <p:spPr>
          <a:xfrm>
            <a:off x="4039350" y="1597875"/>
            <a:ext cx="4893099" cy="308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87750" y="598575"/>
            <a:ext cx="7544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By </a:t>
            </a:r>
            <a:r>
              <a:rPr lang="en"/>
              <a:t>Occupation</a:t>
            </a:r>
            <a:endParaRPr/>
          </a:p>
        </p:txBody>
      </p:sp>
      <p:sp>
        <p:nvSpPr>
          <p:cNvPr id="318" name="Google Shape;318;p19"/>
          <p:cNvSpPr txBox="1"/>
          <p:nvPr>
            <p:ph idx="1" type="body"/>
          </p:nvPr>
        </p:nvSpPr>
        <p:spPr>
          <a:xfrm>
            <a:off x="107150" y="1274625"/>
            <a:ext cx="4161300" cy="361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800">
                <a:solidFill>
                  <a:srgbClr val="000000"/>
                </a:solidFill>
              </a:rPr>
              <a:t>Analysis:</a:t>
            </a:r>
            <a:endParaRPr b="1" sz="4800">
              <a:solidFill>
                <a:srgbClr val="000000"/>
              </a:solidFill>
            </a:endParaRPr>
          </a:p>
          <a:p>
            <a:pPr indent="-247650" lvl="0" marL="342900" rtl="0" algn="l">
              <a:spcBef>
                <a:spcPts val="0"/>
              </a:spcBef>
              <a:spcAft>
                <a:spcPts val="0"/>
              </a:spcAft>
              <a:buClr>
                <a:srgbClr val="000000"/>
              </a:buClr>
              <a:buSzPct val="100000"/>
              <a:buChar char="●"/>
            </a:pPr>
            <a:r>
              <a:rPr lang="en" sz="4800">
                <a:solidFill>
                  <a:srgbClr val="000000"/>
                </a:solidFill>
              </a:rPr>
              <a:t>This visualization provides an insight on </a:t>
            </a:r>
            <a:endParaRPr sz="4800">
              <a:solidFill>
                <a:srgbClr val="000000"/>
              </a:solidFill>
            </a:endParaRPr>
          </a:p>
          <a:p>
            <a:pPr indent="0" lvl="0" marL="400050" rtl="0" algn="l">
              <a:spcBef>
                <a:spcPts val="0"/>
              </a:spcBef>
              <a:spcAft>
                <a:spcPts val="0"/>
              </a:spcAft>
              <a:buNone/>
            </a:pPr>
            <a:r>
              <a:rPr lang="en" sz="4800">
                <a:solidFill>
                  <a:srgbClr val="000000"/>
                </a:solidFill>
              </a:rPr>
              <a:t>correlation between Individuals occupation and </a:t>
            </a:r>
            <a:endParaRPr sz="4800">
              <a:solidFill>
                <a:srgbClr val="000000"/>
              </a:solidFill>
            </a:endParaRPr>
          </a:p>
          <a:p>
            <a:pPr indent="0" lvl="0" marL="400050" rtl="0" algn="l">
              <a:spcBef>
                <a:spcPts val="0"/>
              </a:spcBef>
              <a:spcAft>
                <a:spcPts val="0"/>
              </a:spcAft>
              <a:buNone/>
            </a:pPr>
            <a:r>
              <a:rPr lang="en" sz="4800">
                <a:solidFill>
                  <a:srgbClr val="000000"/>
                </a:solidFill>
              </a:rPr>
              <a:t>education level for income group &lt;=50K</a:t>
            </a:r>
            <a:endParaRPr sz="4800">
              <a:solidFill>
                <a:srgbClr val="000000"/>
              </a:solidFill>
            </a:endParaRPr>
          </a:p>
          <a:p>
            <a:pPr indent="0" lvl="0" marL="400050" rtl="0" algn="l">
              <a:spcBef>
                <a:spcPts val="0"/>
              </a:spcBef>
              <a:spcAft>
                <a:spcPts val="0"/>
              </a:spcAft>
              <a:buNone/>
            </a:pPr>
            <a:r>
              <a:rPr lang="en" sz="4800">
                <a:solidFill>
                  <a:srgbClr val="000000"/>
                </a:solidFill>
              </a:rPr>
              <a:t>and &gt;50K.</a:t>
            </a:r>
            <a:endParaRPr sz="4800">
              <a:solidFill>
                <a:srgbClr val="000000"/>
              </a:solidFill>
            </a:endParaRPr>
          </a:p>
          <a:p>
            <a:pPr indent="-247650" lvl="0" marL="342900" rtl="0" algn="l">
              <a:spcBef>
                <a:spcPts val="0"/>
              </a:spcBef>
              <a:spcAft>
                <a:spcPts val="0"/>
              </a:spcAft>
              <a:buClr>
                <a:srgbClr val="000000"/>
              </a:buClr>
              <a:buSzPct val="100000"/>
              <a:buChar char="●"/>
            </a:pPr>
            <a:r>
              <a:rPr lang="en" sz="4800">
                <a:solidFill>
                  <a:srgbClr val="000000"/>
                </a:solidFill>
              </a:rPr>
              <a:t>The visualization also provides count</a:t>
            </a:r>
            <a:endParaRPr sz="4800">
              <a:solidFill>
                <a:srgbClr val="000000"/>
              </a:solidFill>
            </a:endParaRPr>
          </a:p>
          <a:p>
            <a:pPr indent="0" lvl="0" marL="342900" rtl="0" algn="l">
              <a:spcBef>
                <a:spcPts val="0"/>
              </a:spcBef>
              <a:spcAft>
                <a:spcPts val="0"/>
              </a:spcAft>
              <a:buNone/>
            </a:pPr>
            <a:r>
              <a:rPr lang="en" sz="4800">
                <a:solidFill>
                  <a:srgbClr val="000000"/>
                </a:solidFill>
              </a:rPr>
              <a:t>for each category by hovering over the circle.</a:t>
            </a:r>
            <a:endParaRPr sz="4800">
              <a:solidFill>
                <a:srgbClr val="000000"/>
              </a:solidFill>
            </a:endParaRPr>
          </a:p>
          <a:p>
            <a:pPr indent="0" lvl="0" marL="342900" rtl="0" algn="l">
              <a:spcBef>
                <a:spcPts val="0"/>
              </a:spcBef>
              <a:spcAft>
                <a:spcPts val="0"/>
              </a:spcAft>
              <a:buNone/>
            </a:pPr>
            <a:r>
              <a:rPr lang="en" sz="4800">
                <a:solidFill>
                  <a:srgbClr val="000000"/>
                </a:solidFill>
              </a:rPr>
              <a:t>The average age sidebar with color assists on </a:t>
            </a:r>
            <a:endParaRPr sz="4800">
              <a:solidFill>
                <a:srgbClr val="000000"/>
              </a:solidFill>
            </a:endParaRPr>
          </a:p>
          <a:p>
            <a:pPr indent="0" lvl="0" marL="342900" rtl="0" algn="l">
              <a:spcBef>
                <a:spcPts val="0"/>
              </a:spcBef>
              <a:spcAft>
                <a:spcPts val="0"/>
              </a:spcAft>
              <a:buNone/>
            </a:pPr>
            <a:r>
              <a:rPr lang="en" sz="4800">
                <a:solidFill>
                  <a:srgbClr val="000000"/>
                </a:solidFill>
              </a:rPr>
              <a:t>age group to be considered while deciding </a:t>
            </a:r>
            <a:endParaRPr sz="4800">
              <a:solidFill>
                <a:srgbClr val="000000"/>
              </a:solidFill>
            </a:endParaRPr>
          </a:p>
          <a:p>
            <a:pPr indent="0" lvl="0" marL="342900" rtl="0" algn="l">
              <a:spcBef>
                <a:spcPts val="0"/>
              </a:spcBef>
              <a:spcAft>
                <a:spcPts val="0"/>
              </a:spcAft>
              <a:buNone/>
            </a:pPr>
            <a:r>
              <a:rPr lang="en" sz="4800">
                <a:solidFill>
                  <a:srgbClr val="000000"/>
                </a:solidFill>
              </a:rPr>
              <a:t>the possibility for a category to be enrolled.</a:t>
            </a:r>
            <a:endParaRPr sz="4800">
              <a:solidFill>
                <a:srgbClr val="000000"/>
              </a:solidFill>
            </a:endParaRPr>
          </a:p>
          <a:p>
            <a:pPr indent="0" lvl="0" marL="0" rtl="0" algn="l">
              <a:spcBef>
                <a:spcPts val="0"/>
              </a:spcBef>
              <a:spcAft>
                <a:spcPts val="0"/>
              </a:spcAft>
              <a:buNone/>
            </a:pPr>
            <a:r>
              <a:t/>
            </a:r>
            <a:endParaRPr sz="4800">
              <a:solidFill>
                <a:srgbClr val="000000"/>
              </a:solidFill>
            </a:endParaRPr>
          </a:p>
          <a:p>
            <a:pPr indent="0" lvl="0" marL="0" rtl="0" algn="l">
              <a:spcBef>
                <a:spcPts val="0"/>
              </a:spcBef>
              <a:spcAft>
                <a:spcPts val="0"/>
              </a:spcAft>
              <a:buNone/>
            </a:pPr>
            <a:r>
              <a:rPr b="1" lang="en" sz="4800">
                <a:solidFill>
                  <a:srgbClr val="000000"/>
                </a:solidFill>
              </a:rPr>
              <a:t>Outcomes:</a:t>
            </a:r>
            <a:endParaRPr b="1" sz="4800">
              <a:solidFill>
                <a:srgbClr val="000000"/>
              </a:solidFill>
            </a:endParaRPr>
          </a:p>
          <a:p>
            <a:pPr indent="-304800" lvl="0" marL="457200" rtl="0" algn="l">
              <a:spcBef>
                <a:spcPts val="0"/>
              </a:spcBef>
              <a:spcAft>
                <a:spcPts val="0"/>
              </a:spcAft>
              <a:buClr>
                <a:srgbClr val="000000"/>
              </a:buClr>
              <a:buSzPct val="100000"/>
              <a:buChar char="●"/>
            </a:pPr>
            <a:r>
              <a:rPr lang="en" sz="4800">
                <a:solidFill>
                  <a:srgbClr val="000000"/>
                </a:solidFill>
              </a:rPr>
              <a:t>The visualization clearly shows that the </a:t>
            </a:r>
            <a:endParaRPr sz="4800">
              <a:solidFill>
                <a:srgbClr val="000000"/>
              </a:solidFill>
            </a:endParaRPr>
          </a:p>
          <a:p>
            <a:pPr indent="0" lvl="0" marL="457200" rtl="0" algn="l">
              <a:spcBef>
                <a:spcPts val="0"/>
              </a:spcBef>
              <a:spcAft>
                <a:spcPts val="0"/>
              </a:spcAft>
              <a:buNone/>
            </a:pPr>
            <a:r>
              <a:rPr lang="en" sz="4800">
                <a:solidFill>
                  <a:srgbClr val="000000"/>
                </a:solidFill>
              </a:rPr>
              <a:t>Education level </a:t>
            </a:r>
            <a:r>
              <a:rPr lang="en" sz="4800">
                <a:solidFill>
                  <a:srgbClr val="000000"/>
                </a:solidFill>
              </a:rPr>
              <a:t>“HS-Grade” &amp; “Some-college” is </a:t>
            </a:r>
            <a:endParaRPr sz="4800">
              <a:solidFill>
                <a:srgbClr val="000000"/>
              </a:solidFill>
            </a:endParaRPr>
          </a:p>
          <a:p>
            <a:pPr indent="0" lvl="0" marL="457200" rtl="0" algn="l">
              <a:spcBef>
                <a:spcPts val="0"/>
              </a:spcBef>
              <a:spcAft>
                <a:spcPts val="0"/>
              </a:spcAft>
              <a:buNone/>
            </a:pPr>
            <a:r>
              <a:rPr lang="en" sz="4800">
                <a:solidFill>
                  <a:srgbClr val="000000"/>
                </a:solidFill>
              </a:rPr>
              <a:t>very prominent across different occupations for </a:t>
            </a:r>
            <a:endParaRPr sz="4800">
              <a:solidFill>
                <a:srgbClr val="000000"/>
              </a:solidFill>
            </a:endParaRPr>
          </a:p>
          <a:p>
            <a:pPr indent="0" lvl="0" marL="457200" rtl="0" algn="l">
              <a:spcBef>
                <a:spcPts val="0"/>
              </a:spcBef>
              <a:spcAft>
                <a:spcPts val="0"/>
              </a:spcAft>
              <a:buNone/>
            </a:pPr>
            <a:r>
              <a:rPr lang="en" sz="4800">
                <a:solidFill>
                  <a:srgbClr val="000000"/>
                </a:solidFill>
              </a:rPr>
              <a:t>&lt;=50K income group. For income &gt;50K,the </a:t>
            </a:r>
            <a:endParaRPr sz="4800">
              <a:solidFill>
                <a:srgbClr val="000000"/>
              </a:solidFill>
            </a:endParaRPr>
          </a:p>
          <a:p>
            <a:pPr indent="0" lvl="0" marL="457200" rtl="0" algn="l">
              <a:spcBef>
                <a:spcPts val="0"/>
              </a:spcBef>
              <a:spcAft>
                <a:spcPts val="0"/>
              </a:spcAft>
              <a:buNone/>
            </a:pPr>
            <a:r>
              <a:rPr lang="en" sz="4800">
                <a:solidFill>
                  <a:srgbClr val="000000"/>
                </a:solidFill>
              </a:rPr>
              <a:t>education level “Bachelor”,”HS-Grade” and </a:t>
            </a:r>
            <a:endParaRPr sz="4800">
              <a:solidFill>
                <a:srgbClr val="000000"/>
              </a:solidFill>
            </a:endParaRPr>
          </a:p>
          <a:p>
            <a:pPr indent="0" lvl="0" marL="457200" rtl="0" algn="l">
              <a:spcBef>
                <a:spcPts val="0"/>
              </a:spcBef>
              <a:spcAft>
                <a:spcPts val="0"/>
              </a:spcAft>
              <a:buNone/>
            </a:pPr>
            <a:r>
              <a:rPr lang="en" sz="4800">
                <a:solidFill>
                  <a:srgbClr val="000000"/>
                </a:solidFill>
              </a:rPr>
              <a:t>“Some-college” is prominent across different </a:t>
            </a:r>
            <a:endParaRPr sz="4800">
              <a:solidFill>
                <a:srgbClr val="000000"/>
              </a:solidFill>
            </a:endParaRPr>
          </a:p>
          <a:p>
            <a:pPr indent="0" lvl="0" marL="457200" rtl="0" algn="l">
              <a:spcBef>
                <a:spcPts val="0"/>
              </a:spcBef>
              <a:spcAft>
                <a:spcPts val="0"/>
              </a:spcAft>
              <a:buNone/>
            </a:pPr>
            <a:r>
              <a:rPr lang="en" sz="4800">
                <a:solidFill>
                  <a:srgbClr val="000000"/>
                </a:solidFill>
              </a:rPr>
              <a:t>occupations.</a:t>
            </a:r>
            <a:endParaRPr sz="4800">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19" name="Google Shape;319;p19"/>
          <p:cNvPicPr preferRelativeResize="0"/>
          <p:nvPr/>
        </p:nvPicPr>
        <p:blipFill>
          <a:blip r:embed="rId3">
            <a:alphaModFix/>
          </a:blip>
          <a:stretch>
            <a:fillRect/>
          </a:stretch>
        </p:blipFill>
        <p:spPr>
          <a:xfrm>
            <a:off x="4163625" y="1597875"/>
            <a:ext cx="4845650" cy="255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87750" y="598575"/>
            <a:ext cx="7544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for </a:t>
            </a:r>
            <a:r>
              <a:rPr lang="en"/>
              <a:t>Working Hours Per Week</a:t>
            </a:r>
            <a:endParaRPr/>
          </a:p>
        </p:txBody>
      </p:sp>
      <p:sp>
        <p:nvSpPr>
          <p:cNvPr id="325" name="Google Shape;325;p20"/>
          <p:cNvSpPr txBox="1"/>
          <p:nvPr>
            <p:ph idx="1" type="body"/>
          </p:nvPr>
        </p:nvSpPr>
        <p:spPr>
          <a:xfrm>
            <a:off x="440550" y="1784250"/>
            <a:ext cx="8623800" cy="3084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000">
                <a:solidFill>
                  <a:srgbClr val="000000"/>
                </a:solidFill>
                <a:latin typeface="Arial"/>
                <a:ea typeface="Arial"/>
                <a:cs typeface="Arial"/>
                <a:sym typeface="Arial"/>
              </a:rPr>
              <a:t>Analysis:</a:t>
            </a:r>
            <a:endParaRPr sz="4000">
              <a:solidFill>
                <a:srgbClr val="000000"/>
              </a:solidFill>
              <a:latin typeface="Arial"/>
              <a:ea typeface="Arial"/>
              <a:cs typeface="Arial"/>
              <a:sym typeface="Arial"/>
            </a:endParaRPr>
          </a:p>
          <a:p>
            <a:pPr indent="-234950" lvl="0" marL="3429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This visualization provides an insight on </a:t>
            </a:r>
            <a:endParaRPr sz="4000">
              <a:solidFill>
                <a:srgbClr val="000000"/>
              </a:solidFill>
              <a:latin typeface="Arial"/>
              <a:ea typeface="Arial"/>
              <a:cs typeface="Arial"/>
              <a:sym typeface="Arial"/>
            </a:endParaRPr>
          </a:p>
          <a:p>
            <a:pPr indent="0" lvl="0" marL="400050" rtl="0" algn="l">
              <a:spcBef>
                <a:spcPts val="0"/>
              </a:spcBef>
              <a:spcAft>
                <a:spcPts val="0"/>
              </a:spcAft>
              <a:buNone/>
            </a:pPr>
            <a:r>
              <a:rPr lang="en" sz="4000">
                <a:solidFill>
                  <a:srgbClr val="000000"/>
                </a:solidFill>
                <a:latin typeface="Arial"/>
                <a:ea typeface="Arial"/>
                <a:cs typeface="Arial"/>
                <a:sym typeface="Arial"/>
              </a:rPr>
              <a:t>correlation between Individuals working hours per week</a:t>
            </a:r>
            <a:endParaRPr sz="4000">
              <a:solidFill>
                <a:srgbClr val="000000"/>
              </a:solidFill>
              <a:latin typeface="Arial"/>
              <a:ea typeface="Arial"/>
              <a:cs typeface="Arial"/>
              <a:sym typeface="Arial"/>
            </a:endParaRPr>
          </a:p>
          <a:p>
            <a:pPr indent="0" lvl="0" marL="400050" rtl="0" algn="l">
              <a:spcBef>
                <a:spcPts val="0"/>
              </a:spcBef>
              <a:spcAft>
                <a:spcPts val="0"/>
              </a:spcAft>
              <a:buNone/>
            </a:pPr>
            <a:r>
              <a:rPr lang="en" sz="4000">
                <a:solidFill>
                  <a:srgbClr val="000000"/>
                </a:solidFill>
                <a:latin typeface="Arial"/>
                <a:ea typeface="Arial"/>
                <a:cs typeface="Arial"/>
                <a:sym typeface="Arial"/>
              </a:rPr>
              <a:t>and education level for income group &lt;=50K</a:t>
            </a:r>
            <a:endParaRPr sz="4000">
              <a:solidFill>
                <a:srgbClr val="000000"/>
              </a:solidFill>
              <a:latin typeface="Arial"/>
              <a:ea typeface="Arial"/>
              <a:cs typeface="Arial"/>
              <a:sym typeface="Arial"/>
            </a:endParaRPr>
          </a:p>
          <a:p>
            <a:pPr indent="0" lvl="0" marL="400050" rtl="0" algn="l">
              <a:spcBef>
                <a:spcPts val="0"/>
              </a:spcBef>
              <a:spcAft>
                <a:spcPts val="0"/>
              </a:spcAft>
              <a:buNone/>
            </a:pPr>
            <a:r>
              <a:rPr lang="en" sz="4000">
                <a:solidFill>
                  <a:srgbClr val="000000"/>
                </a:solidFill>
                <a:latin typeface="Arial"/>
                <a:ea typeface="Arial"/>
                <a:cs typeface="Arial"/>
                <a:sym typeface="Arial"/>
              </a:rPr>
              <a:t>and &gt;50K.</a:t>
            </a:r>
            <a:endParaRPr sz="4000">
              <a:solidFill>
                <a:srgbClr val="000000"/>
              </a:solidFill>
              <a:latin typeface="Arial"/>
              <a:ea typeface="Arial"/>
              <a:cs typeface="Arial"/>
              <a:sym typeface="Arial"/>
            </a:endParaRPr>
          </a:p>
          <a:p>
            <a:pPr indent="-234950" lvl="0" marL="3429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The visualization also provides count</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for each category by hovering over the circle.</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The average age sidebar with color assists on </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age group to be considered while deciding </a:t>
            </a:r>
            <a:endParaRPr sz="4000">
              <a:solidFill>
                <a:srgbClr val="000000"/>
              </a:solidFill>
              <a:latin typeface="Arial"/>
              <a:ea typeface="Arial"/>
              <a:cs typeface="Arial"/>
              <a:sym typeface="Arial"/>
            </a:endParaRPr>
          </a:p>
          <a:p>
            <a:pPr indent="0" lvl="0" marL="342900" rtl="0" algn="l">
              <a:spcBef>
                <a:spcPts val="0"/>
              </a:spcBef>
              <a:spcAft>
                <a:spcPts val="0"/>
              </a:spcAft>
              <a:buNone/>
            </a:pPr>
            <a:r>
              <a:rPr lang="en" sz="4000">
                <a:solidFill>
                  <a:srgbClr val="000000"/>
                </a:solidFill>
                <a:latin typeface="Arial"/>
                <a:ea typeface="Arial"/>
                <a:cs typeface="Arial"/>
                <a:sym typeface="Arial"/>
              </a:rPr>
              <a:t>the possibility for a category to be enrolled.</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sz="4000">
              <a:solidFill>
                <a:srgbClr val="000000"/>
              </a:solidFill>
              <a:latin typeface="Arial"/>
              <a:ea typeface="Arial"/>
              <a:cs typeface="Arial"/>
              <a:sym typeface="Arial"/>
            </a:endParaRPr>
          </a:p>
          <a:p>
            <a:pPr indent="0" lvl="0" marL="0" rtl="0" algn="l">
              <a:spcBef>
                <a:spcPts val="0"/>
              </a:spcBef>
              <a:spcAft>
                <a:spcPts val="0"/>
              </a:spcAft>
              <a:buNone/>
            </a:pPr>
            <a:r>
              <a:rPr lang="en" sz="4000">
                <a:solidFill>
                  <a:srgbClr val="000000"/>
                </a:solidFill>
                <a:latin typeface="Arial"/>
                <a:ea typeface="Arial"/>
                <a:cs typeface="Arial"/>
                <a:sym typeface="Arial"/>
              </a:rPr>
              <a:t>Outcomes:</a:t>
            </a:r>
            <a:endParaRPr sz="4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ct val="100000"/>
              <a:buFont typeface="Arial"/>
              <a:buChar char="●"/>
            </a:pPr>
            <a:r>
              <a:rPr lang="en" sz="4000">
                <a:solidFill>
                  <a:srgbClr val="000000"/>
                </a:solidFill>
                <a:latin typeface="Arial"/>
                <a:ea typeface="Arial"/>
                <a:cs typeface="Arial"/>
                <a:sym typeface="Arial"/>
              </a:rPr>
              <a:t>The visualization clearly shows the</a:t>
            </a:r>
            <a:r>
              <a:rPr lang="en" sz="4000">
                <a:solidFill>
                  <a:srgbClr val="000000"/>
                </a:solidFill>
                <a:latin typeface="Arial"/>
                <a:ea typeface="Arial"/>
                <a:cs typeface="Arial"/>
                <a:sym typeface="Arial"/>
              </a:rPr>
              <a:t> for income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level &lt;=50K, the population with High school and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some college level education working 40 hours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per week are good in numbers( between 100-5000).</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For income level &gt;50K, population with High school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and some college level education working between </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40 to 60 hours per week are good in numbers</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 sz="4000">
                <a:solidFill>
                  <a:srgbClr val="000000"/>
                </a:solidFill>
                <a:latin typeface="Arial"/>
                <a:ea typeface="Arial"/>
                <a:cs typeface="Arial"/>
                <a:sym typeface="Arial"/>
              </a:rPr>
              <a:t>(between 100-1000).</a:t>
            </a:r>
            <a:endParaRPr sz="4000">
              <a:solidFill>
                <a:srgbClr val="000000"/>
              </a:solidFill>
              <a:latin typeface="Arial"/>
              <a:ea typeface="Arial"/>
              <a:cs typeface="Arial"/>
              <a:sym typeface="Arial"/>
            </a:endParaRPr>
          </a:p>
        </p:txBody>
      </p:sp>
      <p:pic>
        <p:nvPicPr>
          <p:cNvPr id="326" name="Google Shape;326;p20"/>
          <p:cNvPicPr preferRelativeResize="0"/>
          <p:nvPr/>
        </p:nvPicPr>
        <p:blipFill>
          <a:blip r:embed="rId3">
            <a:alphaModFix/>
          </a:blip>
          <a:stretch>
            <a:fillRect/>
          </a:stretch>
        </p:blipFill>
        <p:spPr>
          <a:xfrm>
            <a:off x="4150450" y="1971500"/>
            <a:ext cx="4837050" cy="247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1"/>
          <p:cNvPicPr preferRelativeResize="0"/>
          <p:nvPr/>
        </p:nvPicPr>
        <p:blipFill>
          <a:blip r:embed="rId3">
            <a:alphaModFix/>
          </a:blip>
          <a:stretch>
            <a:fillRect/>
          </a:stretch>
        </p:blipFill>
        <p:spPr>
          <a:xfrm>
            <a:off x="3600450" y="1761750"/>
            <a:ext cx="5543550" cy="2781300"/>
          </a:xfrm>
          <a:prstGeom prst="rect">
            <a:avLst/>
          </a:prstGeom>
          <a:noFill/>
          <a:ln>
            <a:noFill/>
          </a:ln>
        </p:spPr>
      </p:pic>
      <p:sp>
        <p:nvSpPr>
          <p:cNvPr id="332" name="Google Shape;332;p21"/>
          <p:cNvSpPr txBox="1"/>
          <p:nvPr/>
        </p:nvSpPr>
        <p:spPr>
          <a:xfrm>
            <a:off x="114300" y="1761750"/>
            <a:ext cx="3581400" cy="278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lang="en">
                <a:solidFill>
                  <a:srgbClr val="434343"/>
                </a:solidFill>
              </a:rPr>
              <a:t>User Story - Occupation</a:t>
            </a:r>
            <a:endParaRPr>
              <a:solidFill>
                <a:srgbClr val="434343"/>
              </a:solidFill>
            </a:endParaRPr>
          </a:p>
          <a:p>
            <a:pPr indent="0" lvl="0" marL="0" rtl="0" algn="l">
              <a:lnSpc>
                <a:spcPct val="115000"/>
              </a:lnSpc>
              <a:spcBef>
                <a:spcPts val="400"/>
              </a:spcBef>
              <a:spcAft>
                <a:spcPts val="0"/>
              </a:spcAft>
              <a:buNone/>
            </a:pPr>
            <a:r>
              <a:rPr lang="en" sz="1100"/>
              <a:t>This story explores the correlation between occupation type and education level along with the average age of the individuals.With the help of scattered points,its color(representing age) and size(representing the number of individuals), it suggests which occupation type and education level to be considered for a marketing campaign.</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The visualization suggests that for income level &lt;=50K, having education level “HS-Grade” &amp; “Some-college” the count(200-1500) is significant across different occupations whereas For income &gt;50K,having education level ”HS-Grade” and “Some-college” the count(100-300) is not significant across occupation types.</a:t>
            </a:r>
            <a:endParaRPr sz="1100"/>
          </a:p>
        </p:txBody>
      </p:sp>
      <p:sp>
        <p:nvSpPr>
          <p:cNvPr id="333" name="Google Shape;333;p21"/>
          <p:cNvSpPr txBox="1"/>
          <p:nvPr>
            <p:ph type="title"/>
          </p:nvPr>
        </p:nvSpPr>
        <p:spPr>
          <a:xfrm>
            <a:off x="911500" y="293775"/>
            <a:ext cx="7544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for Occupation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