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omments/comment1.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66" r:id="rId4"/>
    <p:sldId id="267" r:id="rId5"/>
    <p:sldId id="260" r:id="rId6"/>
    <p:sldId id="268" r:id="rId7"/>
    <p:sldId id="261" r:id="rId8"/>
    <p:sldId id="269" r:id="rId9"/>
    <p:sldId id="263" r:id="rId10"/>
    <p:sldId id="264"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est User"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B99518-CDF0-4425-9EC3-EF371155AC3F}" v="1" dt="2024-04-01T10:52:32.34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946" y="12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mar Prabakar" userId="0566eceb8ee61919" providerId="LiveId" clId="{A9B99518-CDF0-4425-9EC3-EF371155AC3F}"/>
    <pc:docChg chg="undo custSel modSld sldOrd">
      <pc:chgData name="Kumar Prabakar" userId="0566eceb8ee61919" providerId="LiveId" clId="{A9B99518-CDF0-4425-9EC3-EF371155AC3F}" dt="2024-04-01T10:52:47.624" v="1244" actId="1076"/>
      <pc:docMkLst>
        <pc:docMk/>
      </pc:docMkLst>
      <pc:sldChg chg="modSp mod">
        <pc:chgData name="Kumar Prabakar" userId="0566eceb8ee61919" providerId="LiveId" clId="{A9B99518-CDF0-4425-9EC3-EF371155AC3F}" dt="2024-04-01T10:30:20.292" v="86" actId="20577"/>
        <pc:sldMkLst>
          <pc:docMk/>
          <pc:sldMk cId="0" sldId="256"/>
        </pc:sldMkLst>
        <pc:spChg chg="mod">
          <ac:chgData name="Kumar Prabakar" userId="0566eceb8ee61919" providerId="LiveId" clId="{A9B99518-CDF0-4425-9EC3-EF371155AC3F}" dt="2024-04-01T10:29:52.543" v="67" actId="20577"/>
          <ac:spMkLst>
            <pc:docMk/>
            <pc:sldMk cId="0" sldId="256"/>
            <ac:spMk id="15" creationId="{9DF8DCDD-2BEA-BCB7-483D-3C0264E6B711}"/>
          </ac:spMkLst>
        </pc:spChg>
        <pc:spChg chg="mod">
          <ac:chgData name="Kumar Prabakar" userId="0566eceb8ee61919" providerId="LiveId" clId="{A9B99518-CDF0-4425-9EC3-EF371155AC3F}" dt="2024-04-01T10:30:20.292" v="86" actId="20577"/>
          <ac:spMkLst>
            <pc:docMk/>
            <pc:sldMk cId="0" sldId="256"/>
            <ac:spMk id="21" creationId="{91FF2107-8BF1-4AA0-7BA7-AEAD474B0B33}"/>
          </ac:spMkLst>
        </pc:spChg>
      </pc:sldChg>
      <pc:sldChg chg="delSp modSp mod">
        <pc:chgData name="Kumar Prabakar" userId="0566eceb8ee61919" providerId="LiveId" clId="{A9B99518-CDF0-4425-9EC3-EF371155AC3F}" dt="2024-04-01T10:41:48.395" v="1189"/>
        <pc:sldMkLst>
          <pc:docMk/>
          <pc:sldMk cId="0" sldId="261"/>
        </pc:sldMkLst>
        <pc:spChg chg="mod">
          <ac:chgData name="Kumar Prabakar" userId="0566eceb8ee61919" providerId="LiveId" clId="{A9B99518-CDF0-4425-9EC3-EF371155AC3F}" dt="2024-04-01T10:41:48.395" v="1189"/>
          <ac:spMkLst>
            <pc:docMk/>
            <pc:sldMk cId="0" sldId="261"/>
            <ac:spMk id="10" creationId="{28FD5EB9-75B9-63BF-A5CF-D7E2F3872D01}"/>
          </ac:spMkLst>
        </pc:spChg>
        <pc:spChg chg="del mod">
          <ac:chgData name="Kumar Prabakar" userId="0566eceb8ee61919" providerId="LiveId" clId="{A9B99518-CDF0-4425-9EC3-EF371155AC3F}" dt="2024-04-01T10:40:22.545" v="1186"/>
          <ac:spMkLst>
            <pc:docMk/>
            <pc:sldMk cId="0" sldId="261"/>
            <ac:spMk id="12" creationId="{048B6682-AE27-0D6A-56CA-BD0B8D80A3BA}"/>
          </ac:spMkLst>
        </pc:spChg>
      </pc:sldChg>
      <pc:sldChg chg="addSp delSp modSp mod">
        <pc:chgData name="Kumar Prabakar" userId="0566eceb8ee61919" providerId="LiveId" clId="{A9B99518-CDF0-4425-9EC3-EF371155AC3F}" dt="2024-04-01T10:52:47.624" v="1244" actId="1076"/>
        <pc:sldMkLst>
          <pc:docMk/>
          <pc:sldMk cId="0" sldId="263"/>
        </pc:sldMkLst>
        <pc:picChg chg="del mod">
          <ac:chgData name="Kumar Prabakar" userId="0566eceb8ee61919" providerId="LiveId" clId="{A9B99518-CDF0-4425-9EC3-EF371155AC3F}" dt="2024-04-01T10:51:24.673" v="1236" actId="21"/>
          <ac:picMkLst>
            <pc:docMk/>
            <pc:sldMk cId="0" sldId="263"/>
            <ac:picMk id="2" creationId="{862BF4E5-A261-183C-83A8-EA71D65684BB}"/>
          </ac:picMkLst>
        </pc:picChg>
        <pc:picChg chg="add mod">
          <ac:chgData name="Kumar Prabakar" userId="0566eceb8ee61919" providerId="LiveId" clId="{A9B99518-CDF0-4425-9EC3-EF371155AC3F}" dt="2024-04-01T10:52:47.624" v="1244" actId="1076"/>
          <ac:picMkLst>
            <pc:docMk/>
            <pc:sldMk cId="0" sldId="263"/>
            <ac:picMk id="9" creationId="{E48BEC0B-6A62-1AE6-1C0D-86933EA72630}"/>
          </ac:picMkLst>
        </pc:picChg>
        <pc:picChg chg="del">
          <ac:chgData name="Kumar Prabakar" userId="0566eceb8ee61919" providerId="LiveId" clId="{A9B99518-CDF0-4425-9EC3-EF371155AC3F}" dt="2024-04-01T10:51:36.399" v="1237" actId="21"/>
          <ac:picMkLst>
            <pc:docMk/>
            <pc:sldMk cId="0" sldId="263"/>
            <ac:picMk id="14" creationId="{43EABD95-0F42-F0FB-6994-FE1D68FA2F74}"/>
          </ac:picMkLst>
        </pc:picChg>
      </pc:sldChg>
      <pc:sldChg chg="addSp delSp modSp mod">
        <pc:chgData name="Kumar Prabakar" userId="0566eceb8ee61919" providerId="LiveId" clId="{A9B99518-CDF0-4425-9EC3-EF371155AC3F}" dt="2024-04-01T10:48:40.110" v="1234" actId="2711"/>
        <pc:sldMkLst>
          <pc:docMk/>
          <pc:sldMk cId="0" sldId="264"/>
        </pc:sldMkLst>
        <pc:spChg chg="add del mod">
          <ac:chgData name="Kumar Prabakar" userId="0566eceb8ee61919" providerId="LiveId" clId="{A9B99518-CDF0-4425-9EC3-EF371155AC3F}" dt="2024-04-01T10:48:40.110" v="1234" actId="2711"/>
          <ac:spMkLst>
            <pc:docMk/>
            <pc:sldMk cId="0" sldId="264"/>
            <ac:spMk id="7" creationId="{00000000-0000-0000-0000-000000000000}"/>
          </ac:spMkLst>
        </pc:spChg>
        <pc:spChg chg="mod">
          <ac:chgData name="Kumar Prabakar" userId="0566eceb8ee61919" providerId="LiveId" clId="{A9B99518-CDF0-4425-9EC3-EF371155AC3F}" dt="2024-04-01T10:48:16.884" v="1230" actId="20577"/>
          <ac:spMkLst>
            <pc:docMk/>
            <pc:sldMk cId="0" sldId="264"/>
            <ac:spMk id="8" creationId="{00000000-0000-0000-0000-000000000000}"/>
          </ac:spMkLst>
        </pc:spChg>
      </pc:sldChg>
      <pc:sldChg chg="modSp mod">
        <pc:chgData name="Kumar Prabakar" userId="0566eceb8ee61919" providerId="LiveId" clId="{A9B99518-CDF0-4425-9EC3-EF371155AC3F}" dt="2024-04-01T10:33:29.313" v="89" actId="255"/>
        <pc:sldMkLst>
          <pc:docMk/>
          <pc:sldMk cId="1119040276" sldId="266"/>
        </pc:sldMkLst>
        <pc:spChg chg="mod">
          <ac:chgData name="Kumar Prabakar" userId="0566eceb8ee61919" providerId="LiveId" clId="{A9B99518-CDF0-4425-9EC3-EF371155AC3F}" dt="2024-04-01T10:33:29.313" v="89" actId="255"/>
          <ac:spMkLst>
            <pc:docMk/>
            <pc:sldMk cId="1119040276" sldId="266"/>
            <ac:spMk id="12" creationId="{A2BE4CF3-772F-EB5C-B211-0223CAB42F60}"/>
          </ac:spMkLst>
        </pc:spChg>
      </pc:sldChg>
      <pc:sldChg chg="modSp mod">
        <pc:chgData name="Kumar Prabakar" userId="0566eceb8ee61919" providerId="LiveId" clId="{A9B99518-CDF0-4425-9EC3-EF371155AC3F}" dt="2024-04-01T10:37:07.627" v="1175" actId="20577"/>
        <pc:sldMkLst>
          <pc:docMk/>
          <pc:sldMk cId="811432356" sldId="267"/>
        </pc:sldMkLst>
        <pc:spChg chg="mod">
          <ac:chgData name="Kumar Prabakar" userId="0566eceb8ee61919" providerId="LiveId" clId="{A9B99518-CDF0-4425-9EC3-EF371155AC3F}" dt="2024-04-01T10:37:07.627" v="1175" actId="20577"/>
          <ac:spMkLst>
            <pc:docMk/>
            <pc:sldMk cId="811432356" sldId="267"/>
            <ac:spMk id="12" creationId="{A2BE4CF3-772F-EB5C-B211-0223CAB42F60}"/>
          </ac:spMkLst>
        </pc:spChg>
      </pc:sldChg>
      <pc:sldChg chg="delSp modSp mod ord">
        <pc:chgData name="Kumar Prabakar" userId="0566eceb8ee61919" providerId="LiveId" clId="{A9B99518-CDF0-4425-9EC3-EF371155AC3F}" dt="2024-04-01T10:47:00.758" v="1225" actId="20577"/>
        <pc:sldMkLst>
          <pc:docMk/>
          <pc:sldMk cId="1831252111" sldId="269"/>
        </pc:sldMkLst>
        <pc:spChg chg="del mod">
          <ac:chgData name="Kumar Prabakar" userId="0566eceb8ee61919" providerId="LiveId" clId="{A9B99518-CDF0-4425-9EC3-EF371155AC3F}" dt="2024-04-01T10:43:55.513" v="1203"/>
          <ac:spMkLst>
            <pc:docMk/>
            <pc:sldMk cId="1831252111" sldId="269"/>
            <ac:spMk id="10" creationId="{28FD5EB9-75B9-63BF-A5CF-D7E2F3872D01}"/>
          </ac:spMkLst>
        </pc:spChg>
        <pc:spChg chg="mod">
          <ac:chgData name="Kumar Prabakar" userId="0566eceb8ee61919" providerId="LiveId" clId="{A9B99518-CDF0-4425-9EC3-EF371155AC3F}" dt="2024-04-01T10:47:00.758" v="1225" actId="20577"/>
          <ac:spMkLst>
            <pc:docMk/>
            <pc:sldMk cId="1831252111" sldId="269"/>
            <ac:spMk id="12" creationId="{048B6682-AE27-0D6A-56CA-BD0B8D80A3BA}"/>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4-03-31T18:37:05.630" idx="1">
    <p:pos x="5134" y="1349"/>
    <p:text>There might have been sumber of situation where it is necessary to recognize face or simply detect face. The traditional methods of lock unlock are very inefficient. There may be possible of losing keys or breaching of codes/pawwords. So, we propose a face recognition system which can be able to recognize face with maximum accuracy as possible.</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numpy.org/" TargetMode="External"/><Relationship Id="rId2" Type="http://schemas.openxmlformats.org/officeDocument/2006/relationships/hyperlink" Target="https://python.org/" TargetMode="External"/><Relationship Id="rId1" Type="http://schemas.openxmlformats.org/officeDocument/2006/relationships/slideLayout" Target="../slideLayouts/slideLayout4.xml"/><Relationship Id="rId6" Type="http://schemas.openxmlformats.org/officeDocument/2006/relationships/hyperlink" Target="https://projectworlds.in/artificial-intelligence-project-handwritten-digits-recognition/" TargetMode="External"/><Relationship Id="rId5" Type="http://schemas.openxmlformats.org/officeDocument/2006/relationships/hyperlink" Target="https://flask.palletsprojects.com/en/3.0.x/" TargetMode="External"/><Relationship Id="rId4" Type="http://schemas.openxmlformats.org/officeDocument/2006/relationships/hyperlink" Target="https://pytorch.or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480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6" name="object 6"/>
          <p:cNvSpPr/>
          <p:nvPr/>
        </p:nvSpPr>
        <p:spPr>
          <a:xfrm>
            <a:off x="985985" y="513397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3730683" y="1657128"/>
            <a:ext cx="4730635" cy="566822"/>
          </a:xfrm>
          <a:prstGeom prst="rect">
            <a:avLst/>
          </a:prstGeom>
        </p:spPr>
        <p:txBody>
          <a:bodyPr vert="horz" wrap="square" lIns="0" tIns="12700" rIns="0" bIns="0" rtlCol="0">
            <a:spAutoFit/>
          </a:bodyPr>
          <a:lstStyle/>
          <a:p>
            <a:pPr marL="12700">
              <a:lnSpc>
                <a:spcPct val="100000"/>
              </a:lnSpc>
              <a:spcBef>
                <a:spcPts val="100"/>
              </a:spcBef>
            </a:pPr>
            <a:r>
              <a:rPr lang="en-IN" sz="3600" b="1" spc="10" dirty="0">
                <a:solidFill>
                  <a:schemeClr val="tx1">
                    <a:lumMod val="65000"/>
                    <a:lumOff val="35000"/>
                  </a:schemeClr>
                </a:solidFill>
                <a:latin typeface="Trebuchet MS"/>
                <a:cs typeface="Trebuchet MS"/>
              </a:rPr>
              <a:t>TNSDC-Generative AI</a:t>
            </a:r>
            <a:endParaRPr lang="en-IN" sz="3600" dirty="0">
              <a:solidFill>
                <a:schemeClr val="tx1">
                  <a:lumMod val="65000"/>
                  <a:lumOff val="35000"/>
                </a:schemeClr>
              </a:solidFill>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5" name="TextBox 14">
            <a:extLst>
              <a:ext uri="{FF2B5EF4-FFF2-40B4-BE49-F238E27FC236}">
                <a16:creationId xmlns:a16="http://schemas.microsoft.com/office/drawing/2014/main" id="{9DF8DCDD-2BEA-BCB7-483D-3C0264E6B711}"/>
              </a:ext>
            </a:extLst>
          </p:cNvPr>
          <p:cNvSpPr txBox="1"/>
          <p:nvPr/>
        </p:nvSpPr>
        <p:spPr>
          <a:xfrm>
            <a:off x="832993" y="2761632"/>
            <a:ext cx="10526014" cy="707886"/>
          </a:xfrm>
          <a:prstGeom prst="rect">
            <a:avLst/>
          </a:prstGeom>
          <a:noFill/>
        </p:spPr>
        <p:txBody>
          <a:bodyPr wrap="square">
            <a:spAutoFit/>
          </a:bodyPr>
          <a:lstStyle/>
          <a:p>
            <a:pPr marL="9144" algn="l" rtl="0" eaLnBrk="1" latinLnBrk="0" hangingPunct="1">
              <a:spcBef>
                <a:spcPts val="100"/>
              </a:spcBef>
              <a:spcAft>
                <a:spcPts val="0"/>
              </a:spcAft>
            </a:pPr>
            <a:r>
              <a:rPr lang="en-IN" sz="4000" b="1" spc="10" dirty="0">
                <a:latin typeface="Trebuchet MS" panose="020B0603020202020204" pitchFamily="34" charset="0"/>
                <a:cs typeface="Trebuchet MS" panose="020B0603020202020204" pitchFamily="34" charset="0"/>
              </a:rPr>
              <a:t>Eye Cancer detection </a:t>
            </a:r>
            <a:r>
              <a:rPr lang="en-IN" sz="4000" b="1" kern="1200" spc="10" dirty="0">
                <a:effectLst/>
                <a:latin typeface="Trebuchet MS" panose="020B0603020202020204" pitchFamily="34" charset="0"/>
                <a:ea typeface="+mn-ea"/>
                <a:cs typeface="Trebuchet MS" panose="020B0603020202020204" pitchFamily="34" charset="0"/>
              </a:rPr>
              <a:t>using  CNN</a:t>
            </a:r>
            <a:endParaRPr lang="en-IN" sz="4000" dirty="0">
              <a:effectLst/>
            </a:endParaRPr>
          </a:p>
        </p:txBody>
      </p:sp>
      <p:sp>
        <p:nvSpPr>
          <p:cNvPr id="21" name="TextBox 20">
            <a:extLst>
              <a:ext uri="{FF2B5EF4-FFF2-40B4-BE49-F238E27FC236}">
                <a16:creationId xmlns:a16="http://schemas.microsoft.com/office/drawing/2014/main" id="{91FF2107-8BF1-4AA0-7BA7-AEAD474B0B33}"/>
              </a:ext>
            </a:extLst>
          </p:cNvPr>
          <p:cNvSpPr txBox="1"/>
          <p:nvPr/>
        </p:nvSpPr>
        <p:spPr>
          <a:xfrm>
            <a:off x="3046428" y="3865629"/>
            <a:ext cx="6402371" cy="1682512"/>
          </a:xfrm>
          <a:prstGeom prst="rect">
            <a:avLst/>
          </a:prstGeom>
          <a:noFill/>
        </p:spPr>
        <p:txBody>
          <a:bodyPr wrap="square">
            <a:spAutoFit/>
          </a:bodyPr>
          <a:lstStyle/>
          <a:p>
            <a:pPr marL="9144" algn="l" rtl="0" eaLnBrk="1" latinLnBrk="0" hangingPunct="1">
              <a:spcBef>
                <a:spcPts val="100"/>
              </a:spcBef>
              <a:spcAft>
                <a:spcPts val="0"/>
              </a:spcAft>
            </a:pPr>
            <a:r>
              <a:rPr lang="en-IN" sz="2000" b="1" kern="1200" spc="10" dirty="0">
                <a:solidFill>
                  <a:schemeClr val="tx1">
                    <a:lumMod val="85000"/>
                    <a:lumOff val="15000"/>
                  </a:schemeClr>
                </a:solidFill>
                <a:effectLst/>
                <a:latin typeface="Trebuchet MS" panose="020B0603020202020204" pitchFamily="34" charset="0"/>
                <a:ea typeface="+mn-ea"/>
                <a:cs typeface="Trebuchet MS" panose="020B0603020202020204" pitchFamily="34" charset="0"/>
              </a:rPr>
              <a:t>Presented by :Prabakar K,</a:t>
            </a:r>
          </a:p>
          <a:p>
            <a:pPr marL="9144" algn="l" rtl="0" eaLnBrk="1" latinLnBrk="0" hangingPunct="1">
              <a:spcBef>
                <a:spcPts val="100"/>
              </a:spcBef>
              <a:spcAft>
                <a:spcPts val="0"/>
              </a:spcAft>
            </a:pPr>
            <a:r>
              <a:rPr lang="en-IN" sz="2000" b="1" spc="10" dirty="0">
                <a:solidFill>
                  <a:schemeClr val="tx1">
                    <a:lumMod val="85000"/>
                    <a:lumOff val="15000"/>
                  </a:schemeClr>
                </a:solidFill>
                <a:latin typeface="Trebuchet MS" panose="020B0603020202020204" pitchFamily="34" charset="0"/>
                <a:cs typeface="Trebuchet MS" panose="020B0603020202020204" pitchFamily="34" charset="0"/>
              </a:rPr>
              <a:t>                        au211521104108,</a:t>
            </a:r>
            <a:endParaRPr lang="en-IN" sz="2000" b="1" kern="1200" spc="10" dirty="0">
              <a:solidFill>
                <a:schemeClr val="tx1">
                  <a:lumMod val="85000"/>
                  <a:lumOff val="15000"/>
                </a:schemeClr>
              </a:solidFill>
              <a:effectLst/>
              <a:latin typeface="Trebuchet MS" panose="020B0603020202020204" pitchFamily="34" charset="0"/>
              <a:ea typeface="+mn-ea"/>
              <a:cs typeface="Trebuchet MS" panose="020B0603020202020204" pitchFamily="34" charset="0"/>
            </a:endParaRPr>
          </a:p>
          <a:p>
            <a:pPr marL="9144" algn="l" rtl="0" eaLnBrk="1" latinLnBrk="0" hangingPunct="1">
              <a:spcBef>
                <a:spcPts val="100"/>
              </a:spcBef>
              <a:spcAft>
                <a:spcPts val="0"/>
              </a:spcAft>
            </a:pPr>
            <a:r>
              <a:rPr lang="en-IN" sz="2000" b="1" spc="10" dirty="0">
                <a:solidFill>
                  <a:schemeClr val="tx1">
                    <a:lumMod val="85000"/>
                    <a:lumOff val="15000"/>
                  </a:schemeClr>
                </a:solidFill>
                <a:latin typeface="Trebuchet MS" panose="020B0603020202020204" pitchFamily="34" charset="0"/>
                <a:cs typeface="Trebuchet MS" panose="020B0603020202020204" pitchFamily="34" charset="0"/>
              </a:rPr>
              <a:t>                        Pre-Final Student,</a:t>
            </a:r>
          </a:p>
          <a:p>
            <a:pPr marL="9144" algn="l" rtl="0" eaLnBrk="1" latinLnBrk="0" hangingPunct="1">
              <a:spcBef>
                <a:spcPts val="100"/>
              </a:spcBef>
              <a:spcAft>
                <a:spcPts val="0"/>
              </a:spcAft>
            </a:pPr>
            <a:r>
              <a:rPr lang="en-IN" sz="2000" b="1" spc="10" dirty="0">
                <a:solidFill>
                  <a:schemeClr val="tx1">
                    <a:lumMod val="85000"/>
                    <a:lumOff val="15000"/>
                  </a:schemeClr>
                </a:solidFill>
                <a:latin typeface="Trebuchet MS" panose="020B0603020202020204" pitchFamily="34" charset="0"/>
                <a:cs typeface="Trebuchet MS" panose="020B0603020202020204" pitchFamily="34" charset="0"/>
              </a:rPr>
              <a:t>                        Computer Science and Engineering,</a:t>
            </a:r>
          </a:p>
          <a:p>
            <a:pPr marL="9144" algn="l" rtl="0" eaLnBrk="1" latinLnBrk="0" hangingPunct="1">
              <a:spcBef>
                <a:spcPts val="100"/>
              </a:spcBef>
              <a:spcAft>
                <a:spcPts val="0"/>
              </a:spcAft>
            </a:pPr>
            <a:r>
              <a:rPr lang="en-IN" sz="2000" b="1" kern="1200" spc="10" dirty="0">
                <a:solidFill>
                  <a:schemeClr val="tx1">
                    <a:lumMod val="85000"/>
                    <a:lumOff val="15000"/>
                  </a:schemeClr>
                </a:solidFill>
                <a:effectLst/>
                <a:latin typeface="Trebuchet MS" panose="020B0603020202020204" pitchFamily="34" charset="0"/>
                <a:ea typeface="+mn-ea"/>
                <a:cs typeface="Trebuchet MS" panose="020B0603020202020204" pitchFamily="34" charset="0"/>
              </a:rPr>
              <a:t>                        </a:t>
            </a:r>
            <a:r>
              <a:rPr lang="en-IN" sz="2000" b="1" kern="1200" spc="10" dirty="0" err="1">
                <a:solidFill>
                  <a:schemeClr val="tx1">
                    <a:lumMod val="85000"/>
                    <a:lumOff val="15000"/>
                  </a:schemeClr>
                </a:solidFill>
                <a:effectLst/>
                <a:latin typeface="Trebuchet MS" panose="020B0603020202020204" pitchFamily="34" charset="0"/>
                <a:ea typeface="+mn-ea"/>
                <a:cs typeface="Trebuchet MS" panose="020B0603020202020204" pitchFamily="34" charset="0"/>
              </a:rPr>
              <a:t>Panimalar</a:t>
            </a:r>
            <a:r>
              <a:rPr lang="en-IN" sz="2000" b="1" kern="1200" spc="10" dirty="0">
                <a:solidFill>
                  <a:schemeClr val="tx1">
                    <a:lumMod val="85000"/>
                    <a:lumOff val="15000"/>
                  </a:schemeClr>
                </a:solidFill>
                <a:effectLst/>
                <a:latin typeface="Trebuchet MS" panose="020B0603020202020204" pitchFamily="34" charset="0"/>
                <a:ea typeface="+mn-ea"/>
                <a:cs typeface="Trebuchet MS" panose="020B0603020202020204" pitchFamily="34" charset="0"/>
              </a:rPr>
              <a:t> Institute of Technology.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06037" y="72548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p:nvPr/>
        </p:nvSpPr>
        <p:spPr>
          <a:xfrm>
            <a:off x="739775" y="2012940"/>
            <a:ext cx="8613775" cy="3626634"/>
          </a:xfrm>
          <a:prstGeom prst="rect">
            <a:avLst/>
          </a:prstGeom>
        </p:spPr>
        <p:txBody>
          <a:bodyPr vert="horz" wrap="square" lIns="0" tIns="12700" rIns="0" bIns="0" rtlCol="0">
            <a:spAutoFit/>
          </a:bodyPr>
          <a:lstStyle/>
          <a:p>
            <a:pPr algn="l"/>
            <a:r>
              <a:rPr lang="en-US" b="0" i="0" dirty="0">
                <a:solidFill>
                  <a:srgbClr val="0D0D0D"/>
                </a:solidFill>
                <a:effectLst/>
                <a:latin typeface="Trebuchet MS" panose="020B0603020202020204" pitchFamily="34" charset="0"/>
              </a:rPr>
              <a:t>In conclusion, the development of automated systems for eye cancer detection using deep learning techniques holds significant promise for improving early diagnosis, enhancing accuracy, and ultimately saving lives. Through the utilization of advanced image processing algorithms and convolutional neural networks (CNNs), these systems have demonstrated remarkable potential in accurately identifying various types and stages of eye cancer from medical images.</a:t>
            </a:r>
          </a:p>
          <a:p>
            <a:pPr algn="l"/>
            <a:r>
              <a:rPr lang="en-US" b="0" i="0" dirty="0">
                <a:solidFill>
                  <a:srgbClr val="0D0D0D"/>
                </a:solidFill>
                <a:effectLst/>
                <a:latin typeface="Trebuchet MS" panose="020B0603020202020204" pitchFamily="34" charset="0"/>
              </a:rPr>
              <a:t>By leveraging large and diverse datasets, incorporating transfer learning, and optimizing model architectures, researchers and healthcare professionals have made substantial strides in developing robust and reliable eye cancer detection models. These models have shown promising performance metrics, including high accuracy, sensitivity, and specificity, in discriminating between healthy and cancerous eye images.</a:t>
            </a:r>
          </a:p>
          <a:p>
            <a:pPr marL="12700" algn="just">
              <a:lnSpc>
                <a:spcPct val="100000"/>
              </a:lnSpc>
              <a:spcBef>
                <a:spcPts val="100"/>
              </a:spcBef>
            </a:pPr>
            <a:endParaRPr lang="en-US" sz="1800" spc="-45"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887412"/>
            <a:ext cx="3303904" cy="752129"/>
          </a:xfrm>
          <a:prstGeom prst="rect">
            <a:avLst/>
          </a:prstGeom>
        </p:spPr>
        <p:txBody>
          <a:bodyPr vert="horz" wrap="square" lIns="0" tIns="13335" rIns="0" bIns="0" rtlCol="0">
            <a:spAutoFit/>
          </a:bodyPr>
          <a:lstStyle/>
          <a:p>
            <a:pPr marL="12700">
              <a:lnSpc>
                <a:spcPct val="100000"/>
              </a:lnSpc>
              <a:spcBef>
                <a:spcPts val="105"/>
              </a:spcBef>
            </a:pPr>
            <a:r>
              <a:rPr lang="en-IN" sz="4800" b="1" spc="15" dirty="0">
                <a:latin typeface="Trebuchet MS"/>
                <a:cs typeface="Trebuchet MS"/>
              </a:rPr>
              <a:t>Conclusion</a:t>
            </a:r>
            <a:endParaRPr lang="en-IN" sz="4800" dirty="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162800" y="114363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1366146"/>
            <a:ext cx="3664268" cy="752129"/>
          </a:xfrm>
          <a:prstGeom prst="rect">
            <a:avLst/>
          </a:prstGeom>
        </p:spPr>
        <p:txBody>
          <a:bodyPr vert="horz" wrap="square" lIns="0" tIns="13335" rIns="0" bIns="0" rtlCol="0">
            <a:spAutoFit/>
          </a:bodyPr>
          <a:lstStyle/>
          <a:p>
            <a:pPr marL="12700">
              <a:lnSpc>
                <a:spcPct val="100000"/>
              </a:lnSpc>
              <a:spcBef>
                <a:spcPts val="105"/>
              </a:spcBef>
            </a:pPr>
            <a:r>
              <a:rPr lang="en-IN" dirty="0"/>
              <a:t>REFERENCES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1" name="TextBox 10">
            <a:extLst>
              <a:ext uri="{FF2B5EF4-FFF2-40B4-BE49-F238E27FC236}">
                <a16:creationId xmlns:a16="http://schemas.microsoft.com/office/drawing/2014/main" id="{39ACDD66-E5C8-E62E-26F9-64A4557CB287}"/>
              </a:ext>
            </a:extLst>
          </p:cNvPr>
          <p:cNvSpPr txBox="1"/>
          <p:nvPr/>
        </p:nvSpPr>
        <p:spPr>
          <a:xfrm>
            <a:off x="755332" y="2551837"/>
            <a:ext cx="6099142" cy="2031325"/>
          </a:xfrm>
          <a:prstGeom prst="rect">
            <a:avLst/>
          </a:prstGeom>
          <a:noFill/>
        </p:spPr>
        <p:txBody>
          <a:bodyPr wrap="square">
            <a:spAutoFit/>
          </a:bodyPr>
          <a:lstStyle/>
          <a:p>
            <a:pPr marL="285750" indent="-285750">
              <a:buClr>
                <a:srgbClr val="92D050"/>
              </a:buClr>
              <a:buFont typeface="Arial" panose="020B0604020202020204" pitchFamily="34" charset="0"/>
              <a:buChar char="•"/>
            </a:pPr>
            <a:r>
              <a:rPr lang="en-IN" b="1" dirty="0"/>
              <a:t>Python: </a:t>
            </a:r>
            <a:r>
              <a:rPr lang="en-IN" b="1" dirty="0">
                <a:hlinkClick r:id="rId2"/>
              </a:rPr>
              <a:t>https://python.org/</a:t>
            </a:r>
            <a:endParaRPr lang="en-IN" dirty="0"/>
          </a:p>
          <a:p>
            <a:pPr marL="285750" indent="-285750">
              <a:buClr>
                <a:srgbClr val="92D050"/>
              </a:buClr>
              <a:buFont typeface="Arial" panose="020B0604020202020204" pitchFamily="34" charset="0"/>
              <a:buChar char="•"/>
            </a:pPr>
            <a:r>
              <a:rPr lang="en-IN" b="1" dirty="0" err="1"/>
              <a:t>Numpy</a:t>
            </a:r>
            <a:r>
              <a:rPr lang="en-IN" dirty="0"/>
              <a:t>: </a:t>
            </a:r>
            <a:r>
              <a:rPr lang="en-IN" dirty="0">
                <a:hlinkClick r:id="rId3"/>
              </a:rPr>
              <a:t>https://numpy.org/</a:t>
            </a:r>
            <a:endParaRPr lang="en-IN" dirty="0"/>
          </a:p>
          <a:p>
            <a:pPr marL="285750" indent="-285750">
              <a:buClr>
                <a:srgbClr val="92D050"/>
              </a:buClr>
              <a:buFont typeface="Arial" panose="020B0604020202020204" pitchFamily="34" charset="0"/>
              <a:buChar char="•"/>
            </a:pPr>
            <a:r>
              <a:rPr lang="en-IN" b="1" dirty="0" err="1"/>
              <a:t>PyTorch</a:t>
            </a:r>
            <a:r>
              <a:rPr lang="en-IN" b="1" dirty="0"/>
              <a:t>: </a:t>
            </a:r>
            <a:r>
              <a:rPr lang="en-IN" dirty="0">
                <a:hlinkClick r:id="rId4"/>
              </a:rPr>
              <a:t>https://pytorch.org/</a:t>
            </a:r>
            <a:endParaRPr lang="en-IN" dirty="0"/>
          </a:p>
          <a:p>
            <a:pPr marL="285750" indent="-285750">
              <a:buClr>
                <a:srgbClr val="92D050"/>
              </a:buClr>
              <a:buFont typeface="Arial" panose="020B0604020202020204" pitchFamily="34" charset="0"/>
              <a:buChar char="•"/>
            </a:pPr>
            <a:r>
              <a:rPr lang="en-IN" b="1" dirty="0"/>
              <a:t>Flask</a:t>
            </a:r>
            <a:r>
              <a:rPr lang="en-IN" dirty="0"/>
              <a:t>: </a:t>
            </a:r>
            <a:r>
              <a:rPr lang="en-IN" dirty="0">
                <a:hlinkClick r:id="rId5"/>
              </a:rPr>
              <a:t>https://flask.palletsprojects.com/en/3.0.x/</a:t>
            </a:r>
            <a:endParaRPr lang="en-IN" dirty="0"/>
          </a:p>
          <a:p>
            <a:pPr marL="285750" indent="-285750">
              <a:buClr>
                <a:srgbClr val="92D050"/>
              </a:buClr>
              <a:buFont typeface="Arial" panose="020B0604020202020204" pitchFamily="34" charset="0"/>
              <a:buChar char="•"/>
            </a:pPr>
            <a:r>
              <a:rPr lang="en-IN" b="1" dirty="0"/>
              <a:t>Inspiration:</a:t>
            </a:r>
            <a:r>
              <a:rPr lang="en-IN" dirty="0"/>
              <a:t> </a:t>
            </a:r>
            <a:r>
              <a:rPr lang="en-IN" dirty="0">
                <a:hlinkClick r:id="rId6"/>
              </a:rPr>
              <a:t>https://projectworlds.in/artificial-intelligence-project-handwritten-digits-recognition/</a:t>
            </a:r>
            <a:endParaRPr lang="en-IN" dirty="0"/>
          </a:p>
          <a:p>
            <a:pPr marL="285750" indent="-285750">
              <a:buClr>
                <a:srgbClr val="92D050"/>
              </a:buClr>
              <a:buFont typeface="Arial" panose="020B0604020202020204" pitchFamily="34" charset="0"/>
              <a:buChar char="•"/>
            </a:pPr>
            <a:endParaRPr lang="en-IN"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8579"/>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Space Grotesk" pitchFamily="2" charset="0"/>
              <a:cs typeface="Space Grotesk" pitchFamily="2"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739774" y="445388"/>
            <a:ext cx="2536825" cy="752129"/>
          </a:xfrm>
          <a:prstGeom prst="rect">
            <a:avLst/>
          </a:prstGeom>
        </p:spPr>
        <p:txBody>
          <a:bodyPr vert="horz" wrap="square" lIns="0" tIns="13335" rIns="0" bIns="0" rtlCol="0">
            <a:spAutoFit/>
          </a:bodyPr>
          <a:lstStyle/>
          <a:p>
            <a:pPr marL="12700">
              <a:lnSpc>
                <a:spcPct val="100000"/>
              </a:lnSpc>
              <a:spcBef>
                <a:spcPts val="105"/>
              </a:spcBef>
            </a:pPr>
            <a:r>
              <a:rPr lang="en-IN" spc="25" dirty="0"/>
              <a:t>OUTLINE</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extBox 23">
            <a:extLst>
              <a:ext uri="{FF2B5EF4-FFF2-40B4-BE49-F238E27FC236}">
                <a16:creationId xmlns:a16="http://schemas.microsoft.com/office/drawing/2014/main" id="{39AC8581-575E-A564-780A-44AB26171D9B}"/>
              </a:ext>
            </a:extLst>
          </p:cNvPr>
          <p:cNvSpPr txBox="1"/>
          <p:nvPr/>
        </p:nvSpPr>
        <p:spPr>
          <a:xfrm>
            <a:off x="2396195" y="1241933"/>
            <a:ext cx="6099142" cy="5159554"/>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IN" sz="2400" dirty="0">
                <a:latin typeface="Trebuchet MS" panose="020B0603020202020204" pitchFamily="34" charset="0"/>
              </a:rPr>
              <a:t>Problem Statement</a:t>
            </a:r>
          </a:p>
          <a:p>
            <a:pPr marL="285750" indent="-285750">
              <a:lnSpc>
                <a:spcPct val="200000"/>
              </a:lnSpc>
              <a:buFont typeface="Arial" panose="020B0604020202020204" pitchFamily="34" charset="0"/>
              <a:buChar char="•"/>
            </a:pPr>
            <a:r>
              <a:rPr lang="en-IN" sz="2400" dirty="0">
                <a:latin typeface="Trebuchet MS" panose="020B0603020202020204" pitchFamily="34" charset="0"/>
              </a:rPr>
              <a:t>Proposed Solution</a:t>
            </a:r>
          </a:p>
          <a:p>
            <a:pPr marL="285750" indent="-285750">
              <a:lnSpc>
                <a:spcPct val="200000"/>
              </a:lnSpc>
              <a:buFont typeface="Arial" panose="020B0604020202020204" pitchFamily="34" charset="0"/>
              <a:buChar char="•"/>
            </a:pPr>
            <a:r>
              <a:rPr lang="en-IN" sz="2400" dirty="0">
                <a:latin typeface="Trebuchet MS" panose="020B0603020202020204" pitchFamily="34" charset="0"/>
              </a:rPr>
              <a:t>System Approach</a:t>
            </a:r>
          </a:p>
          <a:p>
            <a:pPr marL="285750" indent="-285750">
              <a:lnSpc>
                <a:spcPct val="200000"/>
              </a:lnSpc>
              <a:buFont typeface="Arial" panose="020B0604020202020204" pitchFamily="34" charset="0"/>
              <a:buChar char="•"/>
            </a:pPr>
            <a:r>
              <a:rPr lang="en-IN" sz="2400" dirty="0">
                <a:latin typeface="Trebuchet MS" panose="020B0603020202020204" pitchFamily="34" charset="0"/>
              </a:rPr>
              <a:t>Algorithm</a:t>
            </a:r>
          </a:p>
          <a:p>
            <a:pPr marL="285750" indent="-285750">
              <a:lnSpc>
                <a:spcPct val="200000"/>
              </a:lnSpc>
              <a:buFont typeface="Arial" panose="020B0604020202020204" pitchFamily="34" charset="0"/>
              <a:buChar char="•"/>
            </a:pPr>
            <a:r>
              <a:rPr lang="en-IN" sz="2400" dirty="0">
                <a:latin typeface="Trebuchet MS" panose="020B0603020202020204" pitchFamily="34" charset="0"/>
              </a:rPr>
              <a:t>Result</a:t>
            </a:r>
          </a:p>
          <a:p>
            <a:pPr marL="285750" indent="-285750">
              <a:lnSpc>
                <a:spcPct val="200000"/>
              </a:lnSpc>
              <a:buFont typeface="Arial" panose="020B0604020202020204" pitchFamily="34" charset="0"/>
              <a:buChar char="•"/>
            </a:pPr>
            <a:r>
              <a:rPr lang="en-IN" sz="2400" dirty="0">
                <a:latin typeface="Trebuchet MS" panose="020B0603020202020204" pitchFamily="34" charset="0"/>
              </a:rPr>
              <a:t>Conclusion</a:t>
            </a:r>
          </a:p>
          <a:p>
            <a:pPr marL="285750" indent="-285750">
              <a:lnSpc>
                <a:spcPct val="200000"/>
              </a:lnSpc>
              <a:buFont typeface="Arial" panose="020B0604020202020204" pitchFamily="34" charset="0"/>
              <a:buChar char="•"/>
            </a:pPr>
            <a:r>
              <a:rPr lang="en-IN" sz="2400" dirty="0">
                <a:latin typeface="Trebuchet MS" panose="020B0603020202020204" pitchFamily="34" charset="0"/>
              </a:rPr>
              <a:t>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830119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1447800"/>
            <a:ext cx="6100128" cy="6937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IN" sz="4400" spc="-20" dirty="0"/>
              <a:t>PROBLEM STATEMENT</a:t>
            </a:r>
            <a:endParaRPr sz="44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2" name="TextBox 11">
            <a:extLst>
              <a:ext uri="{FF2B5EF4-FFF2-40B4-BE49-F238E27FC236}">
                <a16:creationId xmlns:a16="http://schemas.microsoft.com/office/drawing/2014/main" id="{A2BE4CF3-772F-EB5C-B211-0223CAB42F60}"/>
              </a:ext>
            </a:extLst>
          </p:cNvPr>
          <p:cNvSpPr txBox="1"/>
          <p:nvPr/>
        </p:nvSpPr>
        <p:spPr>
          <a:xfrm>
            <a:off x="834072" y="2324949"/>
            <a:ext cx="7316771" cy="3170099"/>
          </a:xfrm>
          <a:prstGeom prst="rect">
            <a:avLst/>
          </a:prstGeom>
          <a:noFill/>
        </p:spPr>
        <p:txBody>
          <a:bodyPr wrap="square">
            <a:spAutoFit/>
          </a:bodyPr>
          <a:lstStyle/>
          <a:p>
            <a:pPr algn="l"/>
            <a:r>
              <a:rPr lang="en-US" sz="2000" b="0" i="0" dirty="0">
                <a:solidFill>
                  <a:srgbClr val="0D0D0D"/>
                </a:solidFill>
                <a:effectLst/>
                <a:latin typeface="Söhne"/>
              </a:rPr>
              <a:t>Eye cancer, or ocular malignancy, is a rare but potentially devastating condition that requires prompt diagnosis and treatment to improve patient outcomes. Traditional methods of detecting eye cancer often rely on manual examination by ophthalmologists, which can be time-consuming, subjective, and prone to human error. Additionally, access to specialized healthcare facilities for accurate diagnosis may be limited in certain regions, leading to delayed detection and treatment initiation.</a:t>
            </a:r>
          </a:p>
          <a:p>
            <a:br>
              <a:rPr lang="en-US" sz="2000" dirty="0"/>
            </a:br>
            <a:endParaRPr lang="en-IN" sz="2000" dirty="0">
              <a:latin typeface="Trebuchet MS" panose="020B0603020202020204" pitchFamily="34" charset="0"/>
            </a:endParaRPr>
          </a:p>
        </p:txBody>
      </p:sp>
    </p:spTree>
    <p:extLst>
      <p:ext uri="{BB962C8B-B14F-4D97-AF65-F5344CB8AC3E}">
        <p14:creationId xmlns:p14="http://schemas.microsoft.com/office/powerpoint/2010/main" val="1119040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830119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33400"/>
            <a:ext cx="5636895" cy="6937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IN" sz="4400" spc="-20" dirty="0"/>
              <a:t>PROPOSED</a:t>
            </a:r>
            <a:r>
              <a:rPr lang="en-IN" sz="4250" spc="-20" dirty="0"/>
              <a:t> SOLUTION</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A2BE4CF3-772F-EB5C-B211-0223CAB42F60}"/>
              </a:ext>
            </a:extLst>
          </p:cNvPr>
          <p:cNvSpPr txBox="1"/>
          <p:nvPr/>
        </p:nvSpPr>
        <p:spPr>
          <a:xfrm>
            <a:off x="687453" y="1695450"/>
            <a:ext cx="7316771" cy="4801314"/>
          </a:xfrm>
          <a:prstGeom prst="rect">
            <a:avLst/>
          </a:prstGeom>
          <a:noFill/>
        </p:spPr>
        <p:txBody>
          <a:bodyPr wrap="square">
            <a:spAutoFit/>
          </a:bodyPr>
          <a:lstStyle/>
          <a:p>
            <a:pPr algn="l"/>
            <a:r>
              <a:rPr lang="en-US" b="0" i="0" dirty="0">
                <a:solidFill>
                  <a:srgbClr val="0D0D0D"/>
                </a:solidFill>
                <a:effectLst/>
                <a:latin typeface="Söhne"/>
              </a:rPr>
              <a:t>Deep Learning-Based Automated Eye Cancer Detection System</a:t>
            </a:r>
          </a:p>
          <a:p>
            <a:pPr algn="l"/>
            <a:r>
              <a:rPr lang="en-US" b="0" i="0" dirty="0">
                <a:solidFill>
                  <a:srgbClr val="0D0D0D"/>
                </a:solidFill>
                <a:effectLst/>
                <a:latin typeface="Söhne"/>
              </a:rPr>
              <a:t>Our proposed solution leverages state-of-the-art deep learning techniques to develop an automated system for the detection of eye cancer. The system integrates advanced image processing algorithms, convolutional neural networks (CNNs), and comprehensive datasets to achieve accurate and efficient diagnosis. Below are the key components of our proposed solution:</a:t>
            </a:r>
          </a:p>
          <a:p>
            <a:pPr marL="742950" lvl="1" indent="-285750" algn="l">
              <a:buFont typeface="+mj-lt"/>
              <a:buAutoNum type="arabicPeriod"/>
            </a:pPr>
            <a:r>
              <a:rPr lang="en-US" b="0" i="0" dirty="0">
                <a:solidFill>
                  <a:srgbClr val="0D0D0D"/>
                </a:solidFill>
                <a:effectLst/>
                <a:latin typeface="Söhne"/>
              </a:rPr>
              <a:t>We will collaborate with medical institutions and research organizations to collect a diverse and annotated dataset of eye images encompassing various types and stages of eye cancer, including retinoblastoma, melanoma, and lymphoma.</a:t>
            </a:r>
          </a:p>
          <a:p>
            <a:pPr marL="742950" lvl="1" indent="-285750" algn="l">
              <a:buFont typeface="+mj-lt"/>
              <a:buAutoNum type="arabicPeriod"/>
            </a:pPr>
            <a:r>
              <a:rPr lang="en-US" b="0" i="0" dirty="0">
                <a:solidFill>
                  <a:srgbClr val="0D0D0D"/>
                </a:solidFill>
                <a:effectLst/>
                <a:latin typeface="Söhne"/>
              </a:rPr>
              <a:t>Data preprocessing techniques, such as normalization, augmentation, and noise reduction, will be applied to enhance the quality and diversity of the dataset, ensuring robust model training.</a:t>
            </a:r>
          </a:p>
          <a:p>
            <a:pPr marL="742950" lvl="1" indent="-285750" algn="l">
              <a:buFont typeface="+mj-lt"/>
              <a:buAutoNum type="arabicPeriod"/>
            </a:pPr>
            <a:r>
              <a:rPr lang="en-US" b="0" i="0" dirty="0">
                <a:solidFill>
                  <a:srgbClr val="0D0D0D"/>
                </a:solidFill>
                <a:effectLst/>
                <a:latin typeface="Söhne"/>
              </a:rPr>
              <a:t>We will employ CNN architectures, such as </a:t>
            </a:r>
            <a:r>
              <a:rPr lang="en-US" b="0" i="0" dirty="0" err="1">
                <a:solidFill>
                  <a:srgbClr val="0D0D0D"/>
                </a:solidFill>
                <a:effectLst/>
                <a:latin typeface="Söhne"/>
              </a:rPr>
              <a:t>ResNet</a:t>
            </a:r>
            <a:r>
              <a:rPr lang="en-US" b="0" i="0" dirty="0">
                <a:solidFill>
                  <a:srgbClr val="0D0D0D"/>
                </a:solidFill>
                <a:effectLst/>
                <a:latin typeface="Söhne"/>
              </a:rPr>
              <a:t>, </a:t>
            </a:r>
            <a:r>
              <a:rPr lang="en-US" b="0" i="0" dirty="0" err="1">
                <a:solidFill>
                  <a:srgbClr val="0D0D0D"/>
                </a:solidFill>
                <a:effectLst/>
                <a:latin typeface="Söhne"/>
              </a:rPr>
              <a:t>DenseNet</a:t>
            </a:r>
            <a:r>
              <a:rPr lang="en-US" b="0" i="0" dirty="0">
                <a:solidFill>
                  <a:srgbClr val="0D0D0D"/>
                </a:solidFill>
                <a:effectLst/>
                <a:latin typeface="Söhne"/>
              </a:rPr>
              <a:t>, or </a:t>
            </a:r>
            <a:r>
              <a:rPr lang="en-US" b="0" i="0" dirty="0" err="1">
                <a:solidFill>
                  <a:srgbClr val="0D0D0D"/>
                </a:solidFill>
                <a:effectLst/>
                <a:latin typeface="Söhne"/>
              </a:rPr>
              <a:t>EfficientNet</a:t>
            </a:r>
            <a:r>
              <a:rPr lang="en-US" b="0" i="0" dirty="0">
                <a:solidFill>
                  <a:srgbClr val="0D0D0D"/>
                </a:solidFill>
                <a:effectLst/>
                <a:latin typeface="Söhne"/>
              </a:rPr>
              <a:t>, for feature extraction from input eye images. These architectures have demonstrated superior performance in image classification tasks and are well-suited for medical imaging analysis</a:t>
            </a:r>
          </a:p>
        </p:txBody>
      </p:sp>
    </p:spTree>
    <p:extLst>
      <p:ext uri="{BB962C8B-B14F-4D97-AF65-F5344CB8AC3E}">
        <p14:creationId xmlns:p14="http://schemas.microsoft.com/office/powerpoint/2010/main" val="811432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8229600" y="80134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937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IN" sz="4400" kern="1200" dirty="0">
                <a:solidFill>
                  <a:srgbClr val="000000"/>
                </a:solidFill>
                <a:effectLst/>
                <a:latin typeface="Trebuchet MS" panose="020B0603020202020204" pitchFamily="34" charset="0"/>
                <a:ea typeface="+mn-ea"/>
                <a:cs typeface="+mn-cs"/>
              </a:rPr>
              <a:t>SYSTEM APPROACH</a:t>
            </a:r>
            <a:endParaRPr lang="en-IN" sz="4250" dirty="0">
              <a:latin typeface="Trebuchet MS" panose="020B0603020202020204" pitchFamily="34"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8C4698E7-C863-B72A-B570-963686D56FE6}"/>
              </a:ext>
            </a:extLst>
          </p:cNvPr>
          <p:cNvSpPr txBox="1"/>
          <p:nvPr/>
        </p:nvSpPr>
        <p:spPr>
          <a:xfrm>
            <a:off x="668418" y="2105728"/>
            <a:ext cx="7561181" cy="4016484"/>
          </a:xfrm>
          <a:prstGeom prst="rect">
            <a:avLst/>
          </a:prstGeom>
          <a:noFill/>
        </p:spPr>
        <p:txBody>
          <a:bodyPr wrap="square">
            <a:spAutoFit/>
          </a:bodyPr>
          <a:lstStyle/>
          <a:p>
            <a:pPr algn="just"/>
            <a:r>
              <a:rPr lang="en-IN" sz="1700" b="1" dirty="0">
                <a:latin typeface="Trebuchet MS" panose="020B0603020202020204" pitchFamily="34" charset="0"/>
              </a:rPr>
              <a:t>Hardware</a:t>
            </a:r>
            <a:r>
              <a:rPr lang="en-IN" sz="1700" dirty="0">
                <a:latin typeface="Trebuchet MS" panose="020B0603020202020204" pitchFamily="34" charset="0"/>
              </a:rPr>
              <a:t>:</a:t>
            </a:r>
          </a:p>
          <a:p>
            <a:pPr algn="just"/>
            <a:r>
              <a:rPr lang="en-IN" sz="1700" b="1" dirty="0">
                <a:latin typeface="Trebuchet MS" panose="020B0603020202020204" pitchFamily="34" charset="0"/>
              </a:rPr>
              <a:t>CPU</a:t>
            </a:r>
            <a:r>
              <a:rPr lang="en-IN" sz="1700" dirty="0">
                <a:latin typeface="Trebuchet MS" panose="020B0603020202020204" pitchFamily="34" charset="0"/>
              </a:rPr>
              <a:t>: The system requires a CPU with sufficient processing power to handle the computational demands of Convolutional Neural Network (CNN) training and inference. A multi-core processor, preferably with a clock speed of at least 2 GHz or higher, is recommended.</a:t>
            </a:r>
          </a:p>
          <a:p>
            <a:pPr algn="just"/>
            <a:endParaRPr lang="en-IN" sz="1700" dirty="0">
              <a:latin typeface="Trebuchet MS" panose="020B0603020202020204" pitchFamily="34" charset="0"/>
            </a:endParaRPr>
          </a:p>
          <a:p>
            <a:pPr algn="just"/>
            <a:r>
              <a:rPr lang="en-IN" sz="1700" b="1" dirty="0">
                <a:latin typeface="Trebuchet MS" panose="020B0603020202020204" pitchFamily="34" charset="0"/>
              </a:rPr>
              <a:t>Memory</a:t>
            </a:r>
            <a:r>
              <a:rPr lang="en-IN" sz="1700" dirty="0">
                <a:latin typeface="Trebuchet MS" panose="020B0603020202020204" pitchFamily="34" charset="0"/>
              </a:rPr>
              <a:t>: A minimum of 8 GB RAM is recommended for smooth operation, especially during model training, where large datasets are processed. More RAM may be required for handling larger datasets or concurrent user requests.</a:t>
            </a:r>
          </a:p>
          <a:p>
            <a:pPr algn="just"/>
            <a:endParaRPr lang="en-IN" sz="1700" dirty="0">
              <a:latin typeface="Trebuchet MS" panose="020B0603020202020204" pitchFamily="34" charset="0"/>
            </a:endParaRPr>
          </a:p>
          <a:p>
            <a:pPr algn="just"/>
            <a:r>
              <a:rPr lang="en-IN" sz="1700" b="1" dirty="0">
                <a:latin typeface="Trebuchet MS" panose="020B0603020202020204" pitchFamily="34" charset="0"/>
              </a:rPr>
              <a:t>Internet Speed</a:t>
            </a:r>
            <a:r>
              <a:rPr lang="en-IN" sz="1700" dirty="0">
                <a:latin typeface="Trebuchet MS" panose="020B0603020202020204" pitchFamily="34" charset="0"/>
              </a:rPr>
              <a:t>: A stable internet connection is necessary for downloading and updating Python packages, model weights, and serving the web application. A broadband connection with a minimum download speed of 5 Mbps and upload speed of 1 Mbps is sufficient for most purposes.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8229600" y="80134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478620"/>
            <a:ext cx="7185025" cy="6937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IN" sz="4400" kern="1200" dirty="0">
                <a:solidFill>
                  <a:srgbClr val="000000"/>
                </a:solidFill>
                <a:effectLst/>
                <a:latin typeface="Trebuchet MS" panose="020B0603020202020204" pitchFamily="34" charset="0"/>
                <a:ea typeface="+mn-ea"/>
                <a:cs typeface="+mn-cs"/>
              </a:rPr>
              <a:t>SYSTEM APPROACH – CONT.</a:t>
            </a:r>
            <a:endParaRPr lang="en-IN" sz="4250" dirty="0">
              <a:latin typeface="Trebuchet MS" panose="020B0603020202020204" pitchFamily="34"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2" name="TextBox 11">
            <a:extLst>
              <a:ext uri="{FF2B5EF4-FFF2-40B4-BE49-F238E27FC236}">
                <a16:creationId xmlns:a16="http://schemas.microsoft.com/office/drawing/2014/main" id="{8C4698E7-C863-B72A-B570-963686D56FE6}"/>
              </a:ext>
            </a:extLst>
          </p:cNvPr>
          <p:cNvSpPr txBox="1"/>
          <p:nvPr/>
        </p:nvSpPr>
        <p:spPr>
          <a:xfrm>
            <a:off x="668418" y="1423405"/>
            <a:ext cx="7561181" cy="4801314"/>
          </a:xfrm>
          <a:prstGeom prst="rect">
            <a:avLst/>
          </a:prstGeom>
          <a:noFill/>
        </p:spPr>
        <p:txBody>
          <a:bodyPr wrap="square">
            <a:spAutoFit/>
          </a:bodyPr>
          <a:lstStyle/>
          <a:p>
            <a:r>
              <a:rPr lang="en-IN" sz="1700" b="1" dirty="0">
                <a:latin typeface="Trebuchet MS" panose="020B0603020202020204" pitchFamily="34" charset="0"/>
              </a:rPr>
              <a:t>Software</a:t>
            </a:r>
            <a:r>
              <a:rPr lang="en-IN" sz="1700" dirty="0">
                <a:latin typeface="Trebuchet MS" panose="020B0603020202020204" pitchFamily="34" charset="0"/>
              </a:rPr>
              <a:t>:</a:t>
            </a:r>
          </a:p>
          <a:p>
            <a:r>
              <a:rPr lang="en-IN" sz="1700" b="1" dirty="0">
                <a:latin typeface="Trebuchet MS" panose="020B0603020202020204" pitchFamily="34" charset="0"/>
              </a:rPr>
              <a:t>Python</a:t>
            </a:r>
            <a:r>
              <a:rPr lang="en-IN" sz="1700" dirty="0">
                <a:latin typeface="Trebuchet MS" panose="020B0603020202020204" pitchFamily="34" charset="0"/>
              </a:rPr>
              <a:t>: The system is built using Python programming language</a:t>
            </a:r>
          </a:p>
          <a:p>
            <a:endParaRPr lang="en-IN" sz="1700" dirty="0">
              <a:latin typeface="Trebuchet MS" panose="020B0603020202020204" pitchFamily="34" charset="0"/>
            </a:endParaRPr>
          </a:p>
          <a:p>
            <a:r>
              <a:rPr lang="en-IN" sz="1700" b="1" dirty="0" err="1">
                <a:latin typeface="Trebuchet MS" panose="020B0603020202020204" pitchFamily="34" charset="0"/>
              </a:rPr>
              <a:t>PyTorch</a:t>
            </a:r>
            <a:r>
              <a:rPr lang="en-IN" sz="1700" dirty="0">
                <a:latin typeface="Trebuchet MS" panose="020B0603020202020204" pitchFamily="34" charset="0"/>
              </a:rPr>
              <a:t>: </a:t>
            </a:r>
            <a:r>
              <a:rPr lang="en-IN" sz="1700" dirty="0" err="1">
                <a:latin typeface="Trebuchet MS" panose="020B0603020202020204" pitchFamily="34" charset="0"/>
              </a:rPr>
              <a:t>PyTorch</a:t>
            </a:r>
            <a:r>
              <a:rPr lang="en-IN" sz="1700" dirty="0">
                <a:latin typeface="Trebuchet MS" panose="020B0603020202020204" pitchFamily="34" charset="0"/>
              </a:rPr>
              <a:t>, a machine learning library, is utilized for implementing the Convolutional Neural Network (CNN) architecture. </a:t>
            </a:r>
            <a:r>
              <a:rPr lang="en-IN" sz="1700" dirty="0" err="1">
                <a:latin typeface="Trebuchet MS" panose="020B0603020202020204" pitchFamily="34" charset="0"/>
              </a:rPr>
              <a:t>PyTorch</a:t>
            </a:r>
            <a:r>
              <a:rPr lang="en-IN" sz="1700" dirty="0">
                <a:latin typeface="Trebuchet MS" panose="020B0603020202020204" pitchFamily="34" charset="0"/>
              </a:rPr>
              <a:t> provides efficient tensor computation with GPU acceleration, facilitating faster model training and inference.</a:t>
            </a:r>
          </a:p>
          <a:p>
            <a:r>
              <a:rPr lang="en-IN" sz="1700" dirty="0">
                <a:latin typeface="Trebuchet MS" panose="020B0603020202020204" pitchFamily="34" charset="0"/>
              </a:rPr>
              <a:t>Python-</a:t>
            </a:r>
            <a:r>
              <a:rPr lang="en-IN" sz="1700" dirty="0" err="1">
                <a:latin typeface="Trebuchet MS" panose="020B0603020202020204" pitchFamily="34" charset="0"/>
              </a:rPr>
              <a:t>facepp</a:t>
            </a:r>
            <a:r>
              <a:rPr lang="en-IN" sz="1700" dirty="0">
                <a:latin typeface="Trebuchet MS" panose="020B0603020202020204" pitchFamily="34" charset="0"/>
              </a:rPr>
              <a:t> – To install this module type the below command in the terminal.
Pip install python-</a:t>
            </a:r>
            <a:r>
              <a:rPr lang="en-IN" sz="1700" dirty="0" err="1">
                <a:latin typeface="Trebuchet MS" panose="020B0603020202020204" pitchFamily="34" charset="0"/>
              </a:rPr>
              <a:t>facepp</a:t>
            </a:r>
            <a:r>
              <a:rPr lang="en-IN" sz="1700" dirty="0">
                <a:latin typeface="Trebuchet MS" panose="020B0603020202020204" pitchFamily="34" charset="0"/>
              </a:rPr>
              <a:t>
emoji – To install this module type the below command in the terminal.
Pip install emoji.</a:t>
            </a:r>
          </a:p>
          <a:p>
            <a:r>
              <a:rPr lang="en-IN" sz="1700" dirty="0">
                <a:latin typeface="Trebuchet MS" panose="020B0603020202020204" pitchFamily="34" charset="0"/>
              </a:rPr>
              <a:t>This app compares two photographs of the same person or two different persons against his/her face features like face landmarks, beauty score, face emotion, etc. If both photographs are matching with each other, the app result is “Both photographs are of same person ” otherwise app result is “Both photographs are of two different persons”.</a:t>
            </a:r>
          </a:p>
          <a:p>
            <a:endParaRPr lang="en-IN" sz="1700" dirty="0">
              <a:latin typeface="Trebuchet MS" panose="020B0603020202020204" pitchFamily="34" charset="0"/>
            </a:endParaRPr>
          </a:p>
        </p:txBody>
      </p:sp>
    </p:spTree>
    <p:extLst>
      <p:ext uri="{BB962C8B-B14F-4D97-AF65-F5344CB8AC3E}">
        <p14:creationId xmlns:p14="http://schemas.microsoft.com/office/powerpoint/2010/main" val="2444000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686800" y="46662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3900" y="281662"/>
            <a:ext cx="5014595" cy="693780"/>
          </a:xfrm>
          <a:prstGeom prst="rect">
            <a:avLst/>
          </a:prstGeom>
        </p:spPr>
        <p:txBody>
          <a:bodyPr vert="horz" wrap="square" lIns="0" tIns="16510" rIns="0" bIns="0" rtlCol="0">
            <a:spAutoFit/>
          </a:bodyPr>
          <a:lstStyle/>
          <a:p>
            <a:pPr marL="12700">
              <a:lnSpc>
                <a:spcPct val="100000"/>
              </a:lnSpc>
              <a:spcBef>
                <a:spcPts val="130"/>
              </a:spcBef>
            </a:pPr>
            <a:r>
              <a:rPr lang="en-IN" sz="4400" spc="25" dirty="0"/>
              <a:t>ALGORITHM</a:t>
            </a:r>
            <a:endParaRPr sz="44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28FD5EB9-75B9-63BF-A5CF-D7E2F3872D01}"/>
              </a:ext>
            </a:extLst>
          </p:cNvPr>
          <p:cNvSpPr txBox="1"/>
          <p:nvPr/>
        </p:nvSpPr>
        <p:spPr>
          <a:xfrm>
            <a:off x="533400" y="1066800"/>
            <a:ext cx="7770829" cy="4770537"/>
          </a:xfrm>
          <a:prstGeom prst="rect">
            <a:avLst/>
          </a:prstGeom>
          <a:noFill/>
        </p:spPr>
        <p:txBody>
          <a:bodyPr wrap="square">
            <a:spAutoFit/>
          </a:bodyPr>
          <a:lstStyle/>
          <a:p>
            <a:pPr algn="l"/>
            <a:br>
              <a:rPr lang="en-US" b="0" i="0" dirty="0">
                <a:solidFill>
                  <a:srgbClr val="0D0D0D"/>
                </a:solidFill>
                <a:effectLst/>
                <a:latin typeface="Söhne"/>
              </a:rPr>
            </a:br>
            <a:r>
              <a:rPr lang="en-US" b="0" i="0" dirty="0">
                <a:solidFill>
                  <a:srgbClr val="0D0D0D"/>
                </a:solidFill>
                <a:effectLst/>
                <a:latin typeface="Söhne"/>
              </a:rPr>
              <a:t>Below is a simplified algorithm outline for eye cancer detection using deep learning techniques. This algorithm assumes the availability of a labeled dataset containing images of eyes with and without cancerous conditions.</a:t>
            </a:r>
          </a:p>
          <a:p>
            <a:pPr algn="l"/>
            <a:r>
              <a:rPr lang="en-US" b="0" i="0" dirty="0">
                <a:solidFill>
                  <a:srgbClr val="0D0D0D"/>
                </a:solidFill>
                <a:effectLst/>
                <a:latin typeface="Söhne"/>
              </a:rPr>
              <a:t>Algorithm for Eye Cancer Detection:</a:t>
            </a:r>
          </a:p>
          <a:p>
            <a:pPr algn="l">
              <a:buFont typeface="+mj-lt"/>
              <a:buAutoNum type="arabicPeriod"/>
            </a:pPr>
            <a:r>
              <a:rPr lang="en-US" b="1" i="0" dirty="0">
                <a:solidFill>
                  <a:srgbClr val="0D0D0D"/>
                </a:solidFill>
                <a:effectLst/>
                <a:latin typeface="Söhne"/>
              </a:rPr>
              <a:t>Data Preparation:</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Collect a dataset of eye images, including both healthy and cancerous conditions. Ensure that the dataset is diverse and representative of various eye cancer types and stages.</a:t>
            </a:r>
          </a:p>
          <a:p>
            <a:pPr marL="742950" lvl="1" indent="-285750" algn="l">
              <a:buFont typeface="+mj-lt"/>
              <a:buAutoNum type="arabicPeriod"/>
            </a:pPr>
            <a:r>
              <a:rPr lang="en-US" b="0" i="0" dirty="0">
                <a:solidFill>
                  <a:srgbClr val="0D0D0D"/>
                </a:solidFill>
                <a:effectLst/>
                <a:latin typeface="Söhne"/>
              </a:rPr>
              <a:t>Preprocess the images by resizing them to a uniform size, normalizing pixel values, and augmenting the dataset to increase its diversity and robustness.</a:t>
            </a:r>
          </a:p>
          <a:p>
            <a:pPr algn="l">
              <a:buFont typeface="+mj-lt"/>
              <a:buAutoNum type="arabicPeriod"/>
            </a:pPr>
            <a:r>
              <a:rPr lang="en-US" b="1" i="0" dirty="0">
                <a:solidFill>
                  <a:srgbClr val="0D0D0D"/>
                </a:solidFill>
                <a:effectLst/>
                <a:latin typeface="Söhne"/>
              </a:rPr>
              <a:t>Model Selection:</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Choose an appropriate deep learning architecture for image classification tasks. Common choices include Convolutional Neural Networks (CNNs) such as </a:t>
            </a:r>
            <a:r>
              <a:rPr lang="en-US" b="0" i="0" dirty="0" err="1">
                <a:solidFill>
                  <a:srgbClr val="0D0D0D"/>
                </a:solidFill>
                <a:effectLst/>
                <a:latin typeface="Söhne"/>
              </a:rPr>
              <a:t>ResNet</a:t>
            </a:r>
            <a:r>
              <a:rPr lang="en-US" b="0" i="0" dirty="0">
                <a:solidFill>
                  <a:srgbClr val="0D0D0D"/>
                </a:solidFill>
                <a:effectLst/>
                <a:latin typeface="Söhne"/>
              </a:rPr>
              <a:t>, Inception, or VGG.</a:t>
            </a:r>
          </a:p>
          <a:p>
            <a:pPr algn="just"/>
            <a:endParaRPr lang="en-IN" sz="1600" dirty="0">
              <a:latin typeface="Trebuchet MS" panose="020B0603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686800" y="46662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3900" y="281662"/>
            <a:ext cx="5753100" cy="693780"/>
          </a:xfrm>
          <a:prstGeom prst="rect">
            <a:avLst/>
          </a:prstGeom>
        </p:spPr>
        <p:txBody>
          <a:bodyPr vert="horz" wrap="square" lIns="0" tIns="16510" rIns="0" bIns="0" rtlCol="0">
            <a:spAutoFit/>
          </a:bodyPr>
          <a:lstStyle/>
          <a:p>
            <a:pPr marL="12700">
              <a:lnSpc>
                <a:spcPct val="100000"/>
              </a:lnSpc>
              <a:spcBef>
                <a:spcPts val="130"/>
              </a:spcBef>
            </a:pPr>
            <a:r>
              <a:rPr lang="en-IN" sz="4400" spc="25" dirty="0"/>
              <a:t>ALGORITHM - CONT.</a:t>
            </a:r>
            <a:endParaRPr sz="44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2" name="TextBox 11">
            <a:extLst>
              <a:ext uri="{FF2B5EF4-FFF2-40B4-BE49-F238E27FC236}">
                <a16:creationId xmlns:a16="http://schemas.microsoft.com/office/drawing/2014/main" id="{048B6682-AE27-0D6A-56CA-BD0B8D80A3BA}"/>
              </a:ext>
            </a:extLst>
          </p:cNvPr>
          <p:cNvSpPr txBox="1"/>
          <p:nvPr/>
        </p:nvSpPr>
        <p:spPr>
          <a:xfrm>
            <a:off x="609600" y="1186220"/>
            <a:ext cx="7770829" cy="4524315"/>
          </a:xfrm>
          <a:prstGeom prst="rect">
            <a:avLst/>
          </a:prstGeom>
          <a:noFill/>
        </p:spPr>
        <p:txBody>
          <a:bodyPr wrap="square">
            <a:spAutoFit/>
          </a:bodyPr>
          <a:lstStyle/>
          <a:p>
            <a:r>
              <a:rPr lang="en-US" sz="1600" b="1" dirty="0">
                <a:effectLst/>
              </a:rPr>
              <a:t>3.</a:t>
            </a:r>
            <a:r>
              <a:rPr lang="en-US" sz="1600" b="1" dirty="0">
                <a:effectLst/>
                <a:latin typeface="Trebuchet MS" panose="020B0603020202020204" pitchFamily="34" charset="0"/>
              </a:rPr>
              <a:t>Model Training:</a:t>
            </a:r>
            <a:endParaRPr lang="en-US" sz="1600" dirty="0">
              <a:effectLst/>
              <a:latin typeface="Trebuchet MS" panose="020B0603020202020204" pitchFamily="34" charset="0"/>
            </a:endParaRPr>
          </a:p>
          <a:p>
            <a:pPr>
              <a:buFont typeface="Arial" panose="020B0604020202020204" pitchFamily="34" charset="0"/>
              <a:buChar char="•"/>
            </a:pPr>
            <a:r>
              <a:rPr lang="en-US" sz="1600" b="0" i="0" dirty="0">
                <a:solidFill>
                  <a:srgbClr val="0D0D0D"/>
                </a:solidFill>
                <a:effectLst/>
                <a:latin typeface="Trebuchet MS" panose="020B0603020202020204" pitchFamily="34" charset="0"/>
              </a:rPr>
              <a:t>Split the dataset into training, validation, and testing sets. Typically, the data is divided into 70-80% for</a:t>
            </a:r>
          </a:p>
          <a:p>
            <a:r>
              <a:rPr lang="en-US" sz="1600" b="0" i="0" dirty="0">
                <a:solidFill>
                  <a:srgbClr val="0D0D0D"/>
                </a:solidFill>
                <a:effectLst/>
                <a:latin typeface="Trebuchet MS" panose="020B0603020202020204" pitchFamily="34" charset="0"/>
              </a:rPr>
              <a:t> training, 10-15% for validation, and 10-15% for testing.</a:t>
            </a:r>
          </a:p>
          <a:p>
            <a:pPr>
              <a:buFont typeface="Arial" panose="020B0604020202020204" pitchFamily="34" charset="0"/>
              <a:buChar char="•"/>
            </a:pPr>
            <a:r>
              <a:rPr lang="en-US" sz="1600" b="0" i="0" dirty="0">
                <a:solidFill>
                  <a:srgbClr val="0D0D0D"/>
                </a:solidFill>
                <a:effectLst/>
                <a:latin typeface="Trebuchet MS" panose="020B0603020202020204" pitchFamily="34" charset="0"/>
              </a:rPr>
              <a:t>Initialize the selected CNN architecture and train it on the training dataset. During training, adjust the model's parameters (weights and biases) using an optimization algorithm (e.g., stochastic gradient descent) to minimize the loss function.</a:t>
            </a:r>
          </a:p>
          <a:p>
            <a:pPr>
              <a:buFont typeface="Arial" panose="020B0604020202020204" pitchFamily="34" charset="0"/>
              <a:buChar char="•"/>
            </a:pPr>
            <a:endParaRPr lang="en-US" sz="1600" b="0" i="0" dirty="0">
              <a:solidFill>
                <a:srgbClr val="0D0D0D"/>
              </a:solidFill>
              <a:effectLst/>
              <a:latin typeface="Trebuchet MS" panose="020B0603020202020204" pitchFamily="34" charset="0"/>
            </a:endParaRPr>
          </a:p>
          <a:p>
            <a:pPr algn="l"/>
            <a:r>
              <a:rPr lang="en-US" sz="1600" b="1" i="0" dirty="0">
                <a:solidFill>
                  <a:srgbClr val="0D0D0D"/>
                </a:solidFill>
                <a:effectLst/>
                <a:latin typeface="Trebuchet MS" panose="020B0603020202020204" pitchFamily="34" charset="0"/>
              </a:rPr>
              <a:t>4.Model Evaluation:</a:t>
            </a:r>
            <a:endParaRPr lang="en-US" sz="1600" b="0" i="0" dirty="0">
              <a:solidFill>
                <a:srgbClr val="0D0D0D"/>
              </a:solidFill>
              <a:effectLst/>
              <a:latin typeface="Trebuchet MS" panose="020B0603020202020204" pitchFamily="34" charset="0"/>
            </a:endParaRPr>
          </a:p>
          <a:p>
            <a:pPr algn="l">
              <a:buFont typeface="Arial" panose="020B0604020202020204" pitchFamily="34" charset="0"/>
              <a:buChar char="•"/>
            </a:pPr>
            <a:r>
              <a:rPr lang="en-US" sz="1600" b="0" i="0" dirty="0">
                <a:solidFill>
                  <a:srgbClr val="0D0D0D"/>
                </a:solidFill>
                <a:effectLst/>
                <a:latin typeface="Trebuchet MS" panose="020B0603020202020204" pitchFamily="34" charset="0"/>
              </a:rPr>
              <a:t>Evaluate the trained model's performance on the testing set to assess its accuracy, sensitivity, specificity, and other relevant metrics.</a:t>
            </a:r>
          </a:p>
          <a:p>
            <a:pPr algn="l">
              <a:buFont typeface="Arial" panose="020B0604020202020204" pitchFamily="34" charset="0"/>
              <a:buChar char="•"/>
            </a:pPr>
            <a:r>
              <a:rPr lang="en-US" sz="1600" b="0" i="0" dirty="0">
                <a:solidFill>
                  <a:srgbClr val="0D0D0D"/>
                </a:solidFill>
                <a:effectLst/>
                <a:latin typeface="Trebuchet MS" panose="020B0603020202020204" pitchFamily="34" charset="0"/>
              </a:rPr>
              <a:t>Utilize receiver operating characteristic (ROC) curves and area under the curve (AUC) to evaluate the model's ability to discriminate between healthy and cancerous eye images</a:t>
            </a:r>
            <a:r>
              <a:rPr lang="en-US" sz="1600" b="0" i="0" dirty="0">
                <a:solidFill>
                  <a:srgbClr val="0D0D0D"/>
                </a:solidFill>
                <a:effectLst/>
                <a:latin typeface="Söhne"/>
              </a:rPr>
              <a:t>.</a:t>
            </a:r>
          </a:p>
          <a:p>
            <a:endParaRPr lang="en-US" sz="1600" b="0" i="0" dirty="0">
              <a:solidFill>
                <a:srgbClr val="0D0D0D"/>
              </a:solidFill>
              <a:effectLst/>
              <a:latin typeface="Trebuchet MS" panose="020B0603020202020204" pitchFamily="34" charset="0"/>
            </a:endParaRPr>
          </a:p>
          <a:p>
            <a:pPr>
              <a:buFont typeface="Arial" panose="020B0604020202020204" pitchFamily="34" charset="0"/>
              <a:buChar char="•"/>
            </a:pPr>
            <a:endParaRPr lang="en-US" sz="1600" b="0" i="0" dirty="0">
              <a:solidFill>
                <a:srgbClr val="0D0D0D"/>
              </a:solidFill>
              <a:effectLst/>
              <a:latin typeface="Trebuchet MS" panose="020B0603020202020204" pitchFamily="34" charset="0"/>
            </a:endParaRPr>
          </a:p>
          <a:p>
            <a:endParaRPr lang="en-IN" sz="1600" dirty="0"/>
          </a:p>
        </p:txBody>
      </p:sp>
    </p:spTree>
    <p:extLst>
      <p:ext uri="{BB962C8B-B14F-4D97-AF65-F5344CB8AC3E}">
        <p14:creationId xmlns:p14="http://schemas.microsoft.com/office/powerpoint/2010/main" val="1831252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125075" y="562132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10750" y="49301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790079" y="6422026"/>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445461"/>
            <a:ext cx="7543165" cy="678180"/>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22" name="TextBox 21">
            <a:extLst>
              <a:ext uri="{FF2B5EF4-FFF2-40B4-BE49-F238E27FC236}">
                <a16:creationId xmlns:a16="http://schemas.microsoft.com/office/drawing/2014/main" id="{717DDF85-EA5F-6F1D-8F36-40B85EE23947}"/>
              </a:ext>
            </a:extLst>
          </p:cNvPr>
          <p:cNvSpPr txBox="1"/>
          <p:nvPr/>
        </p:nvSpPr>
        <p:spPr>
          <a:xfrm>
            <a:off x="5029200" y="5486400"/>
            <a:ext cx="1295400" cy="461665"/>
          </a:xfrm>
          <a:prstGeom prst="rect">
            <a:avLst/>
          </a:prstGeom>
          <a:noFill/>
        </p:spPr>
        <p:txBody>
          <a:bodyPr wrap="square">
            <a:spAutoFit/>
          </a:bodyPr>
          <a:lstStyle/>
          <a:p>
            <a:r>
              <a:rPr lang="en-IN" sz="2400" kern="1200" dirty="0">
                <a:solidFill>
                  <a:srgbClr val="000000"/>
                </a:solidFill>
                <a:effectLst/>
                <a:latin typeface="Trebuchet MS" panose="020B0603020202020204" pitchFamily="34" charset="0"/>
              </a:rPr>
              <a:t>Figure 1</a:t>
            </a:r>
            <a:endParaRPr lang="en-IN" sz="2400" dirty="0">
              <a:latin typeface="Trebuchet MS" panose="020B0603020202020204" pitchFamily="34" charset="0"/>
            </a:endParaRPr>
          </a:p>
        </p:txBody>
      </p:sp>
      <p:pic>
        <p:nvPicPr>
          <p:cNvPr id="9" name="Picture 8">
            <a:extLst>
              <a:ext uri="{FF2B5EF4-FFF2-40B4-BE49-F238E27FC236}">
                <a16:creationId xmlns:a16="http://schemas.microsoft.com/office/drawing/2014/main" id="{E48BEC0B-6A62-1AE6-1C0D-86933EA726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6530" y="1209569"/>
            <a:ext cx="6389654" cy="545553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143</TotalTime>
  <Words>1063</Words>
  <Application>Microsoft Office PowerPoint</Application>
  <PresentationFormat>Widescreen</PresentationFormat>
  <Paragraphs>78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Söhne</vt:lpstr>
      <vt:lpstr>Space Grotesk</vt:lpstr>
      <vt:lpstr>Trebuchet MS</vt:lpstr>
      <vt:lpstr>Office Theme</vt:lpstr>
      <vt:lpstr>PowerPoint Presentation</vt:lpstr>
      <vt:lpstr>OUTLINE</vt:lpstr>
      <vt:lpstr>PROBLEM STATEMENT</vt:lpstr>
      <vt:lpstr>PROPOSED SOLUTION</vt:lpstr>
      <vt:lpstr>SYSTEM APPROACH</vt:lpstr>
      <vt:lpstr>SYSTEM APPROACH – CONT.</vt:lpstr>
      <vt:lpstr>ALGORITHM</vt:lpstr>
      <vt:lpstr>ALGORITHM - CONT.</vt:lpstr>
      <vt:lpstr>RESULT</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Konduru Narasimha</dc:creator>
  <cp:lastModifiedBy>Kumar Prabakar</cp:lastModifiedBy>
  <cp:revision>12</cp:revision>
  <dcterms:created xsi:type="dcterms:W3CDTF">2024-03-31T04:10:31Z</dcterms:created>
  <dcterms:modified xsi:type="dcterms:W3CDTF">2024-04-01T10:52:52Z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2024-03-31T00:00:00Z</vt:filetime>
  </property>
</Properties>
</file>