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B5F"/>
    <a:srgbClr val="37383C"/>
    <a:srgbClr val="6B6E72"/>
    <a:srgbClr val="2B2B2F"/>
    <a:srgbClr val="EEE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C84F-0B8C-C052-A57C-0E2E179B6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A39CD-1731-9CF7-BF2C-46A8F9EF1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5DBA8-3D84-BD26-1703-D12632AC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E675-30FD-4122-BD8E-DAF5DF16341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8D92-A616-706E-C638-53CA7A7A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B9C31-7FEF-FE4E-0756-C0E55DC9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58E-6078-490C-92F6-0F5F6C46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8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B4BB-B3AB-E9BE-8047-7A110DB07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2B48-085E-15EB-C752-1674E161A9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4C9C7-374E-B14A-E88A-CFA651EA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E675-30FD-4122-BD8E-DAF5DF16341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DD5E0-0944-2E88-3CAB-089819C6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E4393-90B3-932C-DD35-8B31A3FE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58E-6078-490C-92F6-0F5F6C46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3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F572B-2B24-BC8C-4D86-9E13270B6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9F04E-4CE9-F83F-D1CF-948A6A81D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5C3D-81C3-41D7-9FE3-E7D76ECD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E675-30FD-4122-BD8E-DAF5DF16341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65E83-35DC-9F45-6642-45A66062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4D73B-EC4C-4B1E-3526-29D61C963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58E-6078-490C-92F6-0F5F6C46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0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06FDF-4ACE-1248-C367-3B6137AD1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1DD64-8A2D-D76F-5DBB-0A3D50BC6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D80C3-D151-78FF-0A48-2E0BD9E6A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E675-30FD-4122-BD8E-DAF5DF16341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5C6F3-7036-B62D-D710-89FA5016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B4F6F-7A2A-2F29-22CA-1AB2EEEB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58E-6078-490C-92F6-0F5F6C46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05BB-5A47-C1E3-F736-6A09282B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084ED-0190-A90A-DADC-96AA8D1E5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BF82D-5A6A-9A9A-FEF8-91FC7EFB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E675-30FD-4122-BD8E-DAF5DF16341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DBB98-6A5F-543F-4F7B-4F842574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CA0A2-4A50-21E2-FE48-E5013FE4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58E-6078-490C-92F6-0F5F6C46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4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AF38-C311-0EE7-33FA-AE3F033B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FA25-F01C-A066-AFA0-04B9D8C63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A0C9D-B3C3-08C2-04A1-CE3EFB963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F99E-39B8-22ED-68CC-4B0EDC1D4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E675-30FD-4122-BD8E-DAF5DF16341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656A1-CD32-38ED-69EF-10D58F68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E9C06-7C5F-0EF8-B53B-8837192F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58E-6078-490C-92F6-0F5F6C46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2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F9F3-84BE-F78D-7AED-F519C4F0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1BE29-AFC7-F75D-7DBD-82A49415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5AE80-A4C0-C90E-F117-A9E49AA7E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06CC1-0989-DFB5-5815-D51CB33F6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36E57-8895-AF98-CC89-EE9AB3DCA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4C471-0E00-815F-2310-DC1ED9FB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E675-30FD-4122-BD8E-DAF5DF16341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83A95-A64A-E9E3-AA54-09AF0060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D8097-59B0-A44F-6FAC-B39122A1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58E-6078-490C-92F6-0F5F6C46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F46F-B8CA-B130-C565-E69D1136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82DFB-1D50-2C22-095F-B034AD2E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E675-30FD-4122-BD8E-DAF5DF16341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99D46-7472-2ECB-3F70-A79B5EE2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F8E49-6474-744E-6AB6-825973FB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58E-6078-490C-92F6-0F5F6C46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5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A7C60-78A4-0186-6F4B-CD85C61F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E675-30FD-4122-BD8E-DAF5DF16341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7B852-C03D-F372-E2CB-02443EA2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3F476-2BD4-FB82-A555-6D044458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58E-6078-490C-92F6-0F5F6C46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6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969B-EDEC-85D5-ABDB-9181700E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6D21-AE05-B7D0-608E-A45F9EF1A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68C06-7985-00C7-525A-96BC3D411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66FFF-25D4-D45E-43B3-F43A6A08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E675-30FD-4122-BD8E-DAF5DF16341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1BB7-3856-BDE0-4251-9CF42743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8553D-D9C4-8861-7C28-2643B95A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58E-6078-490C-92F6-0F5F6C46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9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0183-E163-C699-CF69-547A44F3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F0CF1-E745-458D-545F-F512BF67E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7915B-E427-A342-3330-C63EB30A6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554B8-24D2-075E-6AA7-49E7449A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4E675-30FD-4122-BD8E-DAF5DF16341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AC79B-86FC-D051-81C2-8E3FE772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5776A-AB23-9683-A4F9-99D67B56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958E-6078-490C-92F6-0F5F6C46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1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CA8D5-4188-87E8-FF6A-FB7B6412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3C159-DB6E-7BE9-EF53-4C5FCF851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73266-6BC1-BAB0-88B0-8C234BFD2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4E675-30FD-4122-BD8E-DAF5DF16341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28405-E0EF-C569-C2C2-8A32656B4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6F043-475F-BA84-2396-1DD02157A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4B958E-6078-490C-92F6-0F5F6C46E8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D506E2-7294-7750-8D74-C3591FF2A90D}"/>
              </a:ext>
            </a:extLst>
          </p:cNvPr>
          <p:cNvSpPr/>
          <p:nvPr/>
        </p:nvSpPr>
        <p:spPr>
          <a:xfrm>
            <a:off x="0" y="0"/>
            <a:ext cx="12182672" cy="6857999"/>
          </a:xfrm>
          <a:prstGeom prst="roundRect">
            <a:avLst>
              <a:gd name="adj" fmla="val 3343"/>
            </a:avLst>
          </a:prstGeom>
          <a:solidFill>
            <a:srgbClr val="3738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for a store&#10;&#10;AI-generated content may be incorrect.">
            <a:extLst>
              <a:ext uri="{FF2B5EF4-FFF2-40B4-BE49-F238E27FC236}">
                <a16:creationId xmlns:a16="http://schemas.microsoft.com/office/drawing/2014/main" id="{BFF4EEA2-B19A-5155-4890-A9578691A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57" y="231836"/>
            <a:ext cx="1882303" cy="1813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1DABDB-B2F5-F9B2-4746-AE621B570875}"/>
              </a:ext>
            </a:extLst>
          </p:cNvPr>
          <p:cNvSpPr/>
          <p:nvPr/>
        </p:nvSpPr>
        <p:spPr>
          <a:xfrm>
            <a:off x="107831" y="2406768"/>
            <a:ext cx="6845060" cy="2691796"/>
          </a:xfrm>
          <a:prstGeom prst="roundRect">
            <a:avLst>
              <a:gd name="adj" fmla="val 735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66286C-CE57-ED92-C035-EB8336095095}"/>
              </a:ext>
            </a:extLst>
          </p:cNvPr>
          <p:cNvSpPr/>
          <p:nvPr/>
        </p:nvSpPr>
        <p:spPr>
          <a:xfrm>
            <a:off x="2424023" y="231836"/>
            <a:ext cx="9614337" cy="605651"/>
          </a:xfrm>
          <a:prstGeom prst="roundRect">
            <a:avLst>
              <a:gd name="adj" fmla="val 735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0AF38F-293A-D63C-5678-683BDB3E0E35}"/>
              </a:ext>
            </a:extLst>
          </p:cNvPr>
          <p:cNvSpPr/>
          <p:nvPr/>
        </p:nvSpPr>
        <p:spPr>
          <a:xfrm>
            <a:off x="107831" y="5226157"/>
            <a:ext cx="11930529" cy="1504249"/>
          </a:xfrm>
          <a:prstGeom prst="roundRect">
            <a:avLst>
              <a:gd name="adj" fmla="val 735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46F5BB-3167-C295-0ED2-FEF711DE07C4}"/>
              </a:ext>
            </a:extLst>
          </p:cNvPr>
          <p:cNvSpPr/>
          <p:nvPr/>
        </p:nvSpPr>
        <p:spPr>
          <a:xfrm>
            <a:off x="2424023" y="1000663"/>
            <a:ext cx="4528868" cy="1242929"/>
          </a:xfrm>
          <a:prstGeom prst="roundRect">
            <a:avLst>
              <a:gd name="adj" fmla="val 7350"/>
            </a:avLst>
          </a:prstGeom>
          <a:gradFill flip="none" rotWithShape="1">
            <a:gsLst>
              <a:gs pos="7000">
                <a:schemeClr val="accent2">
                  <a:alpha val="46000"/>
                </a:schemeClr>
              </a:gs>
              <a:gs pos="100000">
                <a:srgbClr val="F75B5F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9087988-48B7-12B0-CE58-C1F48F9C2525}"/>
              </a:ext>
            </a:extLst>
          </p:cNvPr>
          <p:cNvSpPr/>
          <p:nvPr/>
        </p:nvSpPr>
        <p:spPr>
          <a:xfrm>
            <a:off x="7131171" y="965080"/>
            <a:ext cx="4907189" cy="1949571"/>
          </a:xfrm>
          <a:prstGeom prst="roundRect">
            <a:avLst>
              <a:gd name="adj" fmla="val 735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529113-01B4-F2C8-5926-7F24F987500F}"/>
              </a:ext>
            </a:extLst>
          </p:cNvPr>
          <p:cNvSpPr/>
          <p:nvPr/>
        </p:nvSpPr>
        <p:spPr>
          <a:xfrm>
            <a:off x="7114187" y="3113410"/>
            <a:ext cx="4907189" cy="1949571"/>
          </a:xfrm>
          <a:prstGeom prst="roundRect">
            <a:avLst>
              <a:gd name="adj" fmla="val 735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CE882-2F49-8CCD-88A1-89E1E1538E06}"/>
              </a:ext>
            </a:extLst>
          </p:cNvPr>
          <p:cNvSpPr txBox="1"/>
          <p:nvPr/>
        </p:nvSpPr>
        <p:spPr>
          <a:xfrm>
            <a:off x="257157" y="2477824"/>
            <a:ext cx="4636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Faturamento</a:t>
            </a:r>
            <a:r>
              <a:rPr lang="en-US" sz="1200" dirty="0">
                <a:solidFill>
                  <a:schemeClr val="bg1"/>
                </a:solidFill>
              </a:rPr>
              <a:t>  x  Família  </a:t>
            </a:r>
            <a:r>
              <a:rPr lang="en-US" sz="1200" dirty="0" err="1">
                <a:solidFill>
                  <a:schemeClr val="bg1"/>
                </a:solidFill>
              </a:rPr>
              <a:t>Produtos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BBAC83-E8AA-A201-E686-0D86FD6D3866}"/>
              </a:ext>
            </a:extLst>
          </p:cNvPr>
          <p:cNvSpPr txBox="1"/>
          <p:nvPr/>
        </p:nvSpPr>
        <p:spPr>
          <a:xfrm>
            <a:off x="107831" y="5261740"/>
            <a:ext cx="4636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Faturamento</a:t>
            </a:r>
            <a:r>
              <a:rPr lang="en-US" sz="1200" dirty="0">
                <a:solidFill>
                  <a:schemeClr val="bg1"/>
                </a:solidFill>
              </a:rPr>
              <a:t>   x   </a:t>
            </a:r>
            <a:r>
              <a:rPr lang="en-US" sz="1200" dirty="0" err="1">
                <a:solidFill>
                  <a:schemeClr val="bg1"/>
                </a:solidFill>
              </a:rPr>
              <a:t>Mês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2D7B7C-E78E-23CF-847C-77DB27D6D3C6}"/>
              </a:ext>
            </a:extLst>
          </p:cNvPr>
          <p:cNvSpPr txBox="1"/>
          <p:nvPr/>
        </p:nvSpPr>
        <p:spPr>
          <a:xfrm>
            <a:off x="7134012" y="1000663"/>
            <a:ext cx="4636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Faturamento</a:t>
            </a:r>
            <a:r>
              <a:rPr lang="en-US" sz="1200" dirty="0">
                <a:solidFill>
                  <a:schemeClr val="bg1"/>
                </a:solidFill>
              </a:rPr>
              <a:t>  x   Filial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53A475-DB2F-5633-971F-809C43D2A432}"/>
              </a:ext>
            </a:extLst>
          </p:cNvPr>
          <p:cNvSpPr txBox="1"/>
          <p:nvPr/>
        </p:nvSpPr>
        <p:spPr>
          <a:xfrm>
            <a:off x="7131171" y="3148993"/>
            <a:ext cx="4636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Top 5  </a:t>
            </a:r>
            <a:r>
              <a:rPr lang="en-US" sz="1200" dirty="0" err="1">
                <a:solidFill>
                  <a:schemeClr val="bg1"/>
                </a:solidFill>
              </a:rPr>
              <a:t>Faturamento</a:t>
            </a:r>
            <a:r>
              <a:rPr lang="en-US" sz="1200" dirty="0">
                <a:solidFill>
                  <a:schemeClr val="bg1"/>
                </a:solidFill>
              </a:rPr>
              <a:t>   x  </a:t>
            </a:r>
            <a:r>
              <a:rPr lang="en-US" sz="1200" dirty="0" err="1">
                <a:solidFill>
                  <a:schemeClr val="bg1"/>
                </a:solidFill>
              </a:rPr>
              <a:t>Produtos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0F720E-6E93-D19B-F999-8415189EAFC7}"/>
              </a:ext>
            </a:extLst>
          </p:cNvPr>
          <p:cNvSpPr txBox="1"/>
          <p:nvPr/>
        </p:nvSpPr>
        <p:spPr>
          <a:xfrm>
            <a:off x="3192712" y="1031376"/>
            <a:ext cx="1272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Faturamento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B8AA2C-1B78-ECCE-E542-16D510B4511D}"/>
              </a:ext>
            </a:extLst>
          </p:cNvPr>
          <p:cNvSpPr txBox="1"/>
          <p:nvPr/>
        </p:nvSpPr>
        <p:spPr>
          <a:xfrm>
            <a:off x="5243253" y="1028332"/>
            <a:ext cx="1046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Quantidade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21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D506E2-7294-7750-8D74-C3591FF2A90D}"/>
              </a:ext>
            </a:extLst>
          </p:cNvPr>
          <p:cNvSpPr/>
          <p:nvPr/>
        </p:nvSpPr>
        <p:spPr>
          <a:xfrm>
            <a:off x="0" y="0"/>
            <a:ext cx="12182672" cy="6857999"/>
          </a:xfrm>
          <a:prstGeom prst="roundRect">
            <a:avLst>
              <a:gd name="adj" fmla="val 3343"/>
            </a:avLst>
          </a:prstGeom>
          <a:solidFill>
            <a:srgbClr val="3738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for a store&#10;&#10;AI-generated content may be incorrect.">
            <a:extLst>
              <a:ext uri="{FF2B5EF4-FFF2-40B4-BE49-F238E27FC236}">
                <a16:creationId xmlns:a16="http://schemas.microsoft.com/office/drawing/2014/main" id="{BFF4EEA2-B19A-5155-4890-A9578691A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57" y="231836"/>
            <a:ext cx="1882303" cy="1813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66286C-CE57-ED92-C035-EB8336095095}"/>
              </a:ext>
            </a:extLst>
          </p:cNvPr>
          <p:cNvSpPr/>
          <p:nvPr/>
        </p:nvSpPr>
        <p:spPr>
          <a:xfrm>
            <a:off x="2424023" y="231836"/>
            <a:ext cx="9614337" cy="605651"/>
          </a:xfrm>
          <a:prstGeom prst="roundRect">
            <a:avLst>
              <a:gd name="adj" fmla="val 735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C58C07-921D-8FA6-C618-59E60E58CF13}"/>
              </a:ext>
            </a:extLst>
          </p:cNvPr>
          <p:cNvSpPr/>
          <p:nvPr/>
        </p:nvSpPr>
        <p:spPr>
          <a:xfrm>
            <a:off x="4194662" y="2185442"/>
            <a:ext cx="3862648" cy="2191826"/>
          </a:xfrm>
          <a:prstGeom prst="roundRect">
            <a:avLst>
              <a:gd name="adj" fmla="val 735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BF7659-F135-EAE1-5BA6-8F6E30EE3D8A}"/>
              </a:ext>
            </a:extLst>
          </p:cNvPr>
          <p:cNvSpPr/>
          <p:nvPr/>
        </p:nvSpPr>
        <p:spPr>
          <a:xfrm>
            <a:off x="4194662" y="4517701"/>
            <a:ext cx="3862648" cy="2191826"/>
          </a:xfrm>
          <a:prstGeom prst="roundRect">
            <a:avLst>
              <a:gd name="adj" fmla="val 735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247649-3336-D446-CA70-6DD931BEAD62}"/>
              </a:ext>
            </a:extLst>
          </p:cNvPr>
          <p:cNvSpPr/>
          <p:nvPr/>
        </p:nvSpPr>
        <p:spPr>
          <a:xfrm>
            <a:off x="137417" y="2185442"/>
            <a:ext cx="3875862" cy="2191826"/>
          </a:xfrm>
          <a:prstGeom prst="roundRect">
            <a:avLst>
              <a:gd name="adj" fmla="val 735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857F7FD-9535-1618-6EDB-A13EACAEE4A6}"/>
              </a:ext>
            </a:extLst>
          </p:cNvPr>
          <p:cNvSpPr/>
          <p:nvPr/>
        </p:nvSpPr>
        <p:spPr>
          <a:xfrm>
            <a:off x="137417" y="4517701"/>
            <a:ext cx="3875862" cy="2191826"/>
          </a:xfrm>
          <a:prstGeom prst="roundRect">
            <a:avLst>
              <a:gd name="adj" fmla="val 735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0E1D6A-A230-7216-B627-E55BD668DBA4}"/>
              </a:ext>
            </a:extLst>
          </p:cNvPr>
          <p:cNvSpPr/>
          <p:nvPr/>
        </p:nvSpPr>
        <p:spPr>
          <a:xfrm>
            <a:off x="8238693" y="2185442"/>
            <a:ext cx="3862648" cy="2191826"/>
          </a:xfrm>
          <a:prstGeom prst="roundRect">
            <a:avLst>
              <a:gd name="adj" fmla="val 735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574DC0-775E-1E84-76C7-558B302ED780}"/>
              </a:ext>
            </a:extLst>
          </p:cNvPr>
          <p:cNvSpPr/>
          <p:nvPr/>
        </p:nvSpPr>
        <p:spPr>
          <a:xfrm>
            <a:off x="8238693" y="4517701"/>
            <a:ext cx="3862648" cy="2191826"/>
          </a:xfrm>
          <a:prstGeom prst="roundRect">
            <a:avLst>
              <a:gd name="adj" fmla="val 735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C79F52-E6C6-EA99-9FBA-2B164917F783}"/>
              </a:ext>
            </a:extLst>
          </p:cNvPr>
          <p:cNvSpPr/>
          <p:nvPr/>
        </p:nvSpPr>
        <p:spPr>
          <a:xfrm>
            <a:off x="2424023" y="977920"/>
            <a:ext cx="9614337" cy="1059050"/>
          </a:xfrm>
          <a:prstGeom prst="roundRect">
            <a:avLst>
              <a:gd name="adj" fmla="val 735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ptos Display" panose="020B0004020202020204" pitchFamily="34" charset="0"/>
                <a:cs typeface="Lucida Sans Unicode" panose="020B0602030504020204" pitchFamily="34" charset="0"/>
              </a:rPr>
              <a:t>Dashboard de  </a:t>
            </a:r>
            <a:r>
              <a:rPr lang="en-US" sz="2400" dirty="0" err="1">
                <a:solidFill>
                  <a:schemeClr val="bg1"/>
                </a:solidFill>
                <a:latin typeface="Aptos Display" panose="020B0004020202020204" pitchFamily="34" charset="0"/>
                <a:cs typeface="Lucida Sans Unicode" panose="020B0602030504020204" pitchFamily="34" charset="0"/>
              </a:rPr>
              <a:t>Vendas</a:t>
            </a:r>
            <a:endParaRPr lang="en-US" sz="2400" dirty="0">
              <a:solidFill>
                <a:schemeClr val="bg1"/>
              </a:solidFill>
              <a:latin typeface="Aptos Display" panose="020B0004020202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F6E77-BE2B-94A0-B685-5AC48FE23FB2}"/>
              </a:ext>
            </a:extLst>
          </p:cNvPr>
          <p:cNvSpPr txBox="1"/>
          <p:nvPr/>
        </p:nvSpPr>
        <p:spPr>
          <a:xfrm>
            <a:off x="257157" y="2276845"/>
            <a:ext cx="355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Top  5   </a:t>
            </a:r>
            <a:r>
              <a:rPr lang="en-US" sz="1200" dirty="0" err="1">
                <a:solidFill>
                  <a:schemeClr val="bg1"/>
                </a:solidFill>
              </a:rPr>
              <a:t>Faturamento</a:t>
            </a:r>
            <a:r>
              <a:rPr lang="en-US" sz="1200" dirty="0">
                <a:solidFill>
                  <a:schemeClr val="bg1"/>
                </a:solidFill>
              </a:rPr>
              <a:t>    x   </a:t>
            </a:r>
            <a:r>
              <a:rPr lang="en-US" sz="1200" dirty="0" err="1">
                <a:solidFill>
                  <a:schemeClr val="bg1"/>
                </a:solidFill>
              </a:rPr>
              <a:t>Vendedor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886379-A026-A026-F25D-A64D9E2AE660}"/>
              </a:ext>
            </a:extLst>
          </p:cNvPr>
          <p:cNvSpPr txBox="1"/>
          <p:nvPr/>
        </p:nvSpPr>
        <p:spPr>
          <a:xfrm>
            <a:off x="257156" y="4627500"/>
            <a:ext cx="355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Últimos</a:t>
            </a:r>
            <a:r>
              <a:rPr lang="en-US" sz="1200" dirty="0">
                <a:solidFill>
                  <a:schemeClr val="bg1"/>
                </a:solidFill>
              </a:rPr>
              <a:t>  5   </a:t>
            </a:r>
            <a:r>
              <a:rPr lang="en-US" sz="1200" dirty="0" err="1">
                <a:solidFill>
                  <a:schemeClr val="bg1"/>
                </a:solidFill>
              </a:rPr>
              <a:t>Faturamento</a:t>
            </a:r>
            <a:r>
              <a:rPr lang="en-US" sz="1200" dirty="0">
                <a:solidFill>
                  <a:schemeClr val="bg1"/>
                </a:solidFill>
              </a:rPr>
              <a:t>    x   </a:t>
            </a:r>
            <a:r>
              <a:rPr lang="en-US" sz="1200" dirty="0" err="1">
                <a:solidFill>
                  <a:schemeClr val="bg1"/>
                </a:solidFill>
              </a:rPr>
              <a:t>Vendedor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CD22B-A963-811A-1B76-2F69C446C0EA}"/>
              </a:ext>
            </a:extLst>
          </p:cNvPr>
          <p:cNvSpPr txBox="1"/>
          <p:nvPr/>
        </p:nvSpPr>
        <p:spPr>
          <a:xfrm>
            <a:off x="4312605" y="2274104"/>
            <a:ext cx="355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Valor  de  </a:t>
            </a:r>
            <a:r>
              <a:rPr lang="en-US" sz="1200" dirty="0" err="1">
                <a:solidFill>
                  <a:schemeClr val="bg1"/>
                </a:solidFill>
              </a:rPr>
              <a:t>Desconto</a:t>
            </a:r>
            <a:r>
              <a:rPr lang="en-US" sz="1200" dirty="0">
                <a:solidFill>
                  <a:schemeClr val="bg1"/>
                </a:solidFill>
              </a:rPr>
              <a:t>    x   Filial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D86DF4-7BDA-1225-7F25-B75D396B6425}"/>
              </a:ext>
            </a:extLst>
          </p:cNvPr>
          <p:cNvSpPr txBox="1"/>
          <p:nvPr/>
        </p:nvSpPr>
        <p:spPr>
          <a:xfrm>
            <a:off x="4347255" y="4627499"/>
            <a:ext cx="355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Top 5  Valor  de  </a:t>
            </a:r>
            <a:r>
              <a:rPr lang="en-US" sz="1200" dirty="0" err="1">
                <a:solidFill>
                  <a:schemeClr val="bg1"/>
                </a:solidFill>
              </a:rPr>
              <a:t>Desconto</a:t>
            </a:r>
            <a:r>
              <a:rPr lang="en-US" sz="1200" dirty="0">
                <a:solidFill>
                  <a:schemeClr val="bg1"/>
                </a:solidFill>
              </a:rPr>
              <a:t>    x   </a:t>
            </a:r>
            <a:r>
              <a:rPr lang="en-US" sz="1200" dirty="0" err="1">
                <a:solidFill>
                  <a:schemeClr val="bg1"/>
                </a:solidFill>
              </a:rPr>
              <a:t>Vendedor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3D827D-5A21-FE19-94EB-B2546FF3047C}"/>
              </a:ext>
            </a:extLst>
          </p:cNvPr>
          <p:cNvSpPr txBox="1"/>
          <p:nvPr/>
        </p:nvSpPr>
        <p:spPr>
          <a:xfrm>
            <a:off x="8377382" y="2276661"/>
            <a:ext cx="355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Top  5   Ticket –  </a:t>
            </a:r>
            <a:r>
              <a:rPr lang="en-US" sz="1200" dirty="0" err="1">
                <a:solidFill>
                  <a:schemeClr val="bg1"/>
                </a:solidFill>
              </a:rPr>
              <a:t>médio</a:t>
            </a:r>
            <a:r>
              <a:rPr lang="en-US" sz="1200" dirty="0">
                <a:solidFill>
                  <a:schemeClr val="bg1"/>
                </a:solidFill>
              </a:rPr>
              <a:t>   x   </a:t>
            </a:r>
            <a:r>
              <a:rPr lang="en-US" sz="1200" dirty="0" err="1">
                <a:solidFill>
                  <a:schemeClr val="bg1"/>
                </a:solidFill>
              </a:rPr>
              <a:t>Vendedor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14E3D0-6D23-179B-AB6A-6980603A67EC}"/>
              </a:ext>
            </a:extLst>
          </p:cNvPr>
          <p:cNvSpPr txBox="1"/>
          <p:nvPr/>
        </p:nvSpPr>
        <p:spPr>
          <a:xfrm>
            <a:off x="8377381" y="4612305"/>
            <a:ext cx="355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Qtd  de   </a:t>
            </a:r>
            <a:r>
              <a:rPr lang="en-US" sz="1200" dirty="0" err="1">
                <a:solidFill>
                  <a:schemeClr val="bg1"/>
                </a:solidFill>
              </a:rPr>
              <a:t>Clientes</a:t>
            </a:r>
            <a:r>
              <a:rPr lang="en-US" sz="1200" dirty="0">
                <a:solidFill>
                  <a:schemeClr val="bg1"/>
                </a:solidFill>
              </a:rPr>
              <a:t>    x   </a:t>
            </a:r>
            <a:r>
              <a:rPr lang="en-US" sz="1200" dirty="0" err="1">
                <a:solidFill>
                  <a:schemeClr val="bg1"/>
                </a:solidFill>
              </a:rPr>
              <a:t>Vendedor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33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D506E2-7294-7750-8D74-C3591FF2A90D}"/>
              </a:ext>
            </a:extLst>
          </p:cNvPr>
          <p:cNvSpPr/>
          <p:nvPr/>
        </p:nvSpPr>
        <p:spPr>
          <a:xfrm>
            <a:off x="0" y="0"/>
            <a:ext cx="12182672" cy="6857999"/>
          </a:xfrm>
          <a:prstGeom prst="roundRect">
            <a:avLst>
              <a:gd name="adj" fmla="val 3343"/>
            </a:avLst>
          </a:prstGeom>
          <a:solidFill>
            <a:srgbClr val="3738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for a store&#10;&#10;AI-generated content may be incorrect.">
            <a:extLst>
              <a:ext uri="{FF2B5EF4-FFF2-40B4-BE49-F238E27FC236}">
                <a16:creationId xmlns:a16="http://schemas.microsoft.com/office/drawing/2014/main" id="{BFF4EEA2-B19A-5155-4890-A9578691A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57" y="231836"/>
            <a:ext cx="1882303" cy="1813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66286C-CE57-ED92-C035-EB8336095095}"/>
              </a:ext>
            </a:extLst>
          </p:cNvPr>
          <p:cNvSpPr/>
          <p:nvPr/>
        </p:nvSpPr>
        <p:spPr>
          <a:xfrm>
            <a:off x="2424023" y="231836"/>
            <a:ext cx="9614337" cy="605651"/>
          </a:xfrm>
          <a:prstGeom prst="roundRect">
            <a:avLst>
              <a:gd name="adj" fmla="val 735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247649-3336-D446-CA70-6DD931BEAD62}"/>
              </a:ext>
            </a:extLst>
          </p:cNvPr>
          <p:cNvSpPr/>
          <p:nvPr/>
        </p:nvSpPr>
        <p:spPr>
          <a:xfrm>
            <a:off x="137417" y="2185442"/>
            <a:ext cx="3875862" cy="2191826"/>
          </a:xfrm>
          <a:prstGeom prst="roundRect">
            <a:avLst>
              <a:gd name="adj" fmla="val 735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857F7FD-9535-1618-6EDB-A13EACAEE4A6}"/>
              </a:ext>
            </a:extLst>
          </p:cNvPr>
          <p:cNvSpPr/>
          <p:nvPr/>
        </p:nvSpPr>
        <p:spPr>
          <a:xfrm>
            <a:off x="137417" y="4517701"/>
            <a:ext cx="3875862" cy="2191826"/>
          </a:xfrm>
          <a:prstGeom prst="roundRect">
            <a:avLst>
              <a:gd name="adj" fmla="val 735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C79F52-E6C6-EA99-9FBA-2B164917F783}"/>
              </a:ext>
            </a:extLst>
          </p:cNvPr>
          <p:cNvSpPr/>
          <p:nvPr/>
        </p:nvSpPr>
        <p:spPr>
          <a:xfrm>
            <a:off x="2424024" y="977920"/>
            <a:ext cx="5584469" cy="1059050"/>
          </a:xfrm>
          <a:prstGeom prst="roundRect">
            <a:avLst>
              <a:gd name="adj" fmla="val 735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ptos Display" panose="020B0004020202020204" pitchFamily="34" charset="0"/>
                <a:cs typeface="Lucida Sans Unicode" panose="020B0602030504020204" pitchFamily="34" charset="0"/>
              </a:rPr>
              <a:t>Dashboard  de   </a:t>
            </a:r>
            <a:r>
              <a:rPr lang="en-US" sz="2400" dirty="0" err="1">
                <a:solidFill>
                  <a:schemeClr val="bg1"/>
                </a:solidFill>
                <a:latin typeface="Aptos Display" panose="020B0004020202020204" pitchFamily="34" charset="0"/>
                <a:cs typeface="Lucida Sans Unicode" panose="020B0602030504020204" pitchFamily="34" charset="0"/>
              </a:rPr>
              <a:t>Vendas</a:t>
            </a:r>
            <a:r>
              <a:rPr lang="en-US" sz="2400" dirty="0">
                <a:solidFill>
                  <a:schemeClr val="bg1"/>
                </a:solidFill>
                <a:latin typeface="Aptos Display" panose="020B0004020202020204" pitchFamily="34" charset="0"/>
                <a:cs typeface="Lucida Sans Unicode" panose="020B060203050402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F6E77-BE2B-94A0-B685-5AC48FE23FB2}"/>
              </a:ext>
            </a:extLst>
          </p:cNvPr>
          <p:cNvSpPr txBox="1"/>
          <p:nvPr/>
        </p:nvSpPr>
        <p:spPr>
          <a:xfrm>
            <a:off x="257157" y="2276845"/>
            <a:ext cx="355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Top  5   </a:t>
            </a:r>
            <a:r>
              <a:rPr lang="en-US" sz="1200" dirty="0" err="1">
                <a:solidFill>
                  <a:schemeClr val="bg1"/>
                </a:solidFill>
              </a:rPr>
              <a:t>Faturamento</a:t>
            </a:r>
            <a:r>
              <a:rPr lang="en-US" sz="1200" dirty="0">
                <a:solidFill>
                  <a:schemeClr val="bg1"/>
                </a:solidFill>
              </a:rPr>
              <a:t>    x   </a:t>
            </a:r>
            <a:r>
              <a:rPr lang="en-US" sz="1200" dirty="0" err="1">
                <a:solidFill>
                  <a:schemeClr val="bg1"/>
                </a:solidFill>
              </a:rPr>
              <a:t>Vendedor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886379-A026-A026-F25D-A64D9E2AE660}"/>
              </a:ext>
            </a:extLst>
          </p:cNvPr>
          <p:cNvSpPr txBox="1"/>
          <p:nvPr/>
        </p:nvSpPr>
        <p:spPr>
          <a:xfrm>
            <a:off x="257156" y="4627500"/>
            <a:ext cx="355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Últimos</a:t>
            </a:r>
            <a:r>
              <a:rPr lang="en-US" sz="1200" dirty="0">
                <a:solidFill>
                  <a:schemeClr val="bg1"/>
                </a:solidFill>
              </a:rPr>
              <a:t>  5   </a:t>
            </a:r>
            <a:r>
              <a:rPr lang="en-US" sz="1200" dirty="0" err="1">
                <a:solidFill>
                  <a:schemeClr val="bg1"/>
                </a:solidFill>
              </a:rPr>
              <a:t>Faturamento</a:t>
            </a:r>
            <a:r>
              <a:rPr lang="en-US" sz="1200" dirty="0">
                <a:solidFill>
                  <a:schemeClr val="bg1"/>
                </a:solidFill>
              </a:rPr>
              <a:t>    x   </a:t>
            </a:r>
            <a:r>
              <a:rPr lang="en-US" sz="1200" dirty="0" err="1">
                <a:solidFill>
                  <a:schemeClr val="bg1"/>
                </a:solidFill>
              </a:rPr>
              <a:t>Vendedor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2DAC3C-C6FA-FE4B-FD1B-EE9DEB45DFBB}"/>
              </a:ext>
            </a:extLst>
          </p:cNvPr>
          <p:cNvGrpSpPr/>
          <p:nvPr/>
        </p:nvGrpSpPr>
        <p:grpSpPr>
          <a:xfrm>
            <a:off x="8175712" y="986978"/>
            <a:ext cx="3862648" cy="2062437"/>
            <a:chOff x="4194662" y="2185443"/>
            <a:chExt cx="3862648" cy="198641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4C58C07-921D-8FA6-C618-59E60E58CF13}"/>
                </a:ext>
              </a:extLst>
            </p:cNvPr>
            <p:cNvSpPr/>
            <p:nvPr/>
          </p:nvSpPr>
          <p:spPr>
            <a:xfrm>
              <a:off x="4194662" y="2185443"/>
              <a:ext cx="3862648" cy="1986416"/>
            </a:xfrm>
            <a:prstGeom prst="roundRect">
              <a:avLst>
                <a:gd name="adj" fmla="val 735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8CD22B-A963-811A-1B76-2F69C446C0EA}"/>
                </a:ext>
              </a:extLst>
            </p:cNvPr>
            <p:cNvSpPr txBox="1"/>
            <p:nvPr/>
          </p:nvSpPr>
          <p:spPr>
            <a:xfrm>
              <a:off x="4312605" y="2274104"/>
              <a:ext cx="355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Valor  de  </a:t>
              </a:r>
              <a:r>
                <a:rPr lang="en-US" sz="1200" dirty="0" err="1">
                  <a:solidFill>
                    <a:schemeClr val="bg1"/>
                  </a:solidFill>
                </a:rPr>
                <a:t>Desconto</a:t>
              </a:r>
              <a:r>
                <a:rPr lang="en-US" sz="1200" dirty="0">
                  <a:solidFill>
                    <a:schemeClr val="bg1"/>
                  </a:solidFill>
                </a:rPr>
                <a:t>    x     Filial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AEC4DB-10FF-BE28-B39E-B0B62CE0BE91}"/>
              </a:ext>
            </a:extLst>
          </p:cNvPr>
          <p:cNvGrpSpPr/>
          <p:nvPr/>
        </p:nvGrpSpPr>
        <p:grpSpPr>
          <a:xfrm>
            <a:off x="8141060" y="3198906"/>
            <a:ext cx="3897299" cy="3510621"/>
            <a:chOff x="8141060" y="4021152"/>
            <a:chExt cx="3897299" cy="219182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2BF7659-F135-EAE1-5BA6-8F6E30EE3D8A}"/>
                </a:ext>
              </a:extLst>
            </p:cNvPr>
            <p:cNvSpPr/>
            <p:nvPr/>
          </p:nvSpPr>
          <p:spPr>
            <a:xfrm>
              <a:off x="8141060" y="4021152"/>
              <a:ext cx="3897299" cy="2191826"/>
            </a:xfrm>
            <a:prstGeom prst="roundRect">
              <a:avLst>
                <a:gd name="adj" fmla="val 735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D86DF4-7BDA-1225-7F25-B75D396B6425}"/>
                </a:ext>
              </a:extLst>
            </p:cNvPr>
            <p:cNvSpPr txBox="1"/>
            <p:nvPr/>
          </p:nvSpPr>
          <p:spPr>
            <a:xfrm>
              <a:off x="8293654" y="4103654"/>
              <a:ext cx="355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Top 5  Valor  de  </a:t>
              </a:r>
              <a:r>
                <a:rPr lang="en-US" sz="1200" dirty="0" err="1">
                  <a:solidFill>
                    <a:schemeClr val="bg1"/>
                  </a:solidFill>
                </a:rPr>
                <a:t>Desconto</a:t>
              </a:r>
              <a:r>
                <a:rPr lang="en-US" sz="1200" dirty="0">
                  <a:solidFill>
                    <a:schemeClr val="bg1"/>
                  </a:solidFill>
                </a:rPr>
                <a:t>    x   </a:t>
              </a:r>
              <a:r>
                <a:rPr lang="en-US" sz="1200" dirty="0" err="1">
                  <a:solidFill>
                    <a:schemeClr val="bg1"/>
                  </a:solidFill>
                </a:rPr>
                <a:t>Vendedor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9185AD2-C1D0-E855-17A2-2FE5A32D5B22}"/>
              </a:ext>
            </a:extLst>
          </p:cNvPr>
          <p:cNvGrpSpPr/>
          <p:nvPr/>
        </p:nvGrpSpPr>
        <p:grpSpPr>
          <a:xfrm>
            <a:off x="4145845" y="2177403"/>
            <a:ext cx="3862648" cy="2191826"/>
            <a:chOff x="8238693" y="977920"/>
            <a:chExt cx="3862648" cy="219182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F0E1D6A-A230-7216-B627-E55BD668DBA4}"/>
                </a:ext>
              </a:extLst>
            </p:cNvPr>
            <p:cNvSpPr/>
            <p:nvPr/>
          </p:nvSpPr>
          <p:spPr>
            <a:xfrm>
              <a:off x="8238693" y="977920"/>
              <a:ext cx="3862648" cy="2191826"/>
            </a:xfrm>
            <a:prstGeom prst="roundRect">
              <a:avLst>
                <a:gd name="adj" fmla="val 735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D3D827D-5A21-FE19-94EB-B2546FF3047C}"/>
                </a:ext>
              </a:extLst>
            </p:cNvPr>
            <p:cNvSpPr txBox="1"/>
            <p:nvPr/>
          </p:nvSpPr>
          <p:spPr>
            <a:xfrm>
              <a:off x="8377381" y="1061999"/>
              <a:ext cx="355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Top  5   Ticket – </a:t>
              </a:r>
              <a:r>
                <a:rPr lang="en-US" sz="1200" dirty="0" err="1">
                  <a:solidFill>
                    <a:schemeClr val="bg1"/>
                  </a:solidFill>
                </a:rPr>
                <a:t>médio</a:t>
              </a:r>
              <a:r>
                <a:rPr lang="en-US" sz="1200" dirty="0">
                  <a:solidFill>
                    <a:schemeClr val="bg1"/>
                  </a:solidFill>
                </a:rPr>
                <a:t>   x   </a:t>
              </a:r>
              <a:r>
                <a:rPr lang="en-US" sz="1200" dirty="0" err="1">
                  <a:solidFill>
                    <a:schemeClr val="bg1"/>
                  </a:solidFill>
                </a:rPr>
                <a:t>Vendedor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22FB44-18F9-EF4A-1358-896900FD2788}"/>
              </a:ext>
            </a:extLst>
          </p:cNvPr>
          <p:cNvGrpSpPr/>
          <p:nvPr/>
        </p:nvGrpSpPr>
        <p:grpSpPr>
          <a:xfrm>
            <a:off x="4160012" y="4517701"/>
            <a:ext cx="3862648" cy="2191826"/>
            <a:chOff x="8238693" y="4517701"/>
            <a:chExt cx="3862648" cy="219182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4574DC0-775E-1E84-76C7-558B302ED780}"/>
                </a:ext>
              </a:extLst>
            </p:cNvPr>
            <p:cNvSpPr/>
            <p:nvPr/>
          </p:nvSpPr>
          <p:spPr>
            <a:xfrm>
              <a:off x="8238693" y="4517701"/>
              <a:ext cx="3862648" cy="2191826"/>
            </a:xfrm>
            <a:prstGeom prst="roundRect">
              <a:avLst>
                <a:gd name="adj" fmla="val 735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14E3D0-6D23-179B-AB6A-6980603A67EC}"/>
                </a:ext>
              </a:extLst>
            </p:cNvPr>
            <p:cNvSpPr txBox="1"/>
            <p:nvPr/>
          </p:nvSpPr>
          <p:spPr>
            <a:xfrm>
              <a:off x="8377381" y="4612305"/>
              <a:ext cx="3557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Qtd  de  </a:t>
              </a:r>
              <a:r>
                <a:rPr lang="en-US" sz="1200" dirty="0" err="1">
                  <a:solidFill>
                    <a:schemeClr val="bg1"/>
                  </a:solidFill>
                </a:rPr>
                <a:t>Clientes</a:t>
              </a:r>
              <a:r>
                <a:rPr lang="en-US" sz="1200" dirty="0">
                  <a:solidFill>
                    <a:schemeClr val="bg1"/>
                  </a:solidFill>
                </a:rPr>
                <a:t>    x   </a:t>
              </a:r>
              <a:r>
                <a:rPr lang="en-US" sz="1200" dirty="0" err="1">
                  <a:solidFill>
                    <a:schemeClr val="bg1"/>
                  </a:solidFill>
                </a:rPr>
                <a:t>Vendedor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17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91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Paulo Ricardo Botelho</dc:creator>
  <cp:lastModifiedBy>Paulo Ricardo Botelho</cp:lastModifiedBy>
  <cp:revision>17</cp:revision>
  <dcterms:created xsi:type="dcterms:W3CDTF">2025-03-16T04:24:19Z</dcterms:created>
  <dcterms:modified xsi:type="dcterms:W3CDTF">2025-03-16T21:31:34Z</dcterms:modified>
</cp:coreProperties>
</file>