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1355" r:id="rId4"/>
    <p:sldId id="1470" r:id="rId5"/>
    <p:sldId id="1449" r:id="rId6"/>
    <p:sldId id="1450" r:id="rId7"/>
    <p:sldId id="1451" r:id="rId8"/>
    <p:sldId id="1453" r:id="rId9"/>
    <p:sldId id="1452" r:id="rId10"/>
    <p:sldId id="1454" r:id="rId11"/>
    <p:sldId id="1455" r:id="rId12"/>
    <p:sldId id="1456" r:id="rId13"/>
    <p:sldId id="1457" r:id="rId14"/>
    <p:sldId id="1458" r:id="rId15"/>
    <p:sldId id="1461" r:id="rId16"/>
    <p:sldId id="1459" r:id="rId17"/>
    <p:sldId id="1462" r:id="rId18"/>
    <p:sldId id="1465" r:id="rId19"/>
    <p:sldId id="1463" r:id="rId20"/>
    <p:sldId id="1466" r:id="rId21"/>
    <p:sldId id="1467" r:id="rId22"/>
    <p:sldId id="1468" r:id="rId23"/>
    <p:sldId id="1469" r:id="rId24"/>
    <p:sldId id="1471" r:id="rId25"/>
    <p:sldId id="1472" r:id="rId26"/>
    <p:sldId id="1473" r:id="rId27"/>
    <p:sldId id="1474" r:id="rId28"/>
    <p:sldId id="1475" r:id="rId29"/>
    <p:sldId id="1476" r:id="rId30"/>
    <p:sldId id="1477" r:id="rId31"/>
    <p:sldId id="1478" r:id="rId32"/>
    <p:sldId id="1479" r:id="rId33"/>
    <p:sldId id="1480" r:id="rId34"/>
    <p:sldId id="14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55 B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85E4E-1322-4C9D-8AAB-5616D4F42D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Second Way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(Using aliasing)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In the previous example we had to prefix the name of the module called </a:t>
            </a:r>
            <a:r>
              <a:rPr lang="en-US" sz="2400" b="1" dirty="0">
                <a:solidFill>
                  <a:srgbClr val="C00000"/>
                </a:solidFill>
              </a:rPr>
              <a:t>welcome</a:t>
            </a:r>
            <a:r>
              <a:rPr lang="en-US" sz="2400" dirty="0"/>
              <a:t> before the name of it’s function </a:t>
            </a:r>
            <a:r>
              <a:rPr lang="en-US" sz="2400" b="1" dirty="0">
                <a:solidFill>
                  <a:srgbClr val="C00000"/>
                </a:solidFill>
              </a:rPr>
              <a:t>greet()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/>
              <a:t>In order to shorten this syntax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allows us to </a:t>
            </a:r>
            <a:r>
              <a:rPr lang="en-US" sz="2400" b="1" dirty="0">
                <a:solidFill>
                  <a:srgbClr val="7030A0"/>
                </a:solidFill>
              </a:rPr>
              <a:t>alias </a:t>
            </a:r>
            <a:r>
              <a:rPr lang="en-US" sz="2400" dirty="0"/>
              <a:t>the module name using the keyword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import &lt;</a:t>
            </a:r>
            <a:r>
              <a:rPr lang="en-US" sz="2000" b="1" dirty="0" err="1">
                <a:solidFill>
                  <a:srgbClr val="002060"/>
                </a:solidFill>
              </a:rPr>
              <a:t>module_name</a:t>
            </a:r>
            <a:r>
              <a:rPr lang="en-US" sz="2000" b="1" dirty="0">
                <a:solidFill>
                  <a:srgbClr val="002060"/>
                </a:solidFill>
              </a:rPr>
              <a:t>&gt; as &lt;</a:t>
            </a:r>
            <a:r>
              <a:rPr lang="en-US" sz="2000" b="1" dirty="0" err="1">
                <a:solidFill>
                  <a:srgbClr val="002060"/>
                </a:solidFill>
              </a:rPr>
              <a:t>new_name</a:t>
            </a:r>
            <a:r>
              <a:rPr lang="en-US" sz="2000" b="1" dirty="0">
                <a:solidFill>
                  <a:srgbClr val="002060"/>
                </a:solidFill>
              </a:rPr>
              <a:t>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B43C8-5EEB-441B-941D-B25840A71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Second Way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(Using aliasing)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400" b="1" u="sng" dirty="0"/>
              <a:t>Run: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What is your </a:t>
            </a:r>
            <a:r>
              <a:rPr lang="en-IN" sz="2000" dirty="0" err="1">
                <a:solidFill>
                  <a:srgbClr val="002060"/>
                </a:solidFill>
              </a:rPr>
              <a:t>name?Sachin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Good Morning  </a:t>
            </a:r>
            <a:r>
              <a:rPr lang="en-IN" sz="2000" dirty="0" err="1">
                <a:solidFill>
                  <a:srgbClr val="002060"/>
                </a:solidFill>
              </a:rPr>
              <a:t>Sachin</a:t>
            </a:r>
            <a:r>
              <a:rPr lang="en-IN" sz="2000" dirty="0">
                <a:solidFill>
                  <a:srgbClr val="002060"/>
                </a:solidFill>
              </a:rPr>
              <a:t> !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w.greet</a:t>
            </a:r>
            <a:r>
              <a:rPr lang="en-IN" b="1" dirty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3F358-BAFC-4C5F-8674-C286E4617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400" b="1" u="sng" dirty="0"/>
              <a:t>Run: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What is your </a:t>
            </a:r>
            <a:r>
              <a:rPr lang="en-IN" sz="2000" dirty="0" err="1">
                <a:solidFill>
                  <a:srgbClr val="002060"/>
                </a:solidFill>
              </a:rPr>
              <a:t>name?Sachin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>
                <a:solidFill>
                  <a:srgbClr val="FF0000"/>
                </a:solidFill>
              </a:rPr>
              <a:t>NameError</a:t>
            </a:r>
            <a:r>
              <a:rPr lang="en-IN" sz="2000" b="1" dirty="0">
                <a:solidFill>
                  <a:srgbClr val="FF0000"/>
                </a:solidFill>
              </a:rPr>
              <a:t>: name 'welcome' is not defined</a:t>
            </a:r>
          </a:p>
          <a:p>
            <a:pPr>
              <a:buNone/>
            </a:pP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welcome.greet</a:t>
            </a:r>
            <a:r>
              <a:rPr lang="en-IN" b="1" dirty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387A-5563-4269-B8A3-7EBA89DD9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400" b="1" u="sng" dirty="0"/>
              <a:t>Run: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What is your </a:t>
            </a:r>
            <a:r>
              <a:rPr lang="en-IN" sz="2000" dirty="0" err="1">
                <a:solidFill>
                  <a:srgbClr val="002060"/>
                </a:solidFill>
              </a:rPr>
              <a:t>name?Sachin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Good Morning </a:t>
            </a:r>
            <a:r>
              <a:rPr lang="en-US" sz="2000" dirty="0" err="1">
                <a:solidFill>
                  <a:srgbClr val="002060"/>
                </a:solidFill>
              </a:rPr>
              <a:t>Sachin</a:t>
            </a:r>
            <a:r>
              <a:rPr lang="en-US" sz="2000" dirty="0">
                <a:solidFill>
                  <a:srgbClr val="002060"/>
                </a:solidFill>
              </a:rPr>
              <a:t>!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Good Morning </a:t>
            </a:r>
            <a:r>
              <a:rPr lang="en-US" sz="2000" dirty="0" err="1">
                <a:solidFill>
                  <a:srgbClr val="002060"/>
                </a:solidFill>
              </a:rPr>
              <a:t>Sachin</a:t>
            </a:r>
            <a:r>
              <a:rPr lang="en-US" sz="2000" dirty="0">
                <a:solidFill>
                  <a:srgbClr val="002060"/>
                </a:solidFill>
              </a:rPr>
              <a:t>!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import welcome</a:t>
            </a: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welcome.greet</a:t>
            </a:r>
            <a:r>
              <a:rPr lang="en-IN" b="1" dirty="0">
                <a:solidFill>
                  <a:srgbClr val="7030A0"/>
                </a:solidFill>
              </a:rPr>
              <a:t>(name)</a:t>
            </a:r>
          </a:p>
          <a:p>
            <a:r>
              <a:rPr lang="en-IN" b="1" dirty="0" err="1">
                <a:solidFill>
                  <a:srgbClr val="7030A0"/>
                </a:solidFill>
              </a:rPr>
              <a:t>w.greet</a:t>
            </a:r>
            <a:r>
              <a:rPr lang="en-IN" b="1" dirty="0">
                <a:solidFill>
                  <a:srgbClr val="7030A0"/>
                </a:solidFill>
              </a:rPr>
              <a:t>(name)</a:t>
            </a: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7A6AE-A958-4AC9-AAFD-0B215B773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Third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we do not want to prefix the module name at all with any prefix then we must </a:t>
            </a:r>
            <a:r>
              <a:rPr lang="en-IN" sz="2400" b="1" dirty="0">
                <a:solidFill>
                  <a:srgbClr val="C00000"/>
                </a:solidFill>
              </a:rPr>
              <a:t>import</a:t>
            </a:r>
            <a:r>
              <a:rPr lang="en-IN" sz="2400" dirty="0"/>
              <a:t> specific members of a </a:t>
            </a:r>
            <a:r>
              <a:rPr lang="en-IN" sz="2400" b="1" dirty="0">
                <a:solidFill>
                  <a:srgbClr val="C00000"/>
                </a:solidFill>
              </a:rPr>
              <a:t>module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/>
              <a:t>To do this , </a:t>
            </a:r>
            <a:r>
              <a:rPr lang="en-US" sz="2400" b="1" dirty="0">
                <a:solidFill>
                  <a:srgbClr val="C00000"/>
                </a:solidFill>
              </a:rPr>
              <a:t>Python </a:t>
            </a:r>
            <a:r>
              <a:rPr lang="en-US" sz="2400" dirty="0"/>
              <a:t>provides us </a:t>
            </a:r>
            <a:r>
              <a:rPr lang="en-US" sz="2400" b="1" dirty="0">
                <a:solidFill>
                  <a:srgbClr val="C00000"/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keyword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from </a:t>
            </a:r>
            <a:r>
              <a:rPr lang="en-IN" sz="2000" b="1" dirty="0" err="1">
                <a:solidFill>
                  <a:srgbClr val="002060"/>
                </a:solidFill>
              </a:rPr>
              <a:t>modname</a:t>
            </a:r>
            <a:r>
              <a:rPr lang="en-IN" sz="2000" b="1" dirty="0">
                <a:solidFill>
                  <a:srgbClr val="002060"/>
                </a:solidFill>
              </a:rPr>
              <a:t> import name1[, name2[, ... </a:t>
            </a:r>
            <a:r>
              <a:rPr lang="en-IN" sz="2000" b="1" dirty="0" err="1">
                <a:solidFill>
                  <a:srgbClr val="002060"/>
                </a:solidFill>
              </a:rPr>
              <a:t>nameN</a:t>
            </a:r>
            <a:r>
              <a:rPr lang="en-IN" sz="2000" b="1" dirty="0">
                <a:solidFill>
                  <a:srgbClr val="002060"/>
                </a:solidFill>
              </a:rPr>
              <a:t>]]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F39C3-1AFF-4534-A8A0-C99E08108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Third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400" b="1" u="sng" dirty="0"/>
              <a:t>Run: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What is your </a:t>
            </a:r>
            <a:r>
              <a:rPr lang="en-IN" sz="2000" dirty="0" err="1">
                <a:solidFill>
                  <a:srgbClr val="002060"/>
                </a:solidFill>
              </a:rPr>
              <a:t>name?Sachin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Good Morning  </a:t>
            </a:r>
            <a:r>
              <a:rPr lang="en-IN" sz="2000" dirty="0" err="1">
                <a:solidFill>
                  <a:srgbClr val="002060"/>
                </a:solidFill>
              </a:rPr>
              <a:t>Sachin</a:t>
            </a:r>
            <a:r>
              <a:rPr lang="en-IN" sz="2000" dirty="0">
                <a:solidFill>
                  <a:srgbClr val="002060"/>
                </a:solidFill>
              </a:rPr>
              <a:t> !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from welcome import greet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greet(name)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10128-8821-49A7-9E67-691E611EC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Morning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m1.py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43438" y="2071678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Evening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4" y="17144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m2.py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2911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u="sng" dirty="0"/>
              <a:t>Run: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/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What is your </a:t>
            </a:r>
            <a:r>
              <a:rPr lang="en-IN" dirty="0" err="1">
                <a:solidFill>
                  <a:srgbClr val="002060"/>
                </a:solidFill>
              </a:rPr>
              <a:t>name?Sachin</a:t>
            </a: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Good Evening  </a:t>
            </a:r>
            <a:r>
              <a:rPr lang="en-IN" dirty="0" err="1">
                <a:solidFill>
                  <a:srgbClr val="002060"/>
                </a:solidFill>
              </a:rPr>
              <a:t>Sachin</a:t>
            </a:r>
            <a:r>
              <a:rPr lang="en-IN" dirty="0">
                <a:solidFill>
                  <a:srgbClr val="002060"/>
                </a:solidFill>
              </a:rPr>
              <a:t> 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from </a:t>
            </a:r>
            <a:r>
              <a:rPr lang="en-IN" dirty="0">
                <a:solidFill>
                  <a:srgbClr val="7030A0"/>
                </a:solidFill>
              </a:rPr>
              <a:t>m1 </a:t>
            </a: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dirty="0">
                <a:solidFill>
                  <a:srgbClr val="7030A0"/>
                </a:solidFill>
              </a:rPr>
              <a:t>greet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from </a:t>
            </a:r>
            <a:r>
              <a:rPr lang="en-IN" dirty="0">
                <a:solidFill>
                  <a:srgbClr val="C00000"/>
                </a:solidFill>
              </a:rPr>
              <a:t>m2 </a:t>
            </a:r>
            <a:r>
              <a:rPr lang="en-IN" b="1" dirty="0">
                <a:solidFill>
                  <a:srgbClr val="C00000"/>
                </a:solidFill>
              </a:rPr>
              <a:t>import </a:t>
            </a:r>
            <a:r>
              <a:rPr lang="en-IN" dirty="0">
                <a:solidFill>
                  <a:srgbClr val="C00000"/>
                </a:solidFill>
              </a:rPr>
              <a:t>greet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name=input(</a:t>
            </a:r>
            <a:r>
              <a:rPr lang="en-IN" b="1" dirty="0">
                <a:solidFill>
                  <a:srgbClr val="C00000"/>
                </a:solidFill>
              </a:rPr>
              <a:t>"What is your name?"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greet(name)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5FA6D0-1D1D-4B72-BEDC-A4B89476A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uiExpand="1" build="allAtOnce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Morning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m1.py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43438" y="2071678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Evening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4" y="17144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m2.py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3954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u="sng" dirty="0"/>
              <a:t>Run: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/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What is your </a:t>
            </a:r>
            <a:r>
              <a:rPr lang="en-IN" dirty="0" err="1">
                <a:solidFill>
                  <a:srgbClr val="002060"/>
                </a:solidFill>
              </a:rPr>
              <a:t>name?Sachin</a:t>
            </a: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err="1">
                <a:solidFill>
                  <a:srgbClr val="FF0000"/>
                </a:solidFill>
              </a:rPr>
              <a:t>NameError</a:t>
            </a:r>
            <a:r>
              <a:rPr lang="en-IN" dirty="0">
                <a:solidFill>
                  <a:srgbClr val="FF0000"/>
                </a:solidFill>
              </a:rPr>
              <a:t>: name 'm1' is not 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from </a:t>
            </a:r>
            <a:r>
              <a:rPr lang="en-IN" dirty="0">
                <a:solidFill>
                  <a:srgbClr val="7030A0"/>
                </a:solidFill>
              </a:rPr>
              <a:t>m1 </a:t>
            </a: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dirty="0">
                <a:solidFill>
                  <a:srgbClr val="7030A0"/>
                </a:solidFill>
              </a:rPr>
              <a:t>greet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from </a:t>
            </a:r>
            <a:r>
              <a:rPr lang="en-IN" dirty="0">
                <a:solidFill>
                  <a:srgbClr val="C00000"/>
                </a:solidFill>
              </a:rPr>
              <a:t>m2 </a:t>
            </a:r>
            <a:r>
              <a:rPr lang="en-IN" b="1" dirty="0">
                <a:solidFill>
                  <a:srgbClr val="C00000"/>
                </a:solidFill>
              </a:rPr>
              <a:t>import </a:t>
            </a:r>
            <a:r>
              <a:rPr lang="en-IN" dirty="0">
                <a:solidFill>
                  <a:srgbClr val="C00000"/>
                </a:solidFill>
              </a:rPr>
              <a:t>greet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name=input(</a:t>
            </a:r>
            <a:r>
              <a:rPr lang="en-IN" b="1" dirty="0">
                <a:solidFill>
                  <a:srgbClr val="C00000"/>
                </a:solidFill>
              </a:rPr>
              <a:t>"What is your name?"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m1.greet(name)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AAD777-26F9-4DF2-B89A-49B165F55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42915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greet1(name):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Morning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greet2(name):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Afternoon "</a:t>
            </a:r>
            <a:r>
              <a:rPr lang="en-IN" dirty="0">
                <a:solidFill>
                  <a:srgbClr val="C00000"/>
                </a:solidFill>
              </a:rPr>
              <a:t>, name, 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u="sng" dirty="0"/>
              <a:t>Run: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sz="1600" b="1" u="sng" dirty="0"/>
              <a:t>Output: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What is your </a:t>
            </a:r>
            <a:r>
              <a:rPr lang="en-IN" sz="1600" dirty="0" err="1">
                <a:solidFill>
                  <a:srgbClr val="002060"/>
                </a:solidFill>
              </a:rPr>
              <a:t>name?Sachin</a:t>
            </a:r>
            <a:endParaRPr lang="en-IN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Good Morning  </a:t>
            </a:r>
            <a:r>
              <a:rPr lang="en-IN" sz="1600" dirty="0" err="1">
                <a:solidFill>
                  <a:srgbClr val="002060"/>
                </a:solidFill>
              </a:rPr>
              <a:t>Sachin</a:t>
            </a:r>
            <a:r>
              <a:rPr lang="en-IN" sz="1600" dirty="0">
                <a:solidFill>
                  <a:srgbClr val="002060"/>
                </a:solidFill>
              </a:rPr>
              <a:t> !</a:t>
            </a:r>
          </a:p>
          <a:p>
            <a:pPr>
              <a:buNone/>
            </a:pPr>
            <a:r>
              <a:rPr lang="en-IN" sz="1600" dirty="0" err="1">
                <a:solidFill>
                  <a:srgbClr val="FF0000"/>
                </a:solidFill>
              </a:rPr>
              <a:t>NameError</a:t>
            </a:r>
            <a:r>
              <a:rPr lang="en-IN" sz="1600" dirty="0">
                <a:solidFill>
                  <a:srgbClr val="FF0000"/>
                </a:solidFill>
              </a:rPr>
              <a:t>: name ‘greet2' is not 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from </a:t>
            </a:r>
            <a:r>
              <a:rPr lang="en-IN" dirty="0">
                <a:solidFill>
                  <a:srgbClr val="7030A0"/>
                </a:solidFill>
              </a:rPr>
              <a:t>welcome </a:t>
            </a: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dirty="0">
                <a:solidFill>
                  <a:srgbClr val="7030A0"/>
                </a:solidFill>
              </a:rPr>
              <a:t>greet1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name=input(</a:t>
            </a:r>
            <a:r>
              <a:rPr lang="en-IN" b="1" dirty="0">
                <a:solidFill>
                  <a:srgbClr val="C00000"/>
                </a:solidFill>
              </a:rPr>
              <a:t>"What is your name?"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greet1(name)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greet2(name)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1D2134-70B5-4CF3-ABD2-DAAAAB5CC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Fourth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It is also possible to </a:t>
            </a:r>
            <a:r>
              <a:rPr lang="en-IN" sz="2400" b="1" dirty="0">
                <a:solidFill>
                  <a:srgbClr val="7030A0"/>
                </a:solidFill>
              </a:rPr>
              <a:t>import all names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7030A0"/>
                </a:solidFill>
              </a:rPr>
              <a:t>module </a:t>
            </a:r>
            <a:r>
              <a:rPr lang="en-IN" sz="2400" dirty="0"/>
              <a:t>into the current file by using the </a:t>
            </a:r>
            <a:r>
              <a:rPr lang="en-IN" sz="2400" b="1" dirty="0">
                <a:solidFill>
                  <a:srgbClr val="7030A0"/>
                </a:solidFill>
              </a:rPr>
              <a:t>wildcard character *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from </a:t>
            </a:r>
            <a:r>
              <a:rPr lang="en-IN" sz="1900" b="1" dirty="0" err="1">
                <a:solidFill>
                  <a:srgbClr val="002060"/>
                </a:solidFill>
              </a:rPr>
              <a:t>modname</a:t>
            </a:r>
            <a:r>
              <a:rPr lang="en-IN" sz="1900" b="1" dirty="0">
                <a:solidFill>
                  <a:srgbClr val="002060"/>
                </a:solidFill>
              </a:rPr>
              <a:t> import *</a:t>
            </a:r>
          </a:p>
          <a:p>
            <a:pPr lvl="1"/>
            <a:endParaRPr lang="en-US" sz="1900" b="1" u="sng" dirty="0"/>
          </a:p>
          <a:p>
            <a:endParaRPr lang="en-US" sz="2400" b="1" u="sng" dirty="0"/>
          </a:p>
          <a:p>
            <a:r>
              <a:rPr lang="en-IN" sz="2400" dirty="0"/>
              <a:t>This allows us to use all the items from a </a:t>
            </a:r>
            <a:r>
              <a:rPr lang="en-IN" sz="2400" b="1" dirty="0">
                <a:solidFill>
                  <a:srgbClr val="7030A0"/>
                </a:solidFill>
              </a:rPr>
              <a:t>module</a:t>
            </a:r>
            <a:r>
              <a:rPr lang="en-IN" sz="2400" dirty="0"/>
              <a:t> into the </a:t>
            </a:r>
            <a:r>
              <a:rPr lang="en-IN" sz="2400" b="1" dirty="0">
                <a:solidFill>
                  <a:srgbClr val="7030A0"/>
                </a:solidFill>
              </a:rPr>
              <a:t>current file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D5B4B-A42D-4E22-80EB-CB33B32FF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a module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Different ways of importing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concept of the variable </a:t>
            </a:r>
            <a:r>
              <a:rPr lang="en-US" b="1" dirty="0">
                <a:solidFill>
                  <a:srgbClr val="C00000"/>
                </a:solidFill>
              </a:rPr>
              <a:t>__name__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625D5-214D-40DF-ADC3-9C7173A81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Fourth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42915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greet1(name):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Morning "</a:t>
            </a:r>
            <a:r>
              <a:rPr lang="en-IN" dirty="0">
                <a:solidFill>
                  <a:srgbClr val="C00000"/>
                </a:solidFill>
              </a:rPr>
              <a:t>,name,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</a:t>
            </a:r>
            <a:r>
              <a:rPr lang="en-IN" dirty="0">
                <a:solidFill>
                  <a:srgbClr val="C00000"/>
                </a:solidFill>
              </a:rPr>
              <a:t>greet2(name):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print(</a:t>
            </a:r>
            <a:r>
              <a:rPr lang="en-IN" b="1" dirty="0">
                <a:solidFill>
                  <a:srgbClr val="C00000"/>
                </a:solidFill>
              </a:rPr>
              <a:t>"Good Afternoon "</a:t>
            </a:r>
            <a:r>
              <a:rPr lang="en-IN" dirty="0">
                <a:solidFill>
                  <a:srgbClr val="C00000"/>
                </a:solidFill>
              </a:rPr>
              <a:t>, name, </a:t>
            </a:r>
            <a:r>
              <a:rPr lang="en-IN" b="1" dirty="0">
                <a:solidFill>
                  <a:srgbClr val="C00000"/>
                </a:solidFill>
              </a:rPr>
              <a:t>"!"</a:t>
            </a:r>
            <a:r>
              <a:rPr lang="en-IN" dirty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u="sng" dirty="0"/>
              <a:t>Run: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sz="1600" b="1" u="sng" dirty="0"/>
              <a:t>Output: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What is your </a:t>
            </a:r>
            <a:r>
              <a:rPr lang="en-IN" sz="1600" dirty="0" err="1">
                <a:solidFill>
                  <a:srgbClr val="002060"/>
                </a:solidFill>
              </a:rPr>
              <a:t>name?Sachin</a:t>
            </a:r>
            <a:endParaRPr lang="en-IN" sz="16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Good Morning  </a:t>
            </a:r>
            <a:r>
              <a:rPr lang="en-IN" sz="1600" dirty="0" err="1">
                <a:solidFill>
                  <a:srgbClr val="002060"/>
                </a:solidFill>
              </a:rPr>
              <a:t>Sachin</a:t>
            </a:r>
            <a:r>
              <a:rPr lang="en-IN" sz="1600" dirty="0">
                <a:solidFill>
                  <a:srgbClr val="002060"/>
                </a:solidFill>
              </a:rPr>
              <a:t> !</a:t>
            </a:r>
          </a:p>
          <a:p>
            <a:pPr>
              <a:buNone/>
            </a:pPr>
            <a:r>
              <a:rPr lang="en-IN" sz="1600" dirty="0">
                <a:solidFill>
                  <a:srgbClr val="002060"/>
                </a:solidFill>
              </a:rPr>
              <a:t>Good Afternoon  </a:t>
            </a:r>
            <a:r>
              <a:rPr lang="en-IN" sz="1600" dirty="0" err="1">
                <a:solidFill>
                  <a:srgbClr val="002060"/>
                </a:solidFill>
              </a:rPr>
              <a:t>Sachin</a:t>
            </a:r>
            <a:r>
              <a:rPr lang="en-IN" sz="1600" dirty="0">
                <a:solidFill>
                  <a:srgbClr val="002060"/>
                </a:solidFill>
              </a:rPr>
              <a:t> 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from </a:t>
            </a:r>
            <a:r>
              <a:rPr lang="en-IN" dirty="0">
                <a:solidFill>
                  <a:srgbClr val="7030A0"/>
                </a:solidFill>
              </a:rPr>
              <a:t>welcome </a:t>
            </a: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dirty="0">
                <a:solidFill>
                  <a:srgbClr val="7030A0"/>
                </a:solidFill>
              </a:rPr>
              <a:t>*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name=input(</a:t>
            </a:r>
            <a:r>
              <a:rPr lang="en-IN" b="1" dirty="0">
                <a:solidFill>
                  <a:srgbClr val="C00000"/>
                </a:solidFill>
              </a:rPr>
              <a:t>"What is your name?"</a:t>
            </a:r>
            <a:r>
              <a:rPr lang="en-IN" dirty="0">
                <a:solidFill>
                  <a:srgbClr val="C00000"/>
                </a:solidFill>
              </a:rPr>
              <a:t>)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greet1(name)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greet2(name)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626755-D8C9-4A74-88A8-A8D5AE4CFF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Defining A Class</a:t>
            </a:r>
            <a:br>
              <a:rPr lang="en-US" sz="2800" b="1" dirty="0"/>
            </a:br>
            <a:r>
              <a:rPr lang="en-US" sz="2800" b="1" dirty="0"/>
              <a:t>In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It is also possible to </a:t>
            </a:r>
            <a:r>
              <a:rPr lang="en-US" sz="2400" dirty="0"/>
              <a:t>define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inside a </a:t>
            </a:r>
            <a:r>
              <a:rPr lang="en-US" sz="2400" b="1" dirty="0">
                <a:solidFill>
                  <a:srgbClr val="C00000"/>
                </a:solidFill>
              </a:rPr>
              <a:t>module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7030A0"/>
                </a:solidFill>
              </a:rPr>
              <a:t>attributes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methods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can be accessed in the same way like we can access functions</a:t>
            </a:r>
          </a:p>
          <a:p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B7554-6961-4233-85DF-3A71C2CD5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Defining A </a:t>
            </a:r>
            <a:r>
              <a:rPr lang="en-US" sz="2800" b="1" dirty="0">
                <a:solidFill>
                  <a:srgbClr val="C00000"/>
                </a:solidFill>
              </a:rPr>
              <a:t>Class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/>
              <a:t>In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357430"/>
            <a:ext cx="7643866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shape.py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357430"/>
            <a:ext cx="76322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import math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class Circle: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def __init__(</a:t>
            </a:r>
            <a:r>
              <a:rPr lang="en-IN" sz="2000" b="1" dirty="0" err="1">
                <a:solidFill>
                  <a:srgbClr val="C00000"/>
                </a:solidFill>
              </a:rPr>
              <a:t>self,radius</a:t>
            </a:r>
            <a:r>
              <a:rPr lang="en-IN" sz="2000" b="1" dirty="0">
                <a:solidFill>
                  <a:srgbClr val="C00000"/>
                </a:solidFill>
              </a:rPr>
              <a:t>):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 err="1">
                <a:solidFill>
                  <a:srgbClr val="C00000"/>
                </a:solidFill>
              </a:rPr>
              <a:t>self.radius</a:t>
            </a:r>
            <a:r>
              <a:rPr lang="en-IN" sz="2000" b="1" dirty="0">
                <a:solidFill>
                  <a:srgbClr val="C00000"/>
                </a:solidFill>
              </a:rPr>
              <a:t>=radius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def area(self):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	print("Area </a:t>
            </a:r>
            <a:r>
              <a:rPr lang="en-IN" sz="2000" b="1" dirty="0" err="1">
                <a:solidFill>
                  <a:srgbClr val="C00000"/>
                </a:solidFill>
              </a:rPr>
              <a:t>is",math.pi</a:t>
            </a:r>
            <a:r>
              <a:rPr lang="en-IN" sz="2000" b="1" dirty="0">
                <a:solidFill>
                  <a:srgbClr val="C00000"/>
                </a:solidFill>
              </a:rPr>
              <a:t>*</a:t>
            </a:r>
            <a:r>
              <a:rPr lang="en-IN" sz="2000" b="1" dirty="0" err="1">
                <a:solidFill>
                  <a:srgbClr val="C00000"/>
                </a:solidFill>
              </a:rPr>
              <a:t>math.pow</a:t>
            </a:r>
            <a:r>
              <a:rPr lang="en-IN" sz="2000" b="1" dirty="0">
                <a:solidFill>
                  <a:srgbClr val="C00000"/>
                </a:solidFill>
              </a:rPr>
              <a:t>(self.radius,2))</a:t>
            </a:r>
          </a:p>
          <a:p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32448-16FA-428E-AA38-E0229E199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687514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Using The </a:t>
            </a:r>
            <a:r>
              <a:rPr lang="en-US" sz="2800" b="1" dirty="0">
                <a:solidFill>
                  <a:srgbClr val="C00000"/>
                </a:solidFill>
              </a:rPr>
              <a:t>Class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/>
              <a:t>Outside The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357430"/>
            <a:ext cx="478634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useshape.py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357430"/>
            <a:ext cx="4770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import shape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radius=</a:t>
            </a:r>
            <a:r>
              <a:rPr lang="en-IN" sz="2000" b="1" dirty="0" err="1">
                <a:solidFill>
                  <a:srgbClr val="C00000"/>
                </a:solidFill>
              </a:rPr>
              <a:t>int</a:t>
            </a:r>
            <a:r>
              <a:rPr lang="en-IN" sz="2000" b="1" dirty="0">
                <a:solidFill>
                  <a:srgbClr val="C00000"/>
                </a:solidFill>
              </a:rPr>
              <a:t>(input("Enter radius:"))</a:t>
            </a:r>
          </a:p>
          <a:p>
            <a:r>
              <a:rPr lang="en-IN" sz="2000" b="1" dirty="0" err="1">
                <a:solidFill>
                  <a:srgbClr val="C00000"/>
                </a:solidFill>
              </a:rPr>
              <a:t>obj</a:t>
            </a:r>
            <a:r>
              <a:rPr lang="en-IN" sz="2000" b="1" dirty="0">
                <a:solidFill>
                  <a:srgbClr val="C00000"/>
                </a:solidFill>
              </a:rPr>
              <a:t>=</a:t>
            </a:r>
            <a:r>
              <a:rPr lang="en-IN" sz="2000" b="1" dirty="0" err="1">
                <a:solidFill>
                  <a:srgbClr val="C00000"/>
                </a:solidFill>
              </a:rPr>
              <a:t>shape.Circle</a:t>
            </a:r>
            <a:r>
              <a:rPr lang="en-IN" sz="2000" b="1" dirty="0">
                <a:solidFill>
                  <a:srgbClr val="C00000"/>
                </a:solidFill>
              </a:rPr>
              <a:t>(radius)</a:t>
            </a:r>
          </a:p>
          <a:p>
            <a:r>
              <a:rPr lang="en-IN" sz="2000" b="1" dirty="0" err="1">
                <a:solidFill>
                  <a:srgbClr val="C00000"/>
                </a:solidFill>
              </a:rPr>
              <a:t>obj.area</a:t>
            </a:r>
            <a:r>
              <a:rPr lang="en-IN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4429132"/>
            <a:ext cx="319831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/>
              <a:t>Run: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python useshape.py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Enter radius:3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Area is 28.274333882308138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204342-7BB1-4973-A7E8-7A0FC7E39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after learning basics of modules , let us discuss another very important concept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All programmers who write </a:t>
            </a:r>
            <a:r>
              <a:rPr lang="en-US" sz="2400" b="1" dirty="0">
                <a:solidFill>
                  <a:srgbClr val="7030A0"/>
                </a:solidFill>
              </a:rPr>
              <a:t>standard code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 </a:t>
            </a:r>
            <a:r>
              <a:rPr lang="en-US" sz="2400" dirty="0"/>
              <a:t>always include a test condition in their </a:t>
            </a:r>
            <a:r>
              <a:rPr lang="en-US" sz="2400" dirty="0">
                <a:solidFill>
                  <a:srgbClr val="C00000"/>
                </a:solidFill>
              </a:rPr>
              <a:t>module</a:t>
            </a:r>
            <a:r>
              <a:rPr lang="en-US" sz="2400" dirty="0"/>
              <a:t> which is something like 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if __name==‘__main__’ :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	Some code</a:t>
            </a:r>
          </a:p>
          <a:p>
            <a:endParaRPr lang="en-US" sz="2400" dirty="0"/>
          </a:p>
          <a:p>
            <a:r>
              <a:rPr lang="en-US" sz="2400" dirty="0"/>
              <a:t>So let us understand what it is all about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A33B6-A3D0-43FC-8F67-1A4E07B604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Before we start the discussion , guess the output of the following code: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3143248"/>
            <a:ext cx="514353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42976" y="278605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143248"/>
            <a:ext cx="550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print("Sum </a:t>
            </a:r>
            <a:r>
              <a:rPr lang="en-IN" b="1" dirty="0" err="1">
                <a:solidFill>
                  <a:srgbClr val="C00000"/>
                </a:solidFill>
              </a:rPr>
              <a:t>of",a,"and",b,"is",a+b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print("Diff of", a, "and", b, "is", a - 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143512"/>
            <a:ext cx="21691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/>
              <a:t>Run: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python calculate.py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2000" b="1" u="sng" dirty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 did </a:t>
            </a:r>
            <a:r>
              <a:rPr lang="en-US" b="1" dirty="0">
                <a:solidFill>
                  <a:schemeClr val="bg1"/>
                </a:solidFill>
              </a:rPr>
              <a:t>the code not produce any output</a:t>
            </a:r>
            <a:r>
              <a:rPr lang="en-US" b="1" dirty="0"/>
              <a:t>?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This is because </a:t>
            </a:r>
            <a:r>
              <a:rPr lang="en-US" b="1" dirty="0">
                <a:solidFill>
                  <a:srgbClr val="FFFF00"/>
                </a:solidFill>
              </a:rPr>
              <a:t>add()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subtract() </a:t>
            </a:r>
            <a:r>
              <a:rPr lang="en-US" b="1" dirty="0">
                <a:solidFill>
                  <a:schemeClr val="bg1"/>
                </a:solidFill>
              </a:rPr>
              <a:t>are functions and functions are executed only when they are called . 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But since we didn’t call any of these functions so no output was produced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35EE9-47A7-48BC-B3DE-C03896048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Now , guess the output: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2214554"/>
            <a:ext cx="521497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357430"/>
            <a:ext cx="5500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print("Sum </a:t>
            </a:r>
            <a:r>
              <a:rPr lang="en-IN" b="1" dirty="0" err="1">
                <a:solidFill>
                  <a:srgbClr val="C00000"/>
                </a:solidFill>
              </a:rPr>
              <a:t>of",a,"and",b,"is",a+b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add(5,10)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subtract(6,4)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949785"/>
            <a:ext cx="277992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/>
              <a:t>Run: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python calculate.py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Sum of 10 and 20 is 30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Diff of 10 and 20 is -10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/>
          </a:p>
        </p:txBody>
      </p:sp>
      <p:sp>
        <p:nvSpPr>
          <p:cNvPr id="14" name="Rectangular Callout 13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expected the code is showing the results of both </a:t>
            </a:r>
            <a:r>
              <a:rPr lang="en-US" b="1" dirty="0">
                <a:solidFill>
                  <a:srgbClr val="FFFF00"/>
                </a:solidFill>
              </a:rPr>
              <a:t>add()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FF00"/>
                </a:solidFill>
              </a:rPr>
              <a:t>subtract() </a:t>
            </a:r>
            <a:r>
              <a:rPr lang="en-US" b="1" dirty="0"/>
              <a:t>functions as we have called both of them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FDF81-7897-48AF-AA02-EEABFF3AD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suppose we </a:t>
            </a:r>
            <a:r>
              <a:rPr lang="en-US" sz="2400" b="1" dirty="0">
                <a:solidFill>
                  <a:srgbClr val="C0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/>
              <a:t>the previous </a:t>
            </a:r>
            <a:r>
              <a:rPr lang="en-US" sz="2400" b="1" dirty="0">
                <a:solidFill>
                  <a:srgbClr val="C00000"/>
                </a:solidFill>
              </a:rPr>
              <a:t>calculate</a:t>
            </a:r>
            <a:r>
              <a:rPr lang="en-US" sz="2400" dirty="0"/>
              <a:t> module in another file and call only the </a:t>
            </a:r>
            <a:r>
              <a:rPr lang="en-US" sz="2400" b="1" dirty="0">
                <a:solidFill>
                  <a:srgbClr val="C00000"/>
                </a:solidFill>
              </a:rPr>
              <a:t>add() </a:t>
            </a:r>
            <a:r>
              <a:rPr lang="en-US" sz="2400" dirty="0"/>
              <a:t>function.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Can you guess the output then ?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B30A8-507A-479E-8F5C-D4E3589C2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1785926"/>
            <a:ext cx="4857784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4714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    print("Sum </a:t>
            </a:r>
            <a:r>
              <a:rPr lang="en-IN" sz="1600" b="1" dirty="0" err="1">
                <a:solidFill>
                  <a:srgbClr val="C00000"/>
                </a:solidFill>
              </a:rPr>
              <a:t>of",a,"and",b,"is",a+b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add(10, 20)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subtract(10, 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929198"/>
            <a:ext cx="485778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45005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4942" y="1785926"/>
            <a:ext cx="364333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14942" y="1785926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u="sng" dirty="0"/>
              <a:t>Run: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/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Sum of 10 and 20 is 30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Diff of 10 and 20 is -10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Sum of 5 and 7 is 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0794" y="13572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5000636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import calculate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calculate.add</a:t>
            </a:r>
            <a:r>
              <a:rPr lang="en-IN" b="1" dirty="0">
                <a:solidFill>
                  <a:srgbClr val="7030A0"/>
                </a:solidFill>
              </a:rPr>
              <a:t>(5,7)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7F981A-1485-48DB-955C-071F756FD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Why 3 Outputs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Whenever we import a </a:t>
            </a:r>
            <a:r>
              <a:rPr lang="en-US" sz="2400" b="1" dirty="0">
                <a:solidFill>
                  <a:srgbClr val="C00000"/>
                </a:solidFill>
              </a:rPr>
              <a:t>module</a:t>
            </a:r>
            <a:r>
              <a:rPr lang="en-US" sz="2400" dirty="0"/>
              <a:t> , Python immediately executes it.</a:t>
            </a:r>
          </a:p>
          <a:p>
            <a:endParaRPr lang="en-US" sz="2400" dirty="0"/>
          </a:p>
          <a:p>
            <a:r>
              <a:rPr lang="en-US" sz="2400" dirty="0"/>
              <a:t>So as soon as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found the statement: </a:t>
            </a:r>
          </a:p>
          <a:p>
            <a:pPr lvl="1"/>
            <a:endParaRPr lang="en-US" sz="1900" dirty="0"/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2000" b="1" dirty="0">
                <a:solidFill>
                  <a:srgbClr val="7030A0"/>
                </a:solidFill>
              </a:rPr>
              <a:t>import calculate</a:t>
            </a:r>
          </a:p>
          <a:p>
            <a:endParaRPr lang="en-US" sz="2400" dirty="0"/>
          </a:p>
          <a:p>
            <a:r>
              <a:rPr lang="en-US" sz="2400" dirty="0"/>
              <a:t>It imported the module </a:t>
            </a:r>
            <a:r>
              <a:rPr lang="en-US" sz="2400" b="1" dirty="0">
                <a:solidFill>
                  <a:srgbClr val="C00000"/>
                </a:solidFill>
              </a:rPr>
              <a:t>calculate</a:t>
            </a:r>
            <a:r>
              <a:rPr lang="en-US" sz="2400" dirty="0"/>
              <a:t> and executed all the global statements in it.</a:t>
            </a:r>
          </a:p>
          <a:p>
            <a:endParaRPr lang="en-US" sz="2400" dirty="0"/>
          </a:p>
          <a:p>
            <a:r>
              <a:rPr lang="en-US" sz="2400" dirty="0"/>
              <a:t>And since our module </a:t>
            </a:r>
            <a:r>
              <a:rPr lang="en-US" sz="2400" b="1" dirty="0">
                <a:solidFill>
                  <a:srgbClr val="C00000"/>
                </a:solidFill>
              </a:rPr>
              <a:t>calculate</a:t>
            </a:r>
            <a:r>
              <a:rPr lang="en-US" sz="2400" dirty="0"/>
              <a:t> contained 2 function calls </a:t>
            </a:r>
            <a:r>
              <a:rPr lang="en-US" sz="2400" b="1" dirty="0">
                <a:solidFill>
                  <a:srgbClr val="C00000"/>
                </a:solidFill>
              </a:rPr>
              <a:t>add(10,20)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subtract(10,20)</a:t>
            </a:r>
            <a:r>
              <a:rPr lang="en-US" sz="2400" dirty="0"/>
              <a:t> so the overall output contains outputs of these calls also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937B5-E8C8-4C13-B255-B1B661B8BC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A </a:t>
            </a:r>
            <a:r>
              <a:rPr lang="en-US" sz="2800" b="1" dirty="0">
                <a:solidFill>
                  <a:srgbClr val="C00000"/>
                </a:solidFill>
              </a:rPr>
              <a:t>Module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Python </a:t>
            </a:r>
            <a:r>
              <a:rPr lang="en-IN" sz="2400" b="1" dirty="0">
                <a:solidFill>
                  <a:srgbClr val="C00000"/>
                </a:solidFill>
              </a:rPr>
              <a:t>modules</a:t>
            </a:r>
            <a:r>
              <a:rPr lang="en-IN" sz="2400" dirty="0"/>
              <a:t> are </a:t>
            </a:r>
            <a:r>
              <a:rPr lang="en-IN" sz="2400" b="1" dirty="0">
                <a:solidFill>
                  <a:srgbClr val="C00000"/>
                </a:solidFill>
              </a:rPr>
              <a:t>.</a:t>
            </a:r>
            <a:r>
              <a:rPr lang="en-IN" sz="2400" b="1" dirty="0" err="1">
                <a:solidFill>
                  <a:srgbClr val="C00000"/>
                </a:solidFill>
              </a:rPr>
              <a:t>py</a:t>
            </a:r>
            <a:r>
              <a:rPr lang="en-IN" sz="2400" dirty="0"/>
              <a:t> files that consist of </a:t>
            </a:r>
            <a:r>
              <a:rPr lang="en-IN" sz="2400" b="1" dirty="0">
                <a:solidFill>
                  <a:srgbClr val="7030A0"/>
                </a:solidFill>
              </a:rPr>
              <a:t>Python code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 all the </a:t>
            </a:r>
            <a:r>
              <a:rPr lang="en-IN" sz="2400" b="1" dirty="0">
                <a:solidFill>
                  <a:srgbClr val="7030A0"/>
                </a:solidFill>
              </a:rPr>
              <a:t>Python programs </a:t>
            </a:r>
            <a:r>
              <a:rPr lang="en-IN" sz="2400" dirty="0"/>
              <a:t>that we have written can be called a </a:t>
            </a:r>
            <a:r>
              <a:rPr lang="en-IN" sz="2400" b="1" dirty="0">
                <a:solidFill>
                  <a:srgbClr val="C00000"/>
                </a:solidFill>
              </a:rPr>
              <a:t>module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5C1BD-7C42-4095-98A6-28F026276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Overcome</a:t>
            </a:r>
            <a:br>
              <a:rPr lang="en-US" sz="2800" b="1" dirty="0"/>
            </a:br>
            <a:r>
              <a:rPr lang="en-US" sz="2800" b="1" dirty="0"/>
              <a:t>This 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This is where the concept of a special variable called  </a:t>
            </a:r>
            <a:r>
              <a:rPr lang="en-US" sz="2400" b="1" dirty="0">
                <a:solidFill>
                  <a:srgbClr val="C00000"/>
                </a:solidFill>
              </a:rPr>
              <a:t>__name__ </a:t>
            </a:r>
            <a:r>
              <a:rPr lang="en-US" sz="2400" dirty="0"/>
              <a:t>comes into picture.</a:t>
            </a:r>
          </a:p>
          <a:p>
            <a:endParaRPr lang="en-US" sz="2400" dirty="0"/>
          </a:p>
          <a:p>
            <a:r>
              <a:rPr lang="en-US" sz="2400" dirty="0"/>
              <a:t>For every module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creates a variable called </a:t>
            </a:r>
            <a:r>
              <a:rPr lang="en-US" sz="2400" b="1" dirty="0">
                <a:solidFill>
                  <a:srgbClr val="C00000"/>
                </a:solidFill>
              </a:rPr>
              <a:t>__name__</a:t>
            </a:r>
            <a:r>
              <a:rPr lang="en-US" sz="2400" dirty="0"/>
              <a:t> , which contains the </a:t>
            </a:r>
            <a:r>
              <a:rPr lang="en-US" sz="2400" b="1" dirty="0">
                <a:solidFill>
                  <a:srgbClr val="7030A0"/>
                </a:solidFill>
              </a:rPr>
              <a:t>name of the module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But the point to understand is that: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When we run a module as a </a:t>
            </a:r>
            <a:r>
              <a:rPr lang="en-US" sz="1900" b="1" dirty="0">
                <a:solidFill>
                  <a:srgbClr val="00B050"/>
                </a:solidFill>
              </a:rPr>
              <a:t>stand alone file </a:t>
            </a:r>
            <a:r>
              <a:rPr lang="en-US" sz="1900" b="1" dirty="0">
                <a:solidFill>
                  <a:srgbClr val="002060"/>
                </a:solidFill>
              </a:rPr>
              <a:t>then this variable has the value </a:t>
            </a:r>
            <a:r>
              <a:rPr lang="en-US" sz="1900" b="1" dirty="0">
                <a:solidFill>
                  <a:srgbClr val="C00000"/>
                </a:solidFill>
              </a:rPr>
              <a:t>“__main__”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Otherwise</a:t>
            </a:r>
            <a:r>
              <a:rPr lang="en-US" sz="1900" b="1" dirty="0">
                <a:solidFill>
                  <a:srgbClr val="002060"/>
                </a:solidFill>
              </a:rPr>
              <a:t> this variable has the </a:t>
            </a:r>
            <a:r>
              <a:rPr lang="en-US" sz="1900" b="1" dirty="0">
                <a:solidFill>
                  <a:srgbClr val="00B050"/>
                </a:solidFill>
              </a:rPr>
              <a:t>name of the file </a:t>
            </a:r>
            <a:r>
              <a:rPr lang="en-US" sz="1900" b="1" dirty="0">
                <a:solidFill>
                  <a:srgbClr val="002060"/>
                </a:solidFill>
              </a:rPr>
              <a:t>as it’s value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D39B8-BBCB-45C2-BFC6-13443734A5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understand the concept </a:t>
            </a:r>
            <a:r>
              <a:rPr lang="en-US" sz="2400" b="1" dirty="0">
                <a:solidFill>
                  <a:srgbClr val="7030A0"/>
                </a:solidFill>
              </a:rPr>
              <a:t>look carefully </a:t>
            </a:r>
            <a:r>
              <a:rPr lang="en-US" sz="2400" dirty="0"/>
              <a:t>at the output of the code: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786058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5720" y="242886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demo.py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78605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print(</a:t>
            </a:r>
            <a:r>
              <a:rPr lang="en-IN" b="1" dirty="0">
                <a:solidFill>
                  <a:srgbClr val="C00000"/>
                </a:solidFill>
              </a:rPr>
              <a:t>"demo.py module name is:"</a:t>
            </a:r>
            <a:r>
              <a:rPr lang="en-IN" dirty="0">
                <a:solidFill>
                  <a:srgbClr val="C00000"/>
                </a:solidFill>
              </a:rPr>
              <a:t>,__name__)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000504"/>
            <a:ext cx="4408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/>
              <a:t>Run: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python demo.py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demo.py module name is: __main__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Since we are running the file </a:t>
            </a:r>
            <a:r>
              <a:rPr lang="en-US" b="1" dirty="0">
                <a:solidFill>
                  <a:srgbClr val="FFFF00"/>
                </a:solidFill>
              </a:rPr>
              <a:t>demo.py</a:t>
            </a:r>
            <a:r>
              <a:rPr lang="en-US" b="1" dirty="0"/>
              <a:t> as a stand alone module so the variable __name__ has been set to the value </a:t>
            </a:r>
            <a:r>
              <a:rPr lang="en-US" b="1" dirty="0">
                <a:solidFill>
                  <a:srgbClr val="FFFF00"/>
                </a:solidFill>
              </a:rPr>
              <a:t>“__main__”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A0C1F4-B66C-43A0-A325-0936A51FD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consider the code below and it’s output: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2844" y="2357430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5720" y="20716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demo.py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50030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print(</a:t>
            </a:r>
            <a:r>
              <a:rPr lang="en-IN" b="1" dirty="0">
                <a:solidFill>
                  <a:srgbClr val="C00000"/>
                </a:solidFill>
              </a:rPr>
              <a:t>"demo.py module name is:"</a:t>
            </a:r>
            <a:r>
              <a:rPr lang="en-IN" dirty="0">
                <a:solidFill>
                  <a:srgbClr val="C00000"/>
                </a:solidFill>
              </a:rPr>
              <a:t>,__name__)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37994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/>
              <a:t>Run: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python sample.py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demo.py module name is: demo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Now the output is different because we are importing the module </a:t>
            </a:r>
            <a:r>
              <a:rPr lang="en-US" b="1" dirty="0">
                <a:solidFill>
                  <a:srgbClr val="FFFF00"/>
                </a:solidFill>
              </a:rPr>
              <a:t>demo</a:t>
            </a:r>
            <a:r>
              <a:rPr lang="en-US" b="1" dirty="0"/>
              <a:t> in another module.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As mentioned previously in this case the value of the variable </a:t>
            </a:r>
            <a:r>
              <a:rPr lang="en-US" b="1" dirty="0">
                <a:solidFill>
                  <a:srgbClr val="FFFF00"/>
                </a:solidFill>
              </a:rPr>
              <a:t>__name__ </a:t>
            </a:r>
            <a:r>
              <a:rPr lang="en-US" b="1" dirty="0"/>
              <a:t>is the name of the file so the output is </a:t>
            </a:r>
            <a:r>
              <a:rPr lang="en-US" b="1" dirty="0">
                <a:solidFill>
                  <a:srgbClr val="FFFF00"/>
                </a:solidFill>
              </a:rPr>
              <a:t>demo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282" y="3786190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85720" y="35004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sample.py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392906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dirty="0">
                <a:solidFill>
                  <a:srgbClr val="C00000"/>
                </a:solidFill>
              </a:rPr>
              <a:t>import demo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658E38-617B-4B29-AC6E-C10CB051D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Concept Of 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, we can solve our problem , so that if we run the module </a:t>
            </a:r>
            <a:r>
              <a:rPr lang="en-US" sz="2400" b="1" dirty="0">
                <a:solidFill>
                  <a:srgbClr val="7030A0"/>
                </a:solidFill>
              </a:rPr>
              <a:t>calculate</a:t>
            </a:r>
            <a:r>
              <a:rPr lang="en-US" sz="2400" dirty="0"/>
              <a:t> as a stand alone module then both the functions , </a:t>
            </a:r>
            <a:r>
              <a:rPr lang="en-US" sz="2400" b="1" dirty="0">
                <a:solidFill>
                  <a:srgbClr val="C00000"/>
                </a:solidFill>
              </a:rPr>
              <a:t>add()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subtract() </a:t>
            </a:r>
            <a:r>
              <a:rPr lang="en-US" sz="2400" dirty="0"/>
              <a:t>, should run and if we run it as a part of another module then only that function should run which we have called.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ED4EA-25C3-4538-B932-B90D2C409F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1785926"/>
            <a:ext cx="4857784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471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    print("Sum </a:t>
            </a:r>
            <a:r>
              <a:rPr lang="en-IN" sz="1600" b="1" dirty="0" err="1">
                <a:solidFill>
                  <a:srgbClr val="C00000"/>
                </a:solidFill>
              </a:rPr>
              <a:t>of",a,"and",b,"is",a+b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IN" sz="1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if __name__=="__main__":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    add(10, 20)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    subtract(10, 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929198"/>
            <a:ext cx="485778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45005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4942" y="1785926"/>
            <a:ext cx="364333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14942" y="1785926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u="sng" dirty="0"/>
              <a:t>Run: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/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Sum of 5 and 7 is 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0794" y="13572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5000636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import calculate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calculate.add</a:t>
            </a:r>
            <a:r>
              <a:rPr lang="en-IN" b="1" dirty="0">
                <a:solidFill>
                  <a:srgbClr val="C00000"/>
                </a:solidFill>
              </a:rPr>
              <a:t>(5,7)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8F4314-7DA1-48CA-9B2F-6729CA361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From Where These </a:t>
            </a:r>
            <a:r>
              <a:rPr lang="en-US" sz="2800" b="1" dirty="0">
                <a:solidFill>
                  <a:srgbClr val="C00000"/>
                </a:solidFill>
              </a:rPr>
              <a:t>Modules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/>
              <a:t>Come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Modules are available in </a:t>
            </a:r>
            <a:r>
              <a:rPr lang="en-IN" sz="2400" b="1" dirty="0">
                <a:solidFill>
                  <a:srgbClr val="7030A0"/>
                </a:solidFill>
              </a:rPr>
              <a:t>3 ways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pPr lvl="1"/>
            <a:r>
              <a:rPr lang="en-IN" sz="2000" dirty="0"/>
              <a:t>Some modules are available through the </a:t>
            </a:r>
            <a:r>
              <a:rPr lang="en-IN" sz="2000" b="1" dirty="0">
                <a:solidFill>
                  <a:srgbClr val="002060"/>
                </a:solidFill>
              </a:rPr>
              <a:t>Python Standard Library</a:t>
            </a:r>
            <a:r>
              <a:rPr lang="en-IN" sz="2000" dirty="0"/>
              <a:t> and are therefore installed with our Python installation. Examples of such modules are: </a:t>
            </a:r>
            <a:r>
              <a:rPr lang="en-IN" sz="2000" b="1" dirty="0">
                <a:solidFill>
                  <a:srgbClr val="C00000"/>
                </a:solidFill>
              </a:rPr>
              <a:t>math</a:t>
            </a:r>
            <a:r>
              <a:rPr lang="en-IN" sz="2000" dirty="0"/>
              <a:t>, </a:t>
            </a:r>
            <a:r>
              <a:rPr lang="en-IN" sz="2000" b="1" dirty="0" err="1">
                <a:solidFill>
                  <a:srgbClr val="C00000"/>
                </a:solidFill>
              </a:rPr>
              <a:t>sys</a:t>
            </a:r>
            <a:r>
              <a:rPr lang="en-IN" sz="2000" dirty="0" err="1"/>
              <a:t>,</a:t>
            </a:r>
            <a:r>
              <a:rPr lang="en-IN" sz="2000" b="1" dirty="0" err="1">
                <a:solidFill>
                  <a:srgbClr val="C00000"/>
                </a:solidFill>
              </a:rPr>
              <a:t>os</a:t>
            </a:r>
            <a:r>
              <a:rPr lang="en-IN" sz="2000" dirty="0"/>
              <a:t> etc</a:t>
            </a:r>
          </a:p>
          <a:p>
            <a:pPr lvl="1"/>
            <a:endParaRPr lang="en-US" sz="1900" dirty="0"/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We also can install modules developed by other programmers using  </a:t>
            </a:r>
            <a:r>
              <a:rPr lang="en-IN" sz="2000" b="1" dirty="0">
                <a:solidFill>
                  <a:srgbClr val="002060"/>
                </a:solidFill>
              </a:rPr>
              <a:t>Python’s package manager</a:t>
            </a:r>
            <a:r>
              <a:rPr lang="en-IN" sz="2000" dirty="0"/>
              <a:t> called </a:t>
            </a:r>
            <a:r>
              <a:rPr lang="en-IN" sz="2000" b="1" dirty="0">
                <a:solidFill>
                  <a:srgbClr val="C00000"/>
                </a:solidFill>
              </a:rPr>
              <a:t>pip</a:t>
            </a:r>
            <a:r>
              <a:rPr lang="en-IN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Additionally, we can create </a:t>
            </a:r>
            <a:r>
              <a:rPr lang="en-IN" sz="2000" b="1" dirty="0">
                <a:solidFill>
                  <a:srgbClr val="002060"/>
                </a:solidFill>
              </a:rPr>
              <a:t>our own Python modules </a:t>
            </a:r>
            <a:r>
              <a:rPr lang="en-IN" sz="2000" dirty="0"/>
              <a:t>since modules are comprised of Python </a:t>
            </a:r>
            <a:r>
              <a:rPr lang="en-IN" sz="2000" b="1" dirty="0">
                <a:solidFill>
                  <a:srgbClr val="C00000"/>
                </a:solidFill>
              </a:rPr>
              <a:t>.</a:t>
            </a:r>
            <a:r>
              <a:rPr lang="en-IN" sz="2000" b="1" dirty="0" err="1">
                <a:solidFill>
                  <a:srgbClr val="C00000"/>
                </a:solidFill>
              </a:rPr>
              <a:t>py</a:t>
            </a:r>
            <a:r>
              <a:rPr lang="en-IN" sz="2000" dirty="0"/>
              <a:t> files.</a:t>
            </a:r>
            <a:endParaRPr lang="en-IN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AB1CF-746D-47FE-8C2C-5DBAA3F1C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A </a:t>
            </a:r>
            <a:r>
              <a:rPr lang="en-US" sz="2800" b="1" dirty="0">
                <a:solidFill>
                  <a:srgbClr val="C00000"/>
                </a:solidFill>
              </a:rPr>
              <a:t>Module</a:t>
            </a:r>
            <a:r>
              <a:rPr lang="en-US" sz="2800" b="1" dirty="0"/>
              <a:t> Can Contain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Python </a:t>
            </a:r>
            <a:r>
              <a:rPr lang="en-US" sz="2400" dirty="0"/>
              <a:t>module can contain any valid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element like: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variables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functions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classes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A9D93-672C-474C-AED8-B42750AC5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Defining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solidFill>
                  <a:srgbClr val="C00000"/>
                </a:solidFill>
              </a:rPr>
              <a:t>def greet(name):</a:t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    print("Good Morning ",name,"!")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Save the above code in a file called </a:t>
            </a:r>
            <a:r>
              <a:rPr lang="en-US" sz="2400" b="1" dirty="0">
                <a:solidFill>
                  <a:srgbClr val="7030A0"/>
                </a:solidFill>
              </a:rPr>
              <a:t>welcome.py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20" y="4000504"/>
            <a:ext cx="5429288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49904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def greet(name):</a:t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>
                <a:solidFill>
                  <a:srgbClr val="C00000"/>
                </a:solidFill>
              </a:rPr>
              <a:t>    print("Good Morning ",name,"!")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35718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30429-EB74-4B5E-AE17-21A8295B8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Using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use a module we must </a:t>
            </a:r>
            <a:r>
              <a:rPr lang="en-US" sz="2400" b="1" dirty="0">
                <a:solidFill>
                  <a:srgbClr val="C00000"/>
                </a:solidFill>
              </a:rPr>
              <a:t>import</a:t>
            </a:r>
            <a:r>
              <a:rPr lang="en-US" sz="2400" dirty="0"/>
              <a:t> it in our program which can be done in </a:t>
            </a:r>
            <a:r>
              <a:rPr lang="en-US" sz="2400" b="1" dirty="0">
                <a:solidFill>
                  <a:srgbClr val="C00000"/>
                </a:solidFill>
              </a:rPr>
              <a:t>4</a:t>
            </a:r>
            <a:r>
              <a:rPr lang="en-US" sz="2400" b="1" dirty="0"/>
              <a:t> </a:t>
            </a:r>
            <a:r>
              <a:rPr lang="en-US" sz="2400" dirty="0"/>
              <a:t>ways: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Using import</a:t>
            </a:r>
          </a:p>
          <a:p>
            <a:pPr lvl="1"/>
            <a:endParaRPr lang="en-US" sz="19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Using aliasing</a:t>
            </a:r>
          </a:p>
          <a:p>
            <a:pPr lvl="1"/>
            <a:endParaRPr lang="en-US" sz="19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Using from</a:t>
            </a:r>
          </a:p>
          <a:p>
            <a:pPr lvl="1"/>
            <a:endParaRPr lang="en-US" sz="19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Using wildcard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46589-6F36-4097-AAC1-BCDC26E77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First Way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(Direct import)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Create another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file called </a:t>
            </a:r>
            <a:r>
              <a:rPr lang="en-US" sz="2400" b="1" dirty="0">
                <a:solidFill>
                  <a:srgbClr val="C00000"/>
                </a:solidFill>
              </a:rPr>
              <a:t>test.py</a:t>
            </a:r>
            <a:r>
              <a:rPr lang="en-US" sz="2400" dirty="0"/>
              <a:t> and import the module </a:t>
            </a:r>
            <a:r>
              <a:rPr lang="en-US" sz="2400" b="1" dirty="0">
                <a:solidFill>
                  <a:srgbClr val="C00000"/>
                </a:solidFill>
              </a:rPr>
              <a:t>welcome.py</a:t>
            </a:r>
            <a:r>
              <a:rPr lang="en-US" sz="2400" dirty="0"/>
              <a:t> in it.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/>
              <a:t>Now we can call the function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/>
              <a:t>by using the syntax as shown below: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welcome.greet</a:t>
            </a:r>
            <a:r>
              <a:rPr lang="en-US" sz="2400" b="1" dirty="0">
                <a:solidFill>
                  <a:srgbClr val="002060"/>
                </a:solidFill>
              </a:rPr>
              <a:t>(&lt;</a:t>
            </a:r>
            <a:r>
              <a:rPr lang="en-US" sz="2400" b="1" dirty="0" err="1">
                <a:solidFill>
                  <a:srgbClr val="002060"/>
                </a:solidFill>
              </a:rPr>
              <a:t>arg</a:t>
            </a:r>
            <a:r>
              <a:rPr lang="en-US" sz="2400" b="1" dirty="0">
                <a:solidFill>
                  <a:srgbClr val="002060"/>
                </a:solidFill>
              </a:rPr>
              <a:t>&gt;)</a:t>
            </a:r>
            <a:endParaRPr lang="en-US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109D4-3F7B-4552-BF7D-4901152D0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First Way</a:t>
            </a:r>
            <a:br>
              <a:rPr lang="en-US" sz="2800" b="1" dirty="0"/>
            </a:br>
            <a:r>
              <a:rPr lang="en-US" sz="2800" b="1" dirty="0">
                <a:solidFill>
                  <a:srgbClr val="C00000"/>
                </a:solidFill>
              </a:rPr>
              <a:t>(Direct import)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400" b="1" u="sng" dirty="0"/>
              <a:t>Run: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What is your </a:t>
            </a:r>
            <a:r>
              <a:rPr lang="en-IN" sz="2000" dirty="0" err="1">
                <a:solidFill>
                  <a:srgbClr val="002060"/>
                </a:solidFill>
              </a:rPr>
              <a:t>name?Sachin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>
                <a:solidFill>
                  <a:srgbClr val="002060"/>
                </a:solidFill>
              </a:rPr>
              <a:t>Good Morning  </a:t>
            </a:r>
            <a:r>
              <a:rPr lang="en-IN" sz="2000" dirty="0" err="1">
                <a:solidFill>
                  <a:srgbClr val="002060"/>
                </a:solidFill>
              </a:rPr>
              <a:t>Sachin</a:t>
            </a:r>
            <a:r>
              <a:rPr lang="en-IN" sz="2000" dirty="0">
                <a:solidFill>
                  <a:srgbClr val="002060"/>
                </a:solidFill>
              </a:rPr>
              <a:t> !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import welcome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welcome.greet</a:t>
            </a:r>
            <a:r>
              <a:rPr lang="en-IN" b="1" dirty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BA127-9CB9-4A4B-BE63-47EDF966E9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501276"/>
            <a:ext cx="1495065" cy="4548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15495</TotalTime>
  <Words>2162</Words>
  <Application>Microsoft Office PowerPoint</Application>
  <PresentationFormat>On-screen Show (4:3)</PresentationFormat>
  <Paragraphs>429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What Is A Module ?</vt:lpstr>
      <vt:lpstr> From Where These Modules Come ?</vt:lpstr>
      <vt:lpstr> What A Module Can Contain ?</vt:lpstr>
      <vt:lpstr> Defining A Module</vt:lpstr>
      <vt:lpstr> Using A Module</vt:lpstr>
      <vt:lpstr> First Way (Direct import)</vt:lpstr>
      <vt:lpstr> First Way (Direct import)</vt:lpstr>
      <vt:lpstr> Second Way (Using aliasing)</vt:lpstr>
      <vt:lpstr> Second Way (Using aliasing)</vt:lpstr>
      <vt:lpstr> Guess The Output ?</vt:lpstr>
      <vt:lpstr> Guess The Output ?</vt:lpstr>
      <vt:lpstr> Third Way</vt:lpstr>
      <vt:lpstr> Third Way</vt:lpstr>
      <vt:lpstr> Guess The Output ?</vt:lpstr>
      <vt:lpstr> Guess The Output ?</vt:lpstr>
      <vt:lpstr> Guess The Output ?</vt:lpstr>
      <vt:lpstr> Fourth Way</vt:lpstr>
      <vt:lpstr> Fourth Way</vt:lpstr>
      <vt:lpstr> Defining A Class In A Module</vt:lpstr>
      <vt:lpstr> Defining A Class In A Module</vt:lpstr>
      <vt:lpstr> Using The Class Outside The Module</vt:lpstr>
      <vt:lpstr> The Concept Of  __name__==‘__main__’</vt:lpstr>
      <vt:lpstr> The Concept Of  __name__==‘__main__’</vt:lpstr>
      <vt:lpstr> The Concept Of  __name__==‘__main__’</vt:lpstr>
      <vt:lpstr> The Concept Of  __name__==‘__main__’</vt:lpstr>
      <vt:lpstr> Guess The Output</vt:lpstr>
      <vt:lpstr> Why 3 Outputs ?</vt:lpstr>
      <vt:lpstr> How To Overcome This Problem ?</vt:lpstr>
      <vt:lpstr> The Concept Of  __name__==‘__main__’</vt:lpstr>
      <vt:lpstr> The Concept Of  __name__==‘__main__’</vt:lpstr>
      <vt:lpstr> The Concept Of  __name__==‘__main__’</vt:lpstr>
      <vt:lpstr> Guess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sunny savita</cp:lastModifiedBy>
  <cp:revision>1873</cp:revision>
  <dcterms:created xsi:type="dcterms:W3CDTF">2015-12-21T13:46:48Z</dcterms:created>
  <dcterms:modified xsi:type="dcterms:W3CDTF">2021-04-02T13:26:49Z</dcterms:modified>
</cp:coreProperties>
</file>