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8" r:id="rId4"/>
    <p:sldId id="263" r:id="rId5"/>
    <p:sldId id="262" r:id="rId6"/>
    <p:sldId id="269" r:id="rId7"/>
    <p:sldId id="270" r:id="rId8"/>
    <p:sldId id="256" r:id="rId9"/>
    <p:sldId id="271" r:id="rId10"/>
    <p:sldId id="272" r:id="rId11"/>
    <p:sldId id="273" r:id="rId12"/>
    <p:sldId id="274" r:id="rId13"/>
    <p:sldId id="275" r:id="rId14"/>
    <p:sldId id="265" r:id="rId15"/>
    <p:sldId id="266" r:id="rId16"/>
    <p:sldId id="264" r:id="rId17"/>
    <p:sldId id="267" r:id="rId18"/>
    <p:sldId id="260" r:id="rId19"/>
    <p:sldId id="261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1ACC-AF56-4156-8C5B-A03B20B586F7}" type="datetimeFigureOut">
              <a:rPr lang="pt-BR" smtClean="0"/>
              <a:t>08/04/2022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64501-6340-4625-A739-B857EF777C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4890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1ACC-AF56-4156-8C5B-A03B20B586F7}" type="datetimeFigureOut">
              <a:rPr lang="pt-BR" smtClean="0"/>
              <a:t>08/04/2022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64501-6340-4625-A739-B857EF777C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9461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1ACC-AF56-4156-8C5B-A03B20B586F7}" type="datetimeFigureOut">
              <a:rPr lang="pt-BR" smtClean="0"/>
              <a:t>08/04/2022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64501-6340-4625-A739-B857EF777C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853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1ACC-AF56-4156-8C5B-A03B20B586F7}" type="datetimeFigureOut">
              <a:rPr lang="pt-BR" smtClean="0"/>
              <a:t>08/04/2022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64501-6340-4625-A739-B857EF777C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2249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1ACC-AF56-4156-8C5B-A03B20B586F7}" type="datetimeFigureOut">
              <a:rPr lang="pt-BR" smtClean="0"/>
              <a:t>08/04/2022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64501-6340-4625-A739-B857EF777C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8550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1ACC-AF56-4156-8C5B-A03B20B586F7}" type="datetimeFigureOut">
              <a:rPr lang="pt-BR" smtClean="0"/>
              <a:t>08/04/2022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64501-6340-4625-A739-B857EF777C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751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1ACC-AF56-4156-8C5B-A03B20B586F7}" type="datetimeFigureOut">
              <a:rPr lang="pt-BR" smtClean="0"/>
              <a:t>08/04/2022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64501-6340-4625-A739-B857EF777C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348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1ACC-AF56-4156-8C5B-A03B20B586F7}" type="datetimeFigureOut">
              <a:rPr lang="pt-BR" smtClean="0"/>
              <a:t>08/04/2022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64501-6340-4625-A739-B857EF777C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8207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1ACC-AF56-4156-8C5B-A03B20B586F7}" type="datetimeFigureOut">
              <a:rPr lang="pt-BR" smtClean="0"/>
              <a:t>08/04/2022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64501-6340-4625-A739-B857EF777C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056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1ACC-AF56-4156-8C5B-A03B20B586F7}" type="datetimeFigureOut">
              <a:rPr lang="pt-BR" smtClean="0"/>
              <a:t>08/04/2022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64501-6340-4625-A739-B857EF777C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569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1ACC-AF56-4156-8C5B-A03B20B586F7}" type="datetimeFigureOut">
              <a:rPr lang="pt-BR" smtClean="0"/>
              <a:t>08/04/2022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64501-6340-4625-A739-B857EF777C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7977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01ACC-AF56-4156-8C5B-A03B20B586F7}" type="datetimeFigureOut">
              <a:rPr lang="pt-BR" smtClean="0"/>
              <a:t>08/04/2022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64501-6340-4625-A739-B857EF777C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899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3.xml"/><Relationship Id="rId5" Type="http://schemas.openxmlformats.org/officeDocument/2006/relationships/image" Target="../media/image2.png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slide" Target="slide5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microsoft.com/office/2007/relationships/hdphoto" Target="../media/hdphoto1.wdp"/><Relationship Id="rId7" Type="http://schemas.openxmlformats.org/officeDocument/2006/relationships/hyperlink" Target="https://www.youtube.com/channel/UCtUGY5oIv1JtjlJ_V8wJZcw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hotmart.com/product/escola-ame-teologia-pratica/C53877403T?off=kdh7701c" TargetMode="External"/><Relationship Id="rId5" Type="http://schemas.openxmlformats.org/officeDocument/2006/relationships/slide" Target="slide7.xml"/><Relationship Id="rId10" Type="http://schemas.openxmlformats.org/officeDocument/2006/relationships/slide" Target="slide8.xml"/><Relationship Id="rId4" Type="http://schemas.openxmlformats.org/officeDocument/2006/relationships/slide" Target="slide4.xml"/><Relationship Id="rId9" Type="http://schemas.openxmlformats.org/officeDocument/2006/relationships/hyperlink" Target="https://trinta.shop/lojaam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slide" Target="slide5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6.png"/><Relationship Id="rId7" Type="http://schemas.openxmlformats.org/officeDocument/2006/relationships/slide" Target="slide2.xml"/><Relationship Id="rId12" Type="http://schemas.openxmlformats.org/officeDocument/2006/relationships/slide" Target="slide1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slide" Target="slide12.xml"/><Relationship Id="rId5" Type="http://schemas.openxmlformats.org/officeDocument/2006/relationships/image" Target="../media/image8.png"/><Relationship Id="rId10" Type="http://schemas.openxmlformats.org/officeDocument/2006/relationships/slide" Target="slide10.xml"/><Relationship Id="rId4" Type="http://schemas.openxmlformats.org/officeDocument/2006/relationships/image" Target="../media/image7.png"/><Relationship Id="rId9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56845" y="2259623"/>
            <a:ext cx="44840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2"/>
                </a:solidFill>
              </a:rPr>
              <a:t>Usuário</a:t>
            </a:r>
            <a:r>
              <a:rPr lang="pt-BR" b="1" dirty="0"/>
              <a:t>: Líder de Célula</a:t>
            </a:r>
          </a:p>
          <a:p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Lançar relatórios</a:t>
            </a:r>
          </a:p>
          <a:p>
            <a:pPr marL="285750" indent="-285750">
              <a:buFontTx/>
              <a:buChar char="-"/>
            </a:pPr>
            <a:r>
              <a:rPr lang="pt-BR" dirty="0"/>
              <a:t>Visualizar membros da célula apenas</a:t>
            </a:r>
          </a:p>
          <a:p>
            <a:pPr marL="285750" indent="-285750">
              <a:buFontTx/>
              <a:buChar char="-"/>
            </a:pPr>
            <a:r>
              <a:rPr lang="pt-BR" dirty="0"/>
              <a:t>Atualizar Trilho dos membros da célula</a:t>
            </a:r>
          </a:p>
          <a:p>
            <a:pPr marL="285750" indent="-285750">
              <a:buFontTx/>
              <a:buChar char="-"/>
            </a:pPr>
            <a:r>
              <a:rPr lang="pt-BR" dirty="0"/>
              <a:t>Visualizar gráficos da célula (dos dados do relatório)</a:t>
            </a:r>
          </a:p>
          <a:p>
            <a:pPr marL="285750" indent="-285750">
              <a:buFontTx/>
              <a:buChar char="-"/>
            </a:pPr>
            <a:r>
              <a:rPr lang="pt-BR" dirty="0"/>
              <a:t>Baixar lições de células</a:t>
            </a:r>
          </a:p>
          <a:p>
            <a:endParaRPr lang="pt-BR" dirty="0"/>
          </a:p>
          <a:p>
            <a:r>
              <a:rPr lang="pt-BR" dirty="0"/>
              <a:t>(O CADASTRO INCIAL É FEITO PELO ADM)</a:t>
            </a:r>
          </a:p>
          <a:p>
            <a:pPr marL="285750" indent="-285750">
              <a:buFontTx/>
              <a:buChar char="-"/>
            </a:pP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556846" y="448406"/>
            <a:ext cx="4484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2"/>
                </a:solidFill>
              </a:rPr>
              <a:t>Usuário</a:t>
            </a:r>
            <a:r>
              <a:rPr lang="pt-BR" b="1" dirty="0"/>
              <a:t>: Administrador</a:t>
            </a:r>
          </a:p>
          <a:p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Acesso completo a todos os módulos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494584" y="966961"/>
            <a:ext cx="448407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2"/>
                </a:solidFill>
              </a:rPr>
              <a:t>Usuário</a:t>
            </a:r>
            <a:r>
              <a:rPr lang="pt-BR" b="1" dirty="0"/>
              <a:t>: Membro/Visitante</a:t>
            </a:r>
          </a:p>
          <a:p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Acesso ao link de Cadastro de Membro</a:t>
            </a:r>
          </a:p>
          <a:p>
            <a:pPr marL="285750" indent="-285750">
              <a:buFontTx/>
              <a:buChar char="-"/>
            </a:pPr>
            <a:r>
              <a:rPr lang="pt-BR" dirty="0"/>
              <a:t>Acesso a Agenda </a:t>
            </a:r>
          </a:p>
          <a:p>
            <a:pPr marL="285750" indent="-285750">
              <a:buFontTx/>
              <a:buChar char="-"/>
            </a:pPr>
            <a:r>
              <a:rPr lang="pt-BR" dirty="0"/>
              <a:t>Acesso aos links Ministrações (</a:t>
            </a:r>
            <a:r>
              <a:rPr lang="pt-BR" dirty="0" err="1"/>
              <a:t>Youtube</a:t>
            </a:r>
            <a:r>
              <a:rPr lang="pt-BR" dirty="0"/>
              <a:t>)</a:t>
            </a:r>
          </a:p>
          <a:p>
            <a:pPr marL="285750" indent="-285750">
              <a:buFontTx/>
              <a:buChar char="-"/>
            </a:pPr>
            <a:r>
              <a:rPr lang="pt-BR" dirty="0"/>
              <a:t>Acesso ofertas/Dízimos (QR, PIX, Links cartões, Boletos)</a:t>
            </a:r>
          </a:p>
          <a:p>
            <a:pPr marL="285750" indent="-285750">
              <a:buFontTx/>
              <a:buChar char="-"/>
            </a:pPr>
            <a:r>
              <a:rPr lang="pt-BR" dirty="0"/>
              <a:t>Acesso Redes Sociais</a:t>
            </a:r>
          </a:p>
          <a:p>
            <a:pPr marL="285750" indent="-285750">
              <a:buFontTx/>
              <a:buChar char="-"/>
            </a:pPr>
            <a:r>
              <a:rPr lang="pt-BR" dirty="0"/>
              <a:t>Link Inscrição Seminário Teológico</a:t>
            </a:r>
          </a:p>
          <a:p>
            <a:pPr marL="285750" indent="-285750">
              <a:buFontTx/>
              <a:buChar char="-"/>
            </a:pPr>
            <a:r>
              <a:rPr lang="pt-BR" dirty="0"/>
              <a:t>Link Catálogo Loja AME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r>
              <a:rPr lang="pt-BR" dirty="0"/>
              <a:t>(O CADASTRO E ATUALIZAÇÃO É FEITA PELO USUÁRIO, EXCETO RECUPERAÇÃO DE SENHA QUE É FEITA PELO ADM)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8667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87923" y="400449"/>
            <a:ext cx="1762292" cy="635204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18078" y="400450"/>
            <a:ext cx="980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accent2"/>
                </a:solidFill>
              </a:rPr>
              <a:t>Dashboard</a:t>
            </a:r>
            <a:r>
              <a:rPr lang="pt-BR" sz="1200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112529" y="597355"/>
            <a:ext cx="1664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Cadastros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312090" y="764053"/>
            <a:ext cx="1495242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/>
                </a:solidFill>
              </a:rPr>
              <a:t>Igreja</a:t>
            </a:r>
          </a:p>
          <a:p>
            <a:r>
              <a:rPr lang="pt-BR" sz="1050" dirty="0">
                <a:solidFill>
                  <a:schemeClr val="bg1"/>
                </a:solidFill>
              </a:rPr>
              <a:t>Cultos</a:t>
            </a:r>
          </a:p>
          <a:p>
            <a:r>
              <a:rPr lang="pt-BR" sz="1050" dirty="0">
                <a:solidFill>
                  <a:schemeClr val="bg1"/>
                </a:solidFill>
              </a:rPr>
              <a:t>Células</a:t>
            </a:r>
          </a:p>
          <a:p>
            <a:r>
              <a:rPr lang="pt-BR" sz="1050" dirty="0">
                <a:solidFill>
                  <a:schemeClr val="bg1"/>
                </a:solidFill>
              </a:rPr>
              <a:t>Trilho</a:t>
            </a:r>
          </a:p>
          <a:p>
            <a:r>
              <a:rPr lang="pt-BR" sz="1050" dirty="0">
                <a:solidFill>
                  <a:schemeClr val="bg1"/>
                </a:solidFill>
              </a:rPr>
              <a:t>Membros</a:t>
            </a:r>
          </a:p>
          <a:p>
            <a:r>
              <a:rPr lang="pt-BR" sz="1050" dirty="0">
                <a:solidFill>
                  <a:schemeClr val="bg1"/>
                </a:solidFill>
              </a:rPr>
              <a:t>Plano de Contas</a:t>
            </a:r>
          </a:p>
          <a:p>
            <a:r>
              <a:rPr lang="pt-BR" sz="1050" dirty="0">
                <a:solidFill>
                  <a:schemeClr val="bg1"/>
                </a:solidFill>
              </a:rPr>
              <a:t>Patrimônio Físico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12529" y="1895425"/>
            <a:ext cx="1950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Controle de Usuários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85470" y="3902240"/>
            <a:ext cx="1664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Relatórios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301753" y="4170184"/>
            <a:ext cx="16640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</a:rPr>
              <a:t>Roll</a:t>
            </a:r>
            <a:r>
              <a:rPr lang="pt-BR" sz="1200" dirty="0">
                <a:solidFill>
                  <a:schemeClr val="bg1"/>
                </a:solidFill>
              </a:rPr>
              <a:t> de Membros</a:t>
            </a:r>
          </a:p>
          <a:p>
            <a:r>
              <a:rPr lang="pt-BR" sz="1200" dirty="0">
                <a:solidFill>
                  <a:schemeClr val="bg1"/>
                </a:solidFill>
              </a:rPr>
              <a:t>Consolidado Células</a:t>
            </a:r>
          </a:p>
          <a:p>
            <a:r>
              <a:rPr lang="pt-BR" sz="1200" dirty="0">
                <a:solidFill>
                  <a:schemeClr val="bg1"/>
                </a:solidFill>
              </a:rPr>
              <a:t>Demonstrativo Financeiro</a:t>
            </a:r>
          </a:p>
          <a:p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1910436" y="413860"/>
            <a:ext cx="10080984" cy="3112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0" y="37944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b="1" dirty="0"/>
              <a:t>COMUNIDADE ELO DA ESPERANÇA (AV. DESTERRO, 361, PARAÍSO, UBERABA-MG) </a:t>
            </a:r>
          </a:p>
        </p:txBody>
      </p:sp>
      <p:sp>
        <p:nvSpPr>
          <p:cNvPr id="47" name="CaixaDeTexto 46"/>
          <p:cNvSpPr txBox="1"/>
          <p:nvPr/>
        </p:nvSpPr>
        <p:spPr>
          <a:xfrm>
            <a:off x="329350" y="2076164"/>
            <a:ext cx="14952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/>
                </a:solidFill>
              </a:rPr>
              <a:t>Cadastro</a:t>
            </a:r>
          </a:p>
          <a:p>
            <a:r>
              <a:rPr lang="pt-BR" sz="1050" dirty="0">
                <a:solidFill>
                  <a:schemeClr val="bg1"/>
                </a:solidFill>
              </a:rPr>
              <a:t>Perfil de Acesso</a:t>
            </a:r>
          </a:p>
        </p:txBody>
      </p:sp>
      <p:sp>
        <p:nvSpPr>
          <p:cNvPr id="48" name="CaixaDeTexto 47"/>
          <p:cNvSpPr txBox="1"/>
          <p:nvPr/>
        </p:nvSpPr>
        <p:spPr>
          <a:xfrm>
            <a:off x="95011" y="2421807"/>
            <a:ext cx="1950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Lançamentos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321287" y="2643203"/>
            <a:ext cx="149524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Dados Cultos</a:t>
            </a:r>
          </a:p>
          <a:p>
            <a:r>
              <a:rPr lang="pt-BR" sz="1100" dirty="0">
                <a:solidFill>
                  <a:schemeClr val="bg1"/>
                </a:solidFill>
              </a:rPr>
              <a:t>Gestão Visitantes</a:t>
            </a:r>
          </a:p>
          <a:p>
            <a:r>
              <a:rPr lang="pt-BR" sz="1100" dirty="0">
                <a:solidFill>
                  <a:schemeClr val="bg1"/>
                </a:solidFill>
              </a:rPr>
              <a:t>Financeiro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101919" y="3233168"/>
            <a:ext cx="1705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Agenda 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321287" y="3415150"/>
            <a:ext cx="14952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/>
                </a:solidFill>
              </a:rPr>
              <a:t>Lançar Eventos</a:t>
            </a:r>
          </a:p>
          <a:p>
            <a:r>
              <a:rPr lang="pt-BR" sz="1050" dirty="0">
                <a:solidFill>
                  <a:schemeClr val="bg1"/>
                </a:solidFill>
              </a:rPr>
              <a:t>Consultar Agenda</a:t>
            </a:r>
          </a:p>
        </p:txBody>
      </p:sp>
      <p:sp>
        <p:nvSpPr>
          <p:cNvPr id="53" name="Retângulo 52"/>
          <p:cNvSpPr/>
          <p:nvPr/>
        </p:nvSpPr>
        <p:spPr>
          <a:xfrm>
            <a:off x="1910436" y="759441"/>
            <a:ext cx="10080984" cy="59930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pt-BR" dirty="0"/>
          </a:p>
        </p:txBody>
      </p:sp>
      <p:sp>
        <p:nvSpPr>
          <p:cNvPr id="57" name="Retângulo 56">
            <a:hlinkClick r:id="rId2" action="ppaction://hlinksldjump"/>
          </p:cNvPr>
          <p:cNvSpPr/>
          <p:nvPr/>
        </p:nvSpPr>
        <p:spPr>
          <a:xfrm>
            <a:off x="11347373" y="36526"/>
            <a:ext cx="644047" cy="2771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accent2"/>
                </a:solidFill>
              </a:rPr>
              <a:t>Sair</a:t>
            </a:r>
            <a:endParaRPr lang="pt-BR" sz="1100" b="1" dirty="0"/>
          </a:p>
        </p:txBody>
      </p:sp>
      <p:sp>
        <p:nvSpPr>
          <p:cNvPr id="63" name="Retângulo 62">
            <a:hlinkClick r:id="rId3" action="ppaction://hlinksldjump"/>
          </p:cNvPr>
          <p:cNvSpPr/>
          <p:nvPr/>
        </p:nvSpPr>
        <p:spPr>
          <a:xfrm>
            <a:off x="265684" y="116140"/>
            <a:ext cx="703385" cy="1878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Home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1874821" y="414117"/>
            <a:ext cx="1684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CADASTRO CULTOS</a:t>
            </a:r>
          </a:p>
        </p:txBody>
      </p:sp>
      <p:graphicFrame>
        <p:nvGraphicFramePr>
          <p:cNvPr id="68" name="Tabela 2">
            <a:extLst>
              <a:ext uri="{FF2B5EF4-FFF2-40B4-BE49-F238E27FC236}">
                <a16:creationId xmlns:a16="http://schemas.microsoft.com/office/drawing/2014/main" id="{E009E796-FB5F-46C5-99D0-20D523E69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529723"/>
              </p:ext>
            </p:extLst>
          </p:nvPr>
        </p:nvGraphicFramePr>
        <p:xfrm>
          <a:off x="2060934" y="788356"/>
          <a:ext cx="9773512" cy="1005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70103">
                  <a:extLst>
                    <a:ext uri="{9D8B030D-6E8A-4147-A177-3AD203B41FA5}">
                      <a16:colId xmlns:a16="http://schemas.microsoft.com/office/drawing/2014/main" val="353397616"/>
                    </a:ext>
                  </a:extLst>
                </a:gridCol>
                <a:gridCol w="6603409">
                  <a:extLst>
                    <a:ext uri="{9D8B030D-6E8A-4147-A177-3AD203B41FA5}">
                      <a16:colId xmlns:a16="http://schemas.microsoft.com/office/drawing/2014/main" val="2074790928"/>
                    </a:ext>
                  </a:extLst>
                </a:gridCol>
              </a:tblGrid>
              <a:tr h="190468">
                <a:tc gridSpan="2">
                  <a:txBody>
                    <a:bodyPr/>
                    <a:lstStyle/>
                    <a:p>
                      <a:pPr algn="ctr"/>
                      <a:r>
                        <a:rPr lang="pt-BR" sz="1050" dirty="0"/>
                        <a:t>1º</a:t>
                      </a:r>
                      <a:r>
                        <a:rPr lang="pt-BR" sz="1050" baseline="0" dirty="0"/>
                        <a:t> Culto</a:t>
                      </a:r>
                      <a:endParaRPr lang="pt-BR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883904"/>
                  </a:ext>
                </a:extLst>
              </a:tr>
              <a:tr h="210691">
                <a:tc>
                  <a:txBody>
                    <a:bodyPr/>
                    <a:lstStyle/>
                    <a:p>
                      <a:r>
                        <a:rPr lang="pt-BR" sz="1050" dirty="0"/>
                        <a:t>Nome do Culto: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Culto</a:t>
                      </a:r>
                      <a:r>
                        <a:rPr lang="pt-BR" sz="1050" baseline="0" dirty="0"/>
                        <a:t> Renovo</a:t>
                      </a:r>
                      <a:endParaRPr lang="pt-B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010920"/>
                  </a:ext>
                </a:extLst>
              </a:tr>
              <a:tr h="190468">
                <a:tc>
                  <a:txBody>
                    <a:bodyPr/>
                    <a:lstStyle/>
                    <a:p>
                      <a:r>
                        <a:rPr lang="pt-BR" sz="1050" dirty="0"/>
                        <a:t>Dia da Semana: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Quarta-feira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697990"/>
                  </a:ext>
                </a:extLst>
              </a:tr>
              <a:tr h="190468">
                <a:tc>
                  <a:txBody>
                    <a:bodyPr/>
                    <a:lstStyle/>
                    <a:p>
                      <a:r>
                        <a:rPr lang="pt-BR" sz="1050" dirty="0"/>
                        <a:t>Horário: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19:30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772864"/>
                  </a:ext>
                </a:extLst>
              </a:tr>
            </a:tbl>
          </a:graphicData>
        </a:graphic>
      </p:graphicFrame>
      <p:graphicFrame>
        <p:nvGraphicFramePr>
          <p:cNvPr id="71" name="Tabela 2">
            <a:extLst>
              <a:ext uri="{FF2B5EF4-FFF2-40B4-BE49-F238E27FC236}">
                <a16:creationId xmlns:a16="http://schemas.microsoft.com/office/drawing/2014/main" id="{E009E796-FB5F-46C5-99D0-20D523E69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175736"/>
              </p:ext>
            </p:extLst>
          </p:nvPr>
        </p:nvGraphicFramePr>
        <p:xfrm>
          <a:off x="2057956" y="1841351"/>
          <a:ext cx="9776490" cy="1005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71069">
                  <a:extLst>
                    <a:ext uri="{9D8B030D-6E8A-4147-A177-3AD203B41FA5}">
                      <a16:colId xmlns:a16="http://schemas.microsoft.com/office/drawing/2014/main" val="353397616"/>
                    </a:ext>
                  </a:extLst>
                </a:gridCol>
                <a:gridCol w="6605421">
                  <a:extLst>
                    <a:ext uri="{9D8B030D-6E8A-4147-A177-3AD203B41FA5}">
                      <a16:colId xmlns:a16="http://schemas.microsoft.com/office/drawing/2014/main" val="2074790928"/>
                    </a:ext>
                  </a:extLst>
                </a:gridCol>
              </a:tblGrid>
              <a:tr h="233303">
                <a:tc gridSpan="2">
                  <a:txBody>
                    <a:bodyPr/>
                    <a:lstStyle/>
                    <a:p>
                      <a:pPr algn="ctr"/>
                      <a:r>
                        <a:rPr lang="pt-BR" sz="1050" dirty="0"/>
                        <a:t>2º Culto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883904"/>
                  </a:ext>
                </a:extLst>
              </a:tr>
              <a:tr h="210691">
                <a:tc>
                  <a:txBody>
                    <a:bodyPr/>
                    <a:lstStyle/>
                    <a:p>
                      <a:r>
                        <a:rPr lang="pt-BR" sz="1050" dirty="0"/>
                        <a:t>Nome do Culto: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Libertação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010920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r>
                        <a:rPr lang="pt-BR" sz="1050" dirty="0"/>
                        <a:t>Dia da Semana: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Sexta-Feira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697990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r>
                        <a:rPr lang="pt-BR" sz="1050" dirty="0"/>
                        <a:t>Horário: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19:30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505998"/>
                  </a:ext>
                </a:extLst>
              </a:tr>
            </a:tbl>
          </a:graphicData>
        </a:graphic>
      </p:graphicFrame>
      <p:graphicFrame>
        <p:nvGraphicFramePr>
          <p:cNvPr id="73" name="Tabela 2">
            <a:extLst>
              <a:ext uri="{FF2B5EF4-FFF2-40B4-BE49-F238E27FC236}">
                <a16:creationId xmlns:a16="http://schemas.microsoft.com/office/drawing/2014/main" id="{E009E796-FB5F-46C5-99D0-20D523E69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212277"/>
              </p:ext>
            </p:extLst>
          </p:nvPr>
        </p:nvGraphicFramePr>
        <p:xfrm>
          <a:off x="2057956" y="2896400"/>
          <a:ext cx="9776490" cy="1005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71069">
                  <a:extLst>
                    <a:ext uri="{9D8B030D-6E8A-4147-A177-3AD203B41FA5}">
                      <a16:colId xmlns:a16="http://schemas.microsoft.com/office/drawing/2014/main" val="353397616"/>
                    </a:ext>
                  </a:extLst>
                </a:gridCol>
                <a:gridCol w="6605421">
                  <a:extLst>
                    <a:ext uri="{9D8B030D-6E8A-4147-A177-3AD203B41FA5}">
                      <a16:colId xmlns:a16="http://schemas.microsoft.com/office/drawing/2014/main" val="2074790928"/>
                    </a:ext>
                  </a:extLst>
                </a:gridCol>
              </a:tblGrid>
              <a:tr h="190467">
                <a:tc gridSpan="2">
                  <a:txBody>
                    <a:bodyPr/>
                    <a:lstStyle/>
                    <a:p>
                      <a:pPr algn="ctr"/>
                      <a:r>
                        <a:rPr lang="pt-BR" sz="1050" dirty="0"/>
                        <a:t>3º Culto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883904"/>
                  </a:ext>
                </a:extLst>
              </a:tr>
              <a:tr h="210691">
                <a:tc>
                  <a:txBody>
                    <a:bodyPr/>
                    <a:lstStyle/>
                    <a:p>
                      <a:r>
                        <a:rPr lang="pt-BR" sz="1050" dirty="0"/>
                        <a:t>Nome do Culto: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DIFLEN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010920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r>
                        <a:rPr lang="pt-BR" sz="1050" dirty="0"/>
                        <a:t>Dia da Semana: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Sábado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697990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r>
                        <a:rPr lang="pt-BR" sz="1050" dirty="0"/>
                        <a:t>Horário: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19:30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505998"/>
                  </a:ext>
                </a:extLst>
              </a:tr>
            </a:tbl>
          </a:graphicData>
        </a:graphic>
      </p:graphicFrame>
      <p:graphicFrame>
        <p:nvGraphicFramePr>
          <p:cNvPr id="27" name="Tabela 2">
            <a:extLst>
              <a:ext uri="{FF2B5EF4-FFF2-40B4-BE49-F238E27FC236}">
                <a16:creationId xmlns:a16="http://schemas.microsoft.com/office/drawing/2014/main" id="{E009E796-FB5F-46C5-99D0-20D523E69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6153"/>
              </p:ext>
            </p:extLst>
          </p:nvPr>
        </p:nvGraphicFramePr>
        <p:xfrm>
          <a:off x="2045114" y="3959538"/>
          <a:ext cx="9789331" cy="1005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75234">
                  <a:extLst>
                    <a:ext uri="{9D8B030D-6E8A-4147-A177-3AD203B41FA5}">
                      <a16:colId xmlns:a16="http://schemas.microsoft.com/office/drawing/2014/main" val="353397616"/>
                    </a:ext>
                  </a:extLst>
                </a:gridCol>
                <a:gridCol w="6614097">
                  <a:extLst>
                    <a:ext uri="{9D8B030D-6E8A-4147-A177-3AD203B41FA5}">
                      <a16:colId xmlns:a16="http://schemas.microsoft.com/office/drawing/2014/main" val="2074790928"/>
                    </a:ext>
                  </a:extLst>
                </a:gridCol>
              </a:tblGrid>
              <a:tr h="190467">
                <a:tc gridSpan="2">
                  <a:txBody>
                    <a:bodyPr/>
                    <a:lstStyle/>
                    <a:p>
                      <a:pPr algn="ctr"/>
                      <a:r>
                        <a:rPr lang="pt-BR" sz="1050" dirty="0"/>
                        <a:t>4º Culto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883904"/>
                  </a:ext>
                </a:extLst>
              </a:tr>
              <a:tr h="210691">
                <a:tc>
                  <a:txBody>
                    <a:bodyPr/>
                    <a:lstStyle/>
                    <a:p>
                      <a:r>
                        <a:rPr lang="pt-BR" sz="1050" dirty="0"/>
                        <a:t>Nome do Culto: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Celebração - manhã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010920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r>
                        <a:rPr lang="pt-BR" sz="1050" dirty="0"/>
                        <a:t>Dia da Semana: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Domingo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697990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r>
                        <a:rPr lang="pt-BR" sz="1050" dirty="0"/>
                        <a:t>Horário: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09:00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505998"/>
                  </a:ext>
                </a:extLst>
              </a:tr>
            </a:tbl>
          </a:graphicData>
        </a:graphic>
      </p:graphicFrame>
      <p:graphicFrame>
        <p:nvGraphicFramePr>
          <p:cNvPr id="28" name="Tabela 2">
            <a:extLst>
              <a:ext uri="{FF2B5EF4-FFF2-40B4-BE49-F238E27FC236}">
                <a16:creationId xmlns:a16="http://schemas.microsoft.com/office/drawing/2014/main" id="{E009E796-FB5F-46C5-99D0-20D523E69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975686"/>
              </p:ext>
            </p:extLst>
          </p:nvPr>
        </p:nvGraphicFramePr>
        <p:xfrm>
          <a:off x="2045113" y="5022676"/>
          <a:ext cx="9789331" cy="1005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75234">
                  <a:extLst>
                    <a:ext uri="{9D8B030D-6E8A-4147-A177-3AD203B41FA5}">
                      <a16:colId xmlns:a16="http://schemas.microsoft.com/office/drawing/2014/main" val="353397616"/>
                    </a:ext>
                  </a:extLst>
                </a:gridCol>
                <a:gridCol w="6614097">
                  <a:extLst>
                    <a:ext uri="{9D8B030D-6E8A-4147-A177-3AD203B41FA5}">
                      <a16:colId xmlns:a16="http://schemas.microsoft.com/office/drawing/2014/main" val="2074790928"/>
                    </a:ext>
                  </a:extLst>
                </a:gridCol>
              </a:tblGrid>
              <a:tr h="190467">
                <a:tc gridSpan="2">
                  <a:txBody>
                    <a:bodyPr/>
                    <a:lstStyle/>
                    <a:p>
                      <a:pPr algn="ctr"/>
                      <a:r>
                        <a:rPr lang="pt-BR" sz="1050" dirty="0"/>
                        <a:t>5º Culto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883904"/>
                  </a:ext>
                </a:extLst>
              </a:tr>
              <a:tr h="210691">
                <a:tc>
                  <a:txBody>
                    <a:bodyPr/>
                    <a:lstStyle/>
                    <a:p>
                      <a:r>
                        <a:rPr lang="pt-BR" sz="1050" dirty="0"/>
                        <a:t>Nome do Culto: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Celebração - noite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010920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r>
                        <a:rPr lang="pt-BR" sz="1050" dirty="0"/>
                        <a:t>Dia da Semana: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Domingo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697990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r>
                        <a:rPr lang="pt-BR" sz="1050" dirty="0"/>
                        <a:t>Horário: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18:00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505998"/>
                  </a:ext>
                </a:extLst>
              </a:tr>
            </a:tbl>
          </a:graphicData>
        </a:graphic>
      </p:graphicFrame>
      <p:sp>
        <p:nvSpPr>
          <p:cNvPr id="29" name="Retângulo 28"/>
          <p:cNvSpPr/>
          <p:nvPr/>
        </p:nvSpPr>
        <p:spPr>
          <a:xfrm>
            <a:off x="11131059" y="6274908"/>
            <a:ext cx="703385" cy="3341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Salvar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2057956" y="6360333"/>
            <a:ext cx="1607875" cy="2771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accent2"/>
                </a:solidFill>
              </a:rPr>
              <a:t>Usuário</a:t>
            </a:r>
            <a:r>
              <a:rPr lang="pt-BR" sz="1100" b="1" dirty="0"/>
              <a:t>: Administrador</a:t>
            </a:r>
          </a:p>
        </p:txBody>
      </p:sp>
    </p:spTree>
    <p:extLst>
      <p:ext uri="{BB962C8B-B14F-4D97-AF65-F5344CB8AC3E}">
        <p14:creationId xmlns:p14="http://schemas.microsoft.com/office/powerpoint/2010/main" val="3959094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/>
          <p:cNvSpPr txBox="1"/>
          <p:nvPr/>
        </p:nvSpPr>
        <p:spPr>
          <a:xfrm>
            <a:off x="301753" y="4170184"/>
            <a:ext cx="16640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Rol de Membros</a:t>
            </a:r>
          </a:p>
          <a:p>
            <a:r>
              <a:rPr lang="pt-BR" sz="1200" dirty="0">
                <a:solidFill>
                  <a:schemeClr val="bg1"/>
                </a:solidFill>
              </a:rPr>
              <a:t>Consolidado Células</a:t>
            </a:r>
          </a:p>
          <a:p>
            <a:r>
              <a:rPr lang="pt-BR" sz="1200" dirty="0">
                <a:solidFill>
                  <a:schemeClr val="bg1"/>
                </a:solidFill>
              </a:rPr>
              <a:t>Demonstrativo Financeiro</a:t>
            </a:r>
          </a:p>
          <a:p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1910436" y="413860"/>
            <a:ext cx="10080984" cy="3112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0" y="37944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b="1" dirty="0"/>
              <a:t>COMUNIDADE ELO DA ESPERANÇA (AV. DESTERRO, 361, PARAÍSO, UBERABA-MG) </a:t>
            </a:r>
          </a:p>
        </p:txBody>
      </p:sp>
      <p:sp>
        <p:nvSpPr>
          <p:cNvPr id="53" name="Retângulo 52"/>
          <p:cNvSpPr/>
          <p:nvPr/>
        </p:nvSpPr>
        <p:spPr>
          <a:xfrm>
            <a:off x="1910436" y="759441"/>
            <a:ext cx="10080984" cy="59930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pt-BR" dirty="0"/>
          </a:p>
        </p:txBody>
      </p:sp>
      <p:sp>
        <p:nvSpPr>
          <p:cNvPr id="57" name="Retângulo 56">
            <a:hlinkClick r:id="rId2" action="ppaction://hlinksldjump"/>
          </p:cNvPr>
          <p:cNvSpPr/>
          <p:nvPr/>
        </p:nvSpPr>
        <p:spPr>
          <a:xfrm>
            <a:off x="11347373" y="36526"/>
            <a:ext cx="644047" cy="2771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accent2"/>
                </a:solidFill>
              </a:rPr>
              <a:t>Sair</a:t>
            </a:r>
            <a:endParaRPr lang="pt-BR" sz="1100" b="1" dirty="0"/>
          </a:p>
        </p:txBody>
      </p:sp>
      <p:sp>
        <p:nvSpPr>
          <p:cNvPr id="63" name="Retângulo 62">
            <a:hlinkClick r:id="rId3" action="ppaction://hlinksldjump"/>
          </p:cNvPr>
          <p:cNvSpPr/>
          <p:nvPr/>
        </p:nvSpPr>
        <p:spPr>
          <a:xfrm>
            <a:off x="265684" y="116140"/>
            <a:ext cx="703385" cy="1878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Home</a:t>
            </a:r>
          </a:p>
        </p:txBody>
      </p:sp>
      <p:graphicFrame>
        <p:nvGraphicFramePr>
          <p:cNvPr id="64" name="Tabela 2">
            <a:extLst>
              <a:ext uri="{FF2B5EF4-FFF2-40B4-BE49-F238E27FC236}">
                <a16:creationId xmlns:a16="http://schemas.microsoft.com/office/drawing/2014/main" id="{E009E796-FB5F-46C5-99D0-20D523E69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039039"/>
              </p:ext>
            </p:extLst>
          </p:nvPr>
        </p:nvGraphicFramePr>
        <p:xfrm>
          <a:off x="2057955" y="850610"/>
          <a:ext cx="9724469" cy="201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54195">
                  <a:extLst>
                    <a:ext uri="{9D8B030D-6E8A-4147-A177-3AD203B41FA5}">
                      <a16:colId xmlns:a16="http://schemas.microsoft.com/office/drawing/2014/main" val="353397616"/>
                    </a:ext>
                  </a:extLst>
                </a:gridCol>
                <a:gridCol w="6570274">
                  <a:extLst>
                    <a:ext uri="{9D8B030D-6E8A-4147-A177-3AD203B41FA5}">
                      <a16:colId xmlns:a16="http://schemas.microsoft.com/office/drawing/2014/main" val="2074790928"/>
                    </a:ext>
                  </a:extLst>
                </a:gridCol>
              </a:tblGrid>
              <a:tr h="190467">
                <a:tc gridSpan="2">
                  <a:txBody>
                    <a:bodyPr/>
                    <a:lstStyle/>
                    <a:p>
                      <a:pPr algn="ctr"/>
                      <a:r>
                        <a:rPr lang="pt-BR" sz="1050" dirty="0"/>
                        <a:t>Informações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883904"/>
                  </a:ext>
                </a:extLst>
              </a:tr>
              <a:tr h="190467">
                <a:tc>
                  <a:txBody>
                    <a:bodyPr/>
                    <a:lstStyle/>
                    <a:p>
                      <a:r>
                        <a:rPr lang="pt-BR" sz="1050" dirty="0"/>
                        <a:t>Nome</a:t>
                      </a:r>
                      <a:r>
                        <a:rPr lang="pt-BR" sz="1050" baseline="0" dirty="0"/>
                        <a:t> da Célula:</a:t>
                      </a:r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010920"/>
                  </a:ext>
                </a:extLst>
              </a:tr>
              <a:tr h="190467">
                <a:tc>
                  <a:txBody>
                    <a:bodyPr/>
                    <a:lstStyle/>
                    <a:p>
                      <a:r>
                        <a:rPr lang="pt-BR" sz="1050" dirty="0"/>
                        <a:t>Nome</a:t>
                      </a:r>
                      <a:r>
                        <a:rPr lang="pt-BR" sz="1050" baseline="0" dirty="0"/>
                        <a:t> do Líder:</a:t>
                      </a:r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(lista membros)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697990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r>
                        <a:rPr lang="pt-BR" sz="1050" b="0" dirty="0"/>
                        <a:t>Nome do </a:t>
                      </a:r>
                      <a:r>
                        <a:rPr lang="pt-BR" sz="1050" b="0" dirty="0" err="1"/>
                        <a:t>Co-Líder</a:t>
                      </a:r>
                      <a:r>
                        <a:rPr lang="pt-BR" sz="1050" b="0" dirty="0"/>
                        <a:t> (se houver):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dirty="0"/>
                        <a:t>(lista membros)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270757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r>
                        <a:rPr lang="pt-BR" sz="1050" b="0" dirty="0"/>
                        <a:t>Telefone de Contato Líder: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255920"/>
                  </a:ext>
                </a:extLst>
              </a:tr>
              <a:tr h="209742">
                <a:tc>
                  <a:txBody>
                    <a:bodyPr/>
                    <a:lstStyle/>
                    <a:p>
                      <a:r>
                        <a:rPr lang="pt-BR" sz="1050" dirty="0"/>
                        <a:t>Dia</a:t>
                      </a:r>
                      <a:r>
                        <a:rPr lang="pt-BR" sz="1050" baseline="0" dirty="0"/>
                        <a:t> de Reunião:</a:t>
                      </a:r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DD/MM/AAAA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782955"/>
                  </a:ext>
                </a:extLst>
              </a:tr>
              <a:tr h="190467">
                <a:tc>
                  <a:txBody>
                    <a:bodyPr/>
                    <a:lstStyle/>
                    <a:p>
                      <a:r>
                        <a:rPr lang="pt-BR" sz="1050" dirty="0"/>
                        <a:t>Horário Reunião: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00:00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138623"/>
                  </a:ext>
                </a:extLst>
              </a:tr>
              <a:tr h="1904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dirty="0"/>
                        <a:t>Endereço</a:t>
                      </a:r>
                      <a:r>
                        <a:rPr lang="pt-BR" sz="1050" b="0" baseline="0" dirty="0"/>
                        <a:t>:</a:t>
                      </a:r>
                      <a:endParaRPr lang="pt-BR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157709"/>
                  </a:ext>
                </a:extLst>
              </a:tr>
            </a:tbl>
          </a:graphicData>
        </a:graphic>
      </p:graphicFrame>
      <p:sp>
        <p:nvSpPr>
          <p:cNvPr id="20" name="CaixaDeTexto 19"/>
          <p:cNvSpPr txBox="1"/>
          <p:nvPr/>
        </p:nvSpPr>
        <p:spPr>
          <a:xfrm>
            <a:off x="4621783" y="448151"/>
            <a:ext cx="1684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CADASTRO CÉLULAS</a:t>
            </a:r>
          </a:p>
        </p:txBody>
      </p:sp>
      <p:sp>
        <p:nvSpPr>
          <p:cNvPr id="75" name="Retângulo 74"/>
          <p:cNvSpPr/>
          <p:nvPr/>
        </p:nvSpPr>
        <p:spPr>
          <a:xfrm>
            <a:off x="2057955" y="2896581"/>
            <a:ext cx="1116625" cy="3341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Cadastrar</a:t>
            </a:r>
          </a:p>
        </p:txBody>
      </p:sp>
      <p:sp>
        <p:nvSpPr>
          <p:cNvPr id="76" name="Retângulo 75"/>
          <p:cNvSpPr/>
          <p:nvPr/>
        </p:nvSpPr>
        <p:spPr>
          <a:xfrm>
            <a:off x="9973598" y="6272778"/>
            <a:ext cx="1607875" cy="2771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accent2"/>
                </a:solidFill>
              </a:rPr>
              <a:t>Usuário</a:t>
            </a:r>
            <a:r>
              <a:rPr lang="pt-BR" sz="1100" b="1" dirty="0"/>
              <a:t>: Administrador</a:t>
            </a:r>
          </a:p>
        </p:txBody>
      </p:sp>
      <p:graphicFrame>
        <p:nvGraphicFramePr>
          <p:cNvPr id="16" name="Tabela 2">
            <a:extLst>
              <a:ext uri="{FF2B5EF4-FFF2-40B4-BE49-F238E27FC236}">
                <a16:creationId xmlns:a16="http://schemas.microsoft.com/office/drawing/2014/main" id="{E009E796-FB5F-46C5-99D0-20D523E69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614998"/>
              </p:ext>
            </p:extLst>
          </p:nvPr>
        </p:nvGraphicFramePr>
        <p:xfrm>
          <a:off x="2057956" y="3434131"/>
          <a:ext cx="9724467" cy="2423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30253">
                  <a:extLst>
                    <a:ext uri="{9D8B030D-6E8A-4147-A177-3AD203B41FA5}">
                      <a16:colId xmlns:a16="http://schemas.microsoft.com/office/drawing/2014/main" val="353397616"/>
                    </a:ext>
                  </a:extLst>
                </a:gridCol>
                <a:gridCol w="1321966">
                  <a:extLst>
                    <a:ext uri="{9D8B030D-6E8A-4147-A177-3AD203B41FA5}">
                      <a16:colId xmlns:a16="http://schemas.microsoft.com/office/drawing/2014/main" val="2074790928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2751611769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620426665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470398067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1387521502"/>
                    </a:ext>
                  </a:extLst>
                </a:gridCol>
                <a:gridCol w="2238373">
                  <a:extLst>
                    <a:ext uri="{9D8B030D-6E8A-4147-A177-3AD203B41FA5}">
                      <a16:colId xmlns:a16="http://schemas.microsoft.com/office/drawing/2014/main" val="3646185414"/>
                    </a:ext>
                  </a:extLst>
                </a:gridCol>
              </a:tblGrid>
              <a:tr h="175697">
                <a:tc>
                  <a:txBody>
                    <a:bodyPr/>
                    <a:lstStyle/>
                    <a:p>
                      <a:pPr algn="ctr"/>
                      <a:r>
                        <a:rPr lang="pt-BR" sz="105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Lista de Células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Líder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Co-Líder</a:t>
                      </a:r>
                      <a:endParaRPr lang="pt-BR" sz="10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Telefone Contato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Dia da Reunião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Horário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Endereço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8839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1050" dirty="0"/>
                        <a:t>Vencedores</a:t>
                      </a:r>
                      <a:r>
                        <a:rPr lang="pt-BR" sz="1050" baseline="0" dirty="0"/>
                        <a:t> em Cristo</a:t>
                      </a:r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Fulano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 err="1"/>
                        <a:t>Ciclana</a:t>
                      </a:r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9 999-999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Terça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19:30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Av. JK, nº 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010920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95386"/>
                  </a:ext>
                </a:extLst>
              </a:tr>
              <a:tr h="150876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23570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27254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609147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29293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29683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455536"/>
                  </a:ext>
                </a:extLst>
              </a:tr>
            </a:tbl>
          </a:graphicData>
        </a:graphic>
      </p:graphicFrame>
      <p:sp>
        <p:nvSpPr>
          <p:cNvPr id="17" name="Retângulo 16"/>
          <p:cNvSpPr/>
          <p:nvPr/>
        </p:nvSpPr>
        <p:spPr>
          <a:xfrm>
            <a:off x="2134155" y="6079650"/>
            <a:ext cx="1116625" cy="3341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Atualizar</a:t>
            </a:r>
          </a:p>
        </p:txBody>
      </p:sp>
    </p:spTree>
    <p:extLst>
      <p:ext uri="{BB962C8B-B14F-4D97-AF65-F5344CB8AC3E}">
        <p14:creationId xmlns:p14="http://schemas.microsoft.com/office/powerpoint/2010/main" val="3163424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1910436" y="413860"/>
            <a:ext cx="10080984" cy="3112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0" y="37944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b="1" dirty="0"/>
              <a:t>COMUNIDADE ELO DA ESPERANÇA (AV. DESTERRO, 361, PARAÍSO, UBERABA-MG) </a:t>
            </a:r>
          </a:p>
        </p:txBody>
      </p:sp>
      <p:sp>
        <p:nvSpPr>
          <p:cNvPr id="53" name="Retângulo 52"/>
          <p:cNvSpPr/>
          <p:nvPr/>
        </p:nvSpPr>
        <p:spPr>
          <a:xfrm>
            <a:off x="1910436" y="759441"/>
            <a:ext cx="10080984" cy="59930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pt-BR" dirty="0"/>
          </a:p>
        </p:txBody>
      </p:sp>
      <p:sp>
        <p:nvSpPr>
          <p:cNvPr id="57" name="Retângulo 56">
            <a:hlinkClick r:id="rId2" action="ppaction://hlinksldjump"/>
          </p:cNvPr>
          <p:cNvSpPr/>
          <p:nvPr/>
        </p:nvSpPr>
        <p:spPr>
          <a:xfrm>
            <a:off x="11347373" y="36526"/>
            <a:ext cx="644047" cy="2771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accent2"/>
                </a:solidFill>
              </a:rPr>
              <a:t>Sair</a:t>
            </a:r>
            <a:endParaRPr lang="pt-BR" sz="1100" b="1" dirty="0"/>
          </a:p>
        </p:txBody>
      </p:sp>
      <p:sp>
        <p:nvSpPr>
          <p:cNvPr id="63" name="Retângulo 62">
            <a:hlinkClick r:id="rId3" action="ppaction://hlinksldjump"/>
          </p:cNvPr>
          <p:cNvSpPr/>
          <p:nvPr/>
        </p:nvSpPr>
        <p:spPr>
          <a:xfrm>
            <a:off x="265684" y="116140"/>
            <a:ext cx="703385" cy="1878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Home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1632399" y="448151"/>
            <a:ext cx="4038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CADASTRO TRILHO DE CRESCIMENTO E LIDERANÇA</a:t>
            </a:r>
          </a:p>
        </p:txBody>
      </p:sp>
      <p:sp>
        <p:nvSpPr>
          <p:cNvPr id="75" name="Retângulo 74"/>
          <p:cNvSpPr/>
          <p:nvPr/>
        </p:nvSpPr>
        <p:spPr>
          <a:xfrm>
            <a:off x="4994029" y="6215828"/>
            <a:ext cx="1116625" cy="3341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Atualizar</a:t>
            </a:r>
          </a:p>
        </p:txBody>
      </p:sp>
      <p:sp>
        <p:nvSpPr>
          <p:cNvPr id="76" name="Retângulo 75"/>
          <p:cNvSpPr/>
          <p:nvPr/>
        </p:nvSpPr>
        <p:spPr>
          <a:xfrm>
            <a:off x="9973598" y="6272778"/>
            <a:ext cx="1607875" cy="2771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accent2"/>
                </a:solidFill>
              </a:rPr>
              <a:t>Usuário</a:t>
            </a:r>
            <a:r>
              <a:rPr lang="pt-BR" sz="1100" b="1" dirty="0"/>
              <a:t>: Administrador</a:t>
            </a:r>
          </a:p>
        </p:txBody>
      </p:sp>
      <p:graphicFrame>
        <p:nvGraphicFramePr>
          <p:cNvPr id="14" name="Tabela 2">
            <a:extLst>
              <a:ext uri="{FF2B5EF4-FFF2-40B4-BE49-F238E27FC236}">
                <a16:creationId xmlns:a16="http://schemas.microsoft.com/office/drawing/2014/main" id="{EFF29CCE-2B8E-4B40-859D-FED04FAF0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901290"/>
              </p:ext>
            </p:extLst>
          </p:nvPr>
        </p:nvGraphicFramePr>
        <p:xfrm>
          <a:off x="1946122" y="870234"/>
          <a:ext cx="9941077" cy="507336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33665">
                  <a:extLst>
                    <a:ext uri="{9D8B030D-6E8A-4147-A177-3AD203B41FA5}">
                      <a16:colId xmlns:a16="http://schemas.microsoft.com/office/drawing/2014/main" val="353397616"/>
                    </a:ext>
                  </a:extLst>
                </a:gridCol>
                <a:gridCol w="5507412">
                  <a:extLst>
                    <a:ext uri="{9D8B030D-6E8A-4147-A177-3AD203B41FA5}">
                      <a16:colId xmlns:a16="http://schemas.microsoft.com/office/drawing/2014/main" val="2074790928"/>
                    </a:ext>
                  </a:extLst>
                </a:gridCol>
              </a:tblGrid>
              <a:tr h="323144">
                <a:tc>
                  <a:txBody>
                    <a:bodyPr/>
                    <a:lstStyle/>
                    <a:p>
                      <a:r>
                        <a:rPr lang="pt-BR" sz="1400" dirty="0"/>
                        <a:t>Etapa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883904"/>
                  </a:ext>
                </a:extLst>
              </a:tr>
              <a:tr h="323144">
                <a:tc>
                  <a:txBody>
                    <a:bodyPr/>
                    <a:lstStyle/>
                    <a:p>
                      <a:r>
                        <a:rPr lang="pt-BR" sz="1400" dirty="0"/>
                        <a:t>Encontro de Vencedores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Participação</a:t>
                      </a:r>
                      <a:r>
                        <a:rPr lang="pt-BR" sz="1400" baseline="0" dirty="0"/>
                        <a:t> em alguma edição do evento;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010920"/>
                  </a:ext>
                </a:extLst>
              </a:tr>
              <a:tr h="323144">
                <a:tc>
                  <a:txBody>
                    <a:bodyPr/>
                    <a:lstStyle/>
                    <a:p>
                      <a:r>
                        <a:rPr lang="pt-BR" sz="1400" dirty="0"/>
                        <a:t>Acompanhamento inicial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Concluir junto a sua célula 7 lições da</a:t>
                      </a:r>
                      <a:r>
                        <a:rPr lang="pt-BR" sz="1400" baseline="0" dirty="0"/>
                        <a:t> apostila; 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697990"/>
                  </a:ext>
                </a:extLst>
              </a:tr>
              <a:tr h="323144">
                <a:tc>
                  <a:txBody>
                    <a:bodyPr/>
                    <a:lstStyle/>
                    <a:p>
                      <a:r>
                        <a:rPr lang="pt-BR" sz="1400" dirty="0"/>
                        <a:t>Batismo (Torna-se Membro)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Ser batizado</a:t>
                      </a:r>
                      <a:r>
                        <a:rPr lang="pt-BR" sz="1400" baseline="0" dirty="0"/>
                        <a:t> nas águas;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782955"/>
                  </a:ext>
                </a:extLst>
              </a:tr>
              <a:tr h="5493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Recepção</a:t>
                      </a:r>
                      <a:r>
                        <a:rPr lang="pt-BR" sz="1400" baseline="0" dirty="0"/>
                        <a:t> Novos Membros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Evento de Recepção de Novos</a:t>
                      </a:r>
                      <a:r>
                        <a:rPr lang="pt-BR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membros – Entrega de Carteira de Membro;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138623"/>
                  </a:ext>
                </a:extLst>
              </a:tr>
              <a:tr h="323144">
                <a:tc>
                  <a:txBody>
                    <a:bodyPr/>
                    <a:lstStyle/>
                    <a:p>
                      <a:r>
                        <a:rPr lang="pt-BR" sz="1400" dirty="0"/>
                        <a:t>Dizimista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Ser dizimista</a:t>
                      </a:r>
                      <a:r>
                        <a:rPr lang="pt-BR" sz="1400" baseline="0" dirty="0"/>
                        <a:t> fiel;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157709"/>
                  </a:ext>
                </a:extLst>
              </a:tr>
              <a:tr h="323144">
                <a:tc>
                  <a:txBody>
                    <a:bodyPr/>
                    <a:lstStyle/>
                    <a:p>
                      <a:r>
                        <a:rPr lang="pt-BR" sz="1400" dirty="0"/>
                        <a:t>Frequento</a:t>
                      </a:r>
                      <a:r>
                        <a:rPr lang="pt-BR" sz="1400" baseline="0" dirty="0"/>
                        <a:t> o Culto Celebração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Participação</a:t>
                      </a:r>
                      <a:r>
                        <a:rPr lang="pt-BR" sz="1400" baseline="0" dirty="0"/>
                        <a:t> efetiva e frequente no Culto de Celebração;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991354"/>
                  </a:ext>
                </a:extLst>
              </a:tr>
              <a:tr h="323144">
                <a:tc>
                  <a:txBody>
                    <a:bodyPr/>
                    <a:lstStyle/>
                    <a:p>
                      <a:r>
                        <a:rPr lang="pt-BR" sz="1400" dirty="0"/>
                        <a:t>Frequento uma Célula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Participação</a:t>
                      </a:r>
                      <a:r>
                        <a:rPr lang="pt-BR" sz="1400" baseline="0" dirty="0"/>
                        <a:t> efetiva e frequente na Célula;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719028"/>
                  </a:ext>
                </a:extLst>
              </a:tr>
              <a:tr h="323144">
                <a:tc>
                  <a:txBody>
                    <a:bodyPr/>
                    <a:lstStyle/>
                    <a:p>
                      <a:r>
                        <a:rPr lang="pt-BR" sz="1400" dirty="0"/>
                        <a:t>Me</a:t>
                      </a:r>
                      <a:r>
                        <a:rPr lang="pt-BR" sz="1400" baseline="0" dirty="0"/>
                        <a:t> formei no Treinamento de Lideres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Finalizar o TLC – Treinamento de Líderes de Célula;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966052"/>
                  </a:ext>
                </a:extLst>
              </a:tr>
              <a:tr h="323144">
                <a:tc>
                  <a:txBody>
                    <a:bodyPr/>
                    <a:lstStyle/>
                    <a:p>
                      <a:r>
                        <a:rPr lang="pt-BR" sz="1400" dirty="0"/>
                        <a:t>Frequento o Culto do Renovo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Participação</a:t>
                      </a:r>
                      <a:r>
                        <a:rPr lang="pt-BR" sz="1400" baseline="0" dirty="0"/>
                        <a:t> efetiva e frequente no Culto do Renovo;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96151"/>
                  </a:ext>
                </a:extLst>
              </a:tr>
              <a:tr h="323144">
                <a:tc>
                  <a:txBody>
                    <a:bodyPr/>
                    <a:lstStyle/>
                    <a:p>
                      <a:r>
                        <a:rPr lang="pt-BR" sz="1400" dirty="0"/>
                        <a:t>Sou auxiliar</a:t>
                      </a:r>
                      <a:r>
                        <a:rPr lang="pt-BR" sz="1400" baseline="0" dirty="0"/>
                        <a:t> em uma célula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Participa como líder</a:t>
                      </a:r>
                      <a:r>
                        <a:rPr lang="pt-BR" sz="1400" baseline="0" dirty="0"/>
                        <a:t> em treinamento de uma célula;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703445"/>
                  </a:ext>
                </a:extLst>
              </a:tr>
              <a:tr h="323144">
                <a:tc>
                  <a:txBody>
                    <a:bodyPr/>
                    <a:lstStyle/>
                    <a:p>
                      <a:r>
                        <a:rPr lang="pt-BR" sz="1400" dirty="0"/>
                        <a:t>Sou</a:t>
                      </a:r>
                      <a:r>
                        <a:rPr lang="pt-BR" sz="1400" baseline="0" dirty="0"/>
                        <a:t> Discipulado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É discipulado fielmente;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141514"/>
                  </a:ext>
                </a:extLst>
              </a:tr>
              <a:tr h="323144">
                <a:tc>
                  <a:txBody>
                    <a:bodyPr/>
                    <a:lstStyle/>
                    <a:p>
                      <a:r>
                        <a:rPr lang="pt-BR" sz="1400" dirty="0"/>
                        <a:t>Sou</a:t>
                      </a:r>
                      <a:r>
                        <a:rPr lang="pt-BR" sz="1400" baseline="0" dirty="0"/>
                        <a:t> Servo no Encontro de Vencedores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Participa</a:t>
                      </a:r>
                      <a:r>
                        <a:rPr lang="pt-BR" sz="1400" baseline="0" dirty="0"/>
                        <a:t> como servo nas edições do Encontro de Vencedores;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253013"/>
                  </a:ext>
                </a:extLst>
              </a:tr>
              <a:tr h="323144">
                <a:tc>
                  <a:txBody>
                    <a:bodyPr/>
                    <a:lstStyle/>
                    <a:p>
                      <a:r>
                        <a:rPr lang="pt-BR" sz="1400" dirty="0"/>
                        <a:t>Tenho Discípulos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Possui discípulos na célula que participa;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094421"/>
                  </a:ext>
                </a:extLst>
              </a:tr>
              <a:tr h="323144">
                <a:tc>
                  <a:txBody>
                    <a:bodyPr/>
                    <a:lstStyle/>
                    <a:p>
                      <a:r>
                        <a:rPr lang="pt-BR" sz="1400" dirty="0"/>
                        <a:t>Fui aprovado para ser líder de</a:t>
                      </a:r>
                      <a:r>
                        <a:rPr lang="pt-BR" sz="1400" baseline="0" dirty="0"/>
                        <a:t> célula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Obtém</a:t>
                      </a:r>
                      <a:r>
                        <a:rPr lang="pt-BR" sz="1400" baseline="0" dirty="0"/>
                        <a:t> recomendação do discipulador, líder e pastores;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370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3766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1910435" y="413860"/>
            <a:ext cx="10176793" cy="3112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0" y="37944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b="1" dirty="0"/>
              <a:t>COMUNIDADE ELO DA ESPERANÇA (AV. DESTERRO, 361, PARAÍSO, UBERABA-MG) </a:t>
            </a:r>
          </a:p>
        </p:txBody>
      </p:sp>
      <p:sp>
        <p:nvSpPr>
          <p:cNvPr id="53" name="Retângulo 52"/>
          <p:cNvSpPr/>
          <p:nvPr/>
        </p:nvSpPr>
        <p:spPr>
          <a:xfrm>
            <a:off x="1910436" y="759442"/>
            <a:ext cx="10176792" cy="59747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pt-BR" dirty="0"/>
          </a:p>
        </p:txBody>
      </p:sp>
      <p:sp>
        <p:nvSpPr>
          <p:cNvPr id="57" name="Retângulo 56">
            <a:hlinkClick r:id="rId2" action="ppaction://hlinksldjump"/>
          </p:cNvPr>
          <p:cNvSpPr/>
          <p:nvPr/>
        </p:nvSpPr>
        <p:spPr>
          <a:xfrm>
            <a:off x="11347373" y="36526"/>
            <a:ext cx="644047" cy="2771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accent2"/>
                </a:solidFill>
              </a:rPr>
              <a:t>Sair</a:t>
            </a:r>
            <a:endParaRPr lang="pt-BR" sz="1100" b="1" dirty="0"/>
          </a:p>
        </p:txBody>
      </p:sp>
      <p:sp>
        <p:nvSpPr>
          <p:cNvPr id="63" name="Retângulo 62">
            <a:hlinkClick r:id="rId3" action="ppaction://hlinksldjump"/>
          </p:cNvPr>
          <p:cNvSpPr/>
          <p:nvPr/>
        </p:nvSpPr>
        <p:spPr>
          <a:xfrm>
            <a:off x="265684" y="116140"/>
            <a:ext cx="703385" cy="1878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Home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1910436" y="440423"/>
            <a:ext cx="4071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CADASTRO MEMBROS </a:t>
            </a:r>
            <a:r>
              <a:rPr lang="pt-BR" sz="1050" i="1" dirty="0"/>
              <a:t>(apenas marcados como batizados)</a:t>
            </a:r>
          </a:p>
        </p:txBody>
      </p:sp>
      <p:sp>
        <p:nvSpPr>
          <p:cNvPr id="75" name="Retângulo 74"/>
          <p:cNvSpPr/>
          <p:nvPr/>
        </p:nvSpPr>
        <p:spPr>
          <a:xfrm>
            <a:off x="4994029" y="6215828"/>
            <a:ext cx="1116625" cy="3341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Atualizar</a:t>
            </a:r>
          </a:p>
        </p:txBody>
      </p:sp>
      <p:sp>
        <p:nvSpPr>
          <p:cNvPr id="76" name="Retângulo 75"/>
          <p:cNvSpPr/>
          <p:nvPr/>
        </p:nvSpPr>
        <p:spPr>
          <a:xfrm>
            <a:off x="9973598" y="6272778"/>
            <a:ext cx="1607875" cy="2771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accent2"/>
                </a:solidFill>
              </a:rPr>
              <a:t>Usuário</a:t>
            </a:r>
            <a:r>
              <a:rPr lang="pt-BR" sz="1100" b="1" dirty="0"/>
              <a:t>: Administrador</a:t>
            </a:r>
          </a:p>
        </p:txBody>
      </p:sp>
      <p:graphicFrame>
        <p:nvGraphicFramePr>
          <p:cNvPr id="14" name="Tabela 2">
            <a:extLst>
              <a:ext uri="{FF2B5EF4-FFF2-40B4-BE49-F238E27FC236}">
                <a16:creationId xmlns:a16="http://schemas.microsoft.com/office/drawing/2014/main" id="{EFF29CCE-2B8E-4B40-859D-FED04FAF0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830458"/>
              </p:ext>
            </p:extLst>
          </p:nvPr>
        </p:nvGraphicFramePr>
        <p:xfrm>
          <a:off x="1946123" y="870234"/>
          <a:ext cx="9950603" cy="47805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91493">
                  <a:extLst>
                    <a:ext uri="{9D8B030D-6E8A-4147-A177-3AD203B41FA5}">
                      <a16:colId xmlns:a16="http://schemas.microsoft.com/office/drawing/2014/main" val="353397616"/>
                    </a:ext>
                  </a:extLst>
                </a:gridCol>
                <a:gridCol w="858418">
                  <a:extLst>
                    <a:ext uri="{9D8B030D-6E8A-4147-A177-3AD203B41FA5}">
                      <a16:colId xmlns:a16="http://schemas.microsoft.com/office/drawing/2014/main" val="2074790928"/>
                    </a:ext>
                  </a:extLst>
                </a:gridCol>
                <a:gridCol w="1466917">
                  <a:extLst>
                    <a:ext uri="{9D8B030D-6E8A-4147-A177-3AD203B41FA5}">
                      <a16:colId xmlns:a16="http://schemas.microsoft.com/office/drawing/2014/main" val="389861175"/>
                    </a:ext>
                  </a:extLst>
                </a:gridCol>
                <a:gridCol w="1938056">
                  <a:extLst>
                    <a:ext uri="{9D8B030D-6E8A-4147-A177-3AD203B41FA5}">
                      <a16:colId xmlns:a16="http://schemas.microsoft.com/office/drawing/2014/main" val="345629778"/>
                    </a:ext>
                  </a:extLst>
                </a:gridCol>
                <a:gridCol w="899233">
                  <a:extLst>
                    <a:ext uri="{9D8B030D-6E8A-4147-A177-3AD203B41FA5}">
                      <a16:colId xmlns:a16="http://schemas.microsoft.com/office/drawing/2014/main" val="3602258122"/>
                    </a:ext>
                  </a:extLst>
                </a:gridCol>
                <a:gridCol w="1216008">
                  <a:extLst>
                    <a:ext uri="{9D8B030D-6E8A-4147-A177-3AD203B41FA5}">
                      <a16:colId xmlns:a16="http://schemas.microsoft.com/office/drawing/2014/main" val="3132617492"/>
                    </a:ext>
                  </a:extLst>
                </a:gridCol>
                <a:gridCol w="690239">
                  <a:extLst>
                    <a:ext uri="{9D8B030D-6E8A-4147-A177-3AD203B41FA5}">
                      <a16:colId xmlns:a16="http://schemas.microsoft.com/office/drawing/2014/main" val="1067323623"/>
                    </a:ext>
                  </a:extLst>
                </a:gridCol>
                <a:gridCol w="690239">
                  <a:extLst>
                    <a:ext uri="{9D8B030D-6E8A-4147-A177-3AD203B41FA5}">
                      <a16:colId xmlns:a16="http://schemas.microsoft.com/office/drawing/2014/main" val="1088640719"/>
                    </a:ext>
                  </a:extLst>
                </a:gridCol>
              </a:tblGrid>
              <a:tr h="323144">
                <a:tc>
                  <a:txBody>
                    <a:bodyPr/>
                    <a:lstStyle/>
                    <a:p>
                      <a:r>
                        <a:rPr lang="pt-BR" sz="1050" dirty="0"/>
                        <a:t>Nome</a:t>
                      </a:r>
                      <a:r>
                        <a:rPr lang="pt-BR" sz="1050" baseline="0" dirty="0"/>
                        <a:t> Completo</a:t>
                      </a:r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 err="1"/>
                        <a:t>DataNasc</a:t>
                      </a:r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E-mail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Rua/</a:t>
                      </a:r>
                      <a:r>
                        <a:rPr lang="pt-BR" sz="1050" dirty="0" err="1"/>
                        <a:t>Av</a:t>
                      </a:r>
                      <a:r>
                        <a:rPr lang="pt-BR" sz="1050" dirty="0"/>
                        <a:t> Nº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Bairro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Pai/Mãe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Etc...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SENHA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883904"/>
                  </a:ext>
                </a:extLst>
              </a:tr>
              <a:tr h="323144">
                <a:tc>
                  <a:txBody>
                    <a:bodyPr/>
                    <a:lstStyle/>
                    <a:p>
                      <a:r>
                        <a:rPr lang="pt-BR" sz="1050" dirty="0"/>
                        <a:t>Fulano da Silva Sauro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03/09/1990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fu@gmail.com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Rua</a:t>
                      </a:r>
                      <a:r>
                        <a:rPr lang="pt-BR" sz="1050" baseline="0" dirty="0"/>
                        <a:t> X, nº 10</a:t>
                      </a:r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Abadia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Florinda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....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b="1" dirty="0">
                          <a:solidFill>
                            <a:schemeClr val="accent2"/>
                          </a:solidFill>
                        </a:rPr>
                        <a:t>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010920"/>
                  </a:ext>
                </a:extLst>
              </a:tr>
              <a:tr h="323144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697990"/>
                  </a:ext>
                </a:extLst>
              </a:tr>
              <a:tr h="323144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782955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138623"/>
                  </a:ext>
                </a:extLst>
              </a:tr>
              <a:tr h="323144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157709"/>
                  </a:ext>
                </a:extLst>
              </a:tr>
              <a:tr h="323144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991354"/>
                  </a:ext>
                </a:extLst>
              </a:tr>
              <a:tr h="323144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719028"/>
                  </a:ext>
                </a:extLst>
              </a:tr>
              <a:tr h="323144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966052"/>
                  </a:ext>
                </a:extLst>
              </a:tr>
              <a:tr h="323144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96151"/>
                  </a:ext>
                </a:extLst>
              </a:tr>
              <a:tr h="323144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703445"/>
                  </a:ext>
                </a:extLst>
              </a:tr>
              <a:tr h="323144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141514"/>
                  </a:ext>
                </a:extLst>
              </a:tr>
              <a:tr h="323144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253013"/>
                  </a:ext>
                </a:extLst>
              </a:tr>
              <a:tr h="323144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094421"/>
                  </a:ext>
                </a:extLst>
              </a:tr>
              <a:tr h="323144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370310"/>
                  </a:ext>
                </a:extLst>
              </a:tr>
            </a:tbl>
          </a:graphicData>
        </a:graphic>
      </p:graphicFrame>
      <p:sp>
        <p:nvSpPr>
          <p:cNvPr id="11" name="Retângulo 10"/>
          <p:cNvSpPr/>
          <p:nvPr/>
        </p:nvSpPr>
        <p:spPr>
          <a:xfrm>
            <a:off x="1946123" y="5589831"/>
            <a:ext cx="9950603" cy="1717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2136624" y="5582794"/>
            <a:ext cx="939952" cy="1858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&gt;&gt;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 rot="16200000">
            <a:off x="9487685" y="3162038"/>
            <a:ext cx="5002140" cy="1969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 rot="5400000">
            <a:off x="11516322" y="2287145"/>
            <a:ext cx="939952" cy="1858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&gt;&gt;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8794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6732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4109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3166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8588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5FDD0AC-DCF6-46FA-854F-EF68BDDA1954}"/>
              </a:ext>
            </a:extLst>
          </p:cNvPr>
          <p:cNvSpPr/>
          <p:nvPr/>
        </p:nvSpPr>
        <p:spPr>
          <a:xfrm>
            <a:off x="163773" y="272955"/>
            <a:ext cx="11887200" cy="5322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Menu     </a:t>
            </a:r>
            <a:r>
              <a:rPr lang="pt-BR" b="1" dirty="0">
                <a:solidFill>
                  <a:srgbClr val="FFC000"/>
                </a:solidFill>
              </a:rPr>
              <a:t>Cadastro</a:t>
            </a:r>
            <a:r>
              <a:rPr lang="pt-BR" dirty="0"/>
              <a:t>       Membros     Visitantes     Células    Trilho    Agenda   Dashboard   Usuários   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E009E796-FB5F-46C5-99D0-20D523E69964}"/>
              </a:ext>
            </a:extLst>
          </p:cNvPr>
          <p:cNvGraphicFramePr>
            <a:graphicFrameLocks noGrp="1"/>
          </p:cNvGraphicFramePr>
          <p:nvPr/>
        </p:nvGraphicFramePr>
        <p:xfrm>
          <a:off x="251728" y="2177652"/>
          <a:ext cx="11508586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50988">
                  <a:extLst>
                    <a:ext uri="{9D8B030D-6E8A-4147-A177-3AD203B41FA5}">
                      <a16:colId xmlns:a16="http://schemas.microsoft.com/office/drawing/2014/main" val="353397616"/>
                    </a:ext>
                  </a:extLst>
                </a:gridCol>
                <a:gridCol w="437735">
                  <a:extLst>
                    <a:ext uri="{9D8B030D-6E8A-4147-A177-3AD203B41FA5}">
                      <a16:colId xmlns:a16="http://schemas.microsoft.com/office/drawing/2014/main" val="2074790928"/>
                    </a:ext>
                  </a:extLst>
                </a:gridCol>
                <a:gridCol w="437735">
                  <a:extLst>
                    <a:ext uri="{9D8B030D-6E8A-4147-A177-3AD203B41FA5}">
                      <a16:colId xmlns:a16="http://schemas.microsoft.com/office/drawing/2014/main" val="1943400992"/>
                    </a:ext>
                  </a:extLst>
                </a:gridCol>
                <a:gridCol w="437735">
                  <a:extLst>
                    <a:ext uri="{9D8B030D-6E8A-4147-A177-3AD203B41FA5}">
                      <a16:colId xmlns:a16="http://schemas.microsoft.com/office/drawing/2014/main" val="4006158663"/>
                    </a:ext>
                  </a:extLst>
                </a:gridCol>
                <a:gridCol w="437735">
                  <a:extLst>
                    <a:ext uri="{9D8B030D-6E8A-4147-A177-3AD203B41FA5}">
                      <a16:colId xmlns:a16="http://schemas.microsoft.com/office/drawing/2014/main" val="126062442"/>
                    </a:ext>
                  </a:extLst>
                </a:gridCol>
                <a:gridCol w="437735">
                  <a:extLst>
                    <a:ext uri="{9D8B030D-6E8A-4147-A177-3AD203B41FA5}">
                      <a16:colId xmlns:a16="http://schemas.microsoft.com/office/drawing/2014/main" val="1937519095"/>
                    </a:ext>
                  </a:extLst>
                </a:gridCol>
                <a:gridCol w="437735">
                  <a:extLst>
                    <a:ext uri="{9D8B030D-6E8A-4147-A177-3AD203B41FA5}">
                      <a16:colId xmlns:a16="http://schemas.microsoft.com/office/drawing/2014/main" val="1077161640"/>
                    </a:ext>
                  </a:extLst>
                </a:gridCol>
                <a:gridCol w="437735">
                  <a:extLst>
                    <a:ext uri="{9D8B030D-6E8A-4147-A177-3AD203B41FA5}">
                      <a16:colId xmlns:a16="http://schemas.microsoft.com/office/drawing/2014/main" val="3124414798"/>
                    </a:ext>
                  </a:extLst>
                </a:gridCol>
                <a:gridCol w="437735">
                  <a:extLst>
                    <a:ext uri="{9D8B030D-6E8A-4147-A177-3AD203B41FA5}">
                      <a16:colId xmlns:a16="http://schemas.microsoft.com/office/drawing/2014/main" val="1909051987"/>
                    </a:ext>
                  </a:extLst>
                </a:gridCol>
                <a:gridCol w="437735">
                  <a:extLst>
                    <a:ext uri="{9D8B030D-6E8A-4147-A177-3AD203B41FA5}">
                      <a16:colId xmlns:a16="http://schemas.microsoft.com/office/drawing/2014/main" val="1289000191"/>
                    </a:ext>
                  </a:extLst>
                </a:gridCol>
                <a:gridCol w="437735">
                  <a:extLst>
                    <a:ext uri="{9D8B030D-6E8A-4147-A177-3AD203B41FA5}">
                      <a16:colId xmlns:a16="http://schemas.microsoft.com/office/drawing/2014/main" val="3320745586"/>
                    </a:ext>
                  </a:extLst>
                </a:gridCol>
                <a:gridCol w="437735">
                  <a:extLst>
                    <a:ext uri="{9D8B030D-6E8A-4147-A177-3AD203B41FA5}">
                      <a16:colId xmlns:a16="http://schemas.microsoft.com/office/drawing/2014/main" val="2485411541"/>
                    </a:ext>
                  </a:extLst>
                </a:gridCol>
                <a:gridCol w="437735">
                  <a:extLst>
                    <a:ext uri="{9D8B030D-6E8A-4147-A177-3AD203B41FA5}">
                      <a16:colId xmlns:a16="http://schemas.microsoft.com/office/drawing/2014/main" val="2517449319"/>
                    </a:ext>
                  </a:extLst>
                </a:gridCol>
                <a:gridCol w="437735">
                  <a:extLst>
                    <a:ext uri="{9D8B030D-6E8A-4147-A177-3AD203B41FA5}">
                      <a16:colId xmlns:a16="http://schemas.microsoft.com/office/drawing/2014/main" val="3159688688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701439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Nome Completo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13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%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883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Dener Donizetti Cunha Matos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100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010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Tatiane Madeira Cardoso Matos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100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697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Cecília Cardoso Matos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50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782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Israel Cardoso Matos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20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138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157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991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719028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FBB3A61A-2847-43DE-A993-510CD1CF3732}"/>
              </a:ext>
            </a:extLst>
          </p:cNvPr>
          <p:cNvSpPr txBox="1"/>
          <p:nvPr/>
        </p:nvSpPr>
        <p:spPr>
          <a:xfrm>
            <a:off x="6550925" y="983603"/>
            <a:ext cx="46948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Trilho de Maturidade Cristã</a:t>
            </a:r>
          </a:p>
          <a:p>
            <a:r>
              <a:rPr lang="pt-BR" sz="1200" dirty="0"/>
              <a:t>1 – 	5 –</a:t>
            </a:r>
          </a:p>
          <a:p>
            <a:r>
              <a:rPr lang="pt-BR" sz="1200" dirty="0"/>
              <a:t>2 – 	6 – </a:t>
            </a:r>
          </a:p>
          <a:p>
            <a:r>
              <a:rPr lang="pt-BR" sz="1200" dirty="0"/>
              <a:t>3 – 	7 – </a:t>
            </a:r>
          </a:p>
          <a:p>
            <a:r>
              <a:rPr lang="pt-BR" sz="1200" dirty="0"/>
              <a:t>4 – 	8 – 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B0A87C1-686F-4D1D-959A-A1D3271504F1}"/>
              </a:ext>
            </a:extLst>
          </p:cNvPr>
          <p:cNvSpPr/>
          <p:nvPr/>
        </p:nvSpPr>
        <p:spPr>
          <a:xfrm>
            <a:off x="251728" y="983603"/>
            <a:ext cx="1686254" cy="4357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+ Novo membro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73B9F05-54AE-47EB-A292-507EAE6C6698}"/>
              </a:ext>
            </a:extLst>
          </p:cNvPr>
          <p:cNvSpPr/>
          <p:nvPr/>
        </p:nvSpPr>
        <p:spPr>
          <a:xfrm>
            <a:off x="251727" y="1495746"/>
            <a:ext cx="2819019" cy="4357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Consultar Cadastro:  </a:t>
            </a:r>
            <a:r>
              <a:rPr lang="pt-BR" sz="1400" b="1" dirty="0">
                <a:highlight>
                  <a:srgbClr val="C0C0C0"/>
                </a:highlight>
              </a:rPr>
              <a:t>____________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3BFDCAE-0577-46E8-B4FD-AC3731E6C3CD}"/>
              </a:ext>
            </a:extLst>
          </p:cNvPr>
          <p:cNvSpPr/>
          <p:nvPr/>
        </p:nvSpPr>
        <p:spPr>
          <a:xfrm>
            <a:off x="11818961" y="2177652"/>
            <a:ext cx="232012" cy="44073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6E3A9EF-FF88-4BA8-A37A-96799D0230C5}"/>
              </a:ext>
            </a:extLst>
          </p:cNvPr>
          <p:cNvSpPr/>
          <p:nvPr/>
        </p:nvSpPr>
        <p:spPr>
          <a:xfrm>
            <a:off x="11818961" y="2961564"/>
            <a:ext cx="232012" cy="4674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3F81771B-B430-4E3E-8315-04797DCC4CBA}"/>
              </a:ext>
            </a:extLst>
          </p:cNvPr>
          <p:cNvSpPr/>
          <p:nvPr/>
        </p:nvSpPr>
        <p:spPr>
          <a:xfrm rot="12734949">
            <a:off x="1745592" y="1062909"/>
            <a:ext cx="563182" cy="30619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43D342F-1600-49B0-BB46-E3D86CE7783B}"/>
              </a:ext>
            </a:extLst>
          </p:cNvPr>
          <p:cNvSpPr/>
          <p:nvPr/>
        </p:nvSpPr>
        <p:spPr>
          <a:xfrm>
            <a:off x="3179924" y="1495746"/>
            <a:ext cx="873458" cy="4357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BUSCAR</a:t>
            </a:r>
            <a:endParaRPr lang="pt-BR" b="1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A1676F5-77F8-46F9-A12F-D67DE98557CA}"/>
              </a:ext>
            </a:extLst>
          </p:cNvPr>
          <p:cNvSpPr txBox="1"/>
          <p:nvPr/>
        </p:nvSpPr>
        <p:spPr>
          <a:xfrm>
            <a:off x="4967785" y="-39521"/>
            <a:ext cx="4517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Nome da Igreja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F3FAEC0-D667-46FF-8C56-25B9C54C34E3}"/>
              </a:ext>
            </a:extLst>
          </p:cNvPr>
          <p:cNvSpPr txBox="1"/>
          <p:nvPr/>
        </p:nvSpPr>
        <p:spPr>
          <a:xfrm>
            <a:off x="141027" y="380520"/>
            <a:ext cx="787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523768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5FDD0AC-DCF6-46FA-854F-EF68BDDA1954}"/>
              </a:ext>
            </a:extLst>
          </p:cNvPr>
          <p:cNvSpPr/>
          <p:nvPr/>
        </p:nvSpPr>
        <p:spPr>
          <a:xfrm>
            <a:off x="163773" y="272955"/>
            <a:ext cx="10899253" cy="5322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Menu     </a:t>
            </a:r>
            <a:r>
              <a:rPr lang="pt-BR" b="1" dirty="0">
                <a:solidFill>
                  <a:srgbClr val="FFC000"/>
                </a:solidFill>
              </a:rPr>
              <a:t>Cadastro</a:t>
            </a:r>
            <a:r>
              <a:rPr lang="pt-BR" dirty="0"/>
              <a:t>       Membros     Visitantes     Células    Trilho    Agenda   Dashboard   Usuários   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E009E796-FB5F-46C5-99D0-20D523E69964}"/>
              </a:ext>
            </a:extLst>
          </p:cNvPr>
          <p:cNvGraphicFramePr>
            <a:graphicFrameLocks noGrp="1"/>
          </p:cNvGraphicFramePr>
          <p:nvPr/>
        </p:nvGraphicFramePr>
        <p:xfrm>
          <a:off x="558043" y="1687040"/>
          <a:ext cx="6306782" cy="3962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16918">
                  <a:extLst>
                    <a:ext uri="{9D8B030D-6E8A-4147-A177-3AD203B41FA5}">
                      <a16:colId xmlns:a16="http://schemas.microsoft.com/office/drawing/2014/main" val="353397616"/>
                    </a:ext>
                  </a:extLst>
                </a:gridCol>
                <a:gridCol w="4189864">
                  <a:extLst>
                    <a:ext uri="{9D8B030D-6E8A-4147-A177-3AD203B41FA5}">
                      <a16:colId xmlns:a16="http://schemas.microsoft.com/office/drawing/2014/main" val="2074790928"/>
                    </a:ext>
                  </a:extLst>
                </a:gridCol>
              </a:tblGrid>
              <a:tr h="233468">
                <a:tc>
                  <a:txBody>
                    <a:bodyPr/>
                    <a:lstStyle/>
                    <a:p>
                      <a:r>
                        <a:rPr lang="pt-BR" sz="1400" dirty="0"/>
                        <a:t>Cadastro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883904"/>
                  </a:ext>
                </a:extLst>
              </a:tr>
              <a:tr h="233468">
                <a:tc>
                  <a:txBody>
                    <a:bodyPr/>
                    <a:lstStyle/>
                    <a:p>
                      <a:r>
                        <a:rPr lang="pt-BR" sz="1400" dirty="0"/>
                        <a:t>Nome Completo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010920"/>
                  </a:ext>
                </a:extLst>
              </a:tr>
              <a:tr h="233468">
                <a:tc>
                  <a:txBody>
                    <a:bodyPr/>
                    <a:lstStyle/>
                    <a:p>
                      <a:r>
                        <a:rPr lang="pt-BR" sz="1400" dirty="0"/>
                        <a:t>Data de Nascimento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697990"/>
                  </a:ext>
                </a:extLst>
              </a:tr>
              <a:tr h="233468">
                <a:tc>
                  <a:txBody>
                    <a:bodyPr/>
                    <a:lstStyle/>
                    <a:p>
                      <a:r>
                        <a:rPr lang="pt-BR" sz="1400" dirty="0"/>
                        <a:t>Endereço Completo (CEP)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782955"/>
                  </a:ext>
                </a:extLst>
              </a:tr>
              <a:tr h="233468">
                <a:tc>
                  <a:txBody>
                    <a:bodyPr/>
                    <a:lstStyle/>
                    <a:p>
                      <a:r>
                        <a:rPr lang="pt-BR" sz="1400" dirty="0"/>
                        <a:t>Telefone Fixo +DDD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138623"/>
                  </a:ext>
                </a:extLst>
              </a:tr>
              <a:tr h="233468">
                <a:tc>
                  <a:txBody>
                    <a:bodyPr/>
                    <a:lstStyle/>
                    <a:p>
                      <a:r>
                        <a:rPr lang="pt-BR" sz="1400" dirty="0"/>
                        <a:t>Celular + DDD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157709"/>
                  </a:ext>
                </a:extLst>
              </a:tr>
              <a:tr h="233468">
                <a:tc>
                  <a:txBody>
                    <a:bodyPr/>
                    <a:lstStyle/>
                    <a:p>
                      <a:r>
                        <a:rPr lang="pt-BR" sz="1400" dirty="0"/>
                        <a:t>Nome do Pai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991354"/>
                  </a:ext>
                </a:extLst>
              </a:tr>
              <a:tr h="233468">
                <a:tc>
                  <a:txBody>
                    <a:bodyPr/>
                    <a:lstStyle/>
                    <a:p>
                      <a:r>
                        <a:rPr lang="pt-BR" sz="1400" dirty="0"/>
                        <a:t>Contato (Pai) + DDD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719028"/>
                  </a:ext>
                </a:extLst>
              </a:tr>
              <a:tr h="233468">
                <a:tc>
                  <a:txBody>
                    <a:bodyPr/>
                    <a:lstStyle/>
                    <a:p>
                      <a:r>
                        <a:rPr lang="pt-BR" sz="1400" dirty="0"/>
                        <a:t>Nome da Mãe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255836"/>
                  </a:ext>
                </a:extLst>
              </a:tr>
              <a:tr h="233468">
                <a:tc>
                  <a:txBody>
                    <a:bodyPr/>
                    <a:lstStyle/>
                    <a:p>
                      <a:r>
                        <a:rPr lang="pt-BR" sz="1400" dirty="0"/>
                        <a:t>Contato (Mãe) + DDD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966052"/>
                  </a:ext>
                </a:extLst>
              </a:tr>
              <a:tr h="233468">
                <a:tc>
                  <a:txBody>
                    <a:bodyPr/>
                    <a:lstStyle/>
                    <a:p>
                      <a:r>
                        <a:rPr lang="pt-BR" sz="1400" dirty="0"/>
                        <a:t>Nome dos Filhos: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96151"/>
                  </a:ext>
                </a:extLst>
              </a:tr>
              <a:tr h="233468">
                <a:tc>
                  <a:txBody>
                    <a:bodyPr/>
                    <a:lstStyle/>
                    <a:p>
                      <a:r>
                        <a:rPr lang="pt-BR" sz="1400" dirty="0"/>
                        <a:t>Contato (Filhos) + DDD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703445"/>
                  </a:ext>
                </a:extLst>
              </a:tr>
              <a:tr h="233468">
                <a:tc>
                  <a:txBody>
                    <a:bodyPr/>
                    <a:lstStyle/>
                    <a:p>
                      <a:r>
                        <a:rPr lang="pt-BR" sz="1400" dirty="0"/>
                        <a:t>Data de Batismo: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141514"/>
                  </a:ext>
                </a:extLst>
              </a:tr>
            </a:tbl>
          </a:graphicData>
        </a:graphic>
      </p:graphicFrame>
      <p:sp>
        <p:nvSpPr>
          <p:cNvPr id="5" name="Retângulo 4">
            <a:extLst>
              <a:ext uri="{FF2B5EF4-FFF2-40B4-BE49-F238E27FC236}">
                <a16:creationId xmlns:a16="http://schemas.microsoft.com/office/drawing/2014/main" id="{28E2D0F6-ACCC-4703-89A1-FF58400FBBF1}"/>
              </a:ext>
            </a:extLst>
          </p:cNvPr>
          <p:cNvSpPr/>
          <p:nvPr/>
        </p:nvSpPr>
        <p:spPr>
          <a:xfrm>
            <a:off x="251728" y="983603"/>
            <a:ext cx="1686254" cy="4357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+ Novo membro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E032C06-7E40-4351-B98E-6535C83BE811}"/>
              </a:ext>
            </a:extLst>
          </p:cNvPr>
          <p:cNvSpPr txBox="1"/>
          <p:nvPr/>
        </p:nvSpPr>
        <p:spPr>
          <a:xfrm>
            <a:off x="141027" y="380520"/>
            <a:ext cx="787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156E860-7B08-446D-B166-2BDE3A8FB0EA}"/>
              </a:ext>
            </a:extLst>
          </p:cNvPr>
          <p:cNvSpPr txBox="1"/>
          <p:nvPr/>
        </p:nvSpPr>
        <p:spPr>
          <a:xfrm>
            <a:off x="4967785" y="-39521"/>
            <a:ext cx="4517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Nome da Igreja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F912D0A-17E5-4266-8089-E40892D9B3B9}"/>
              </a:ext>
            </a:extLst>
          </p:cNvPr>
          <p:cNvSpPr txBox="1"/>
          <p:nvPr/>
        </p:nvSpPr>
        <p:spPr>
          <a:xfrm>
            <a:off x="2244302" y="1047596"/>
            <a:ext cx="1508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UPLOAD (FOTO)</a:t>
            </a:r>
          </a:p>
        </p:txBody>
      </p:sp>
      <p:graphicFrame>
        <p:nvGraphicFramePr>
          <p:cNvPr id="9" name="Tabela 2">
            <a:extLst>
              <a:ext uri="{FF2B5EF4-FFF2-40B4-BE49-F238E27FC236}">
                <a16:creationId xmlns:a16="http://schemas.microsoft.com/office/drawing/2014/main" id="{EFF29CCE-2B8E-4B40-859D-FED04FAF0730}"/>
              </a:ext>
            </a:extLst>
          </p:cNvPr>
          <p:cNvGraphicFramePr>
            <a:graphicFrameLocks noGrp="1"/>
          </p:cNvGraphicFramePr>
          <p:nvPr/>
        </p:nvGraphicFramePr>
        <p:xfrm>
          <a:off x="7226489" y="1687040"/>
          <a:ext cx="3836537" cy="3962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9338">
                  <a:extLst>
                    <a:ext uri="{9D8B030D-6E8A-4147-A177-3AD203B41FA5}">
                      <a16:colId xmlns:a16="http://schemas.microsoft.com/office/drawing/2014/main" val="353397616"/>
                    </a:ext>
                  </a:extLst>
                </a:gridCol>
                <a:gridCol w="2997199">
                  <a:extLst>
                    <a:ext uri="{9D8B030D-6E8A-4147-A177-3AD203B41FA5}">
                      <a16:colId xmlns:a16="http://schemas.microsoft.com/office/drawing/2014/main" val="2074790928"/>
                    </a:ext>
                  </a:extLst>
                </a:gridCol>
              </a:tblGrid>
              <a:tr h="233468">
                <a:tc>
                  <a:txBody>
                    <a:bodyPr/>
                    <a:lstStyle/>
                    <a:p>
                      <a:r>
                        <a:rPr lang="pt-BR" sz="1400" dirty="0"/>
                        <a:t>Check-in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883904"/>
                  </a:ext>
                </a:extLst>
              </a:tr>
              <a:tr h="233468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pt-B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Encontro de Vencedores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010920"/>
                  </a:ext>
                </a:extLst>
              </a:tr>
              <a:tr h="233468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pt-B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Acompanhamento inicial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697990"/>
                  </a:ext>
                </a:extLst>
              </a:tr>
              <a:tr h="233468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782955"/>
                  </a:ext>
                </a:extLst>
              </a:tr>
              <a:tr h="233468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138623"/>
                  </a:ext>
                </a:extLst>
              </a:tr>
              <a:tr h="233468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157709"/>
                  </a:ext>
                </a:extLst>
              </a:tr>
              <a:tr h="233468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991354"/>
                  </a:ext>
                </a:extLst>
              </a:tr>
              <a:tr h="233468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719028"/>
                  </a:ext>
                </a:extLst>
              </a:tr>
              <a:tr h="233468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255836"/>
                  </a:ext>
                </a:extLst>
              </a:tr>
              <a:tr h="233468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966052"/>
                  </a:ext>
                </a:extLst>
              </a:tr>
              <a:tr h="233468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96151"/>
                  </a:ext>
                </a:extLst>
              </a:tr>
              <a:tr h="233468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703445"/>
                  </a:ext>
                </a:extLst>
              </a:tr>
              <a:tr h="233468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141514"/>
                  </a:ext>
                </a:extLst>
              </a:tr>
            </a:tbl>
          </a:graphicData>
        </a:graphic>
      </p:graphicFrame>
      <p:sp>
        <p:nvSpPr>
          <p:cNvPr id="11" name="Retângulo 10">
            <a:extLst>
              <a:ext uri="{FF2B5EF4-FFF2-40B4-BE49-F238E27FC236}">
                <a16:creationId xmlns:a16="http://schemas.microsoft.com/office/drawing/2014/main" id="{AAD85110-A757-49DA-BB63-6ECFF79EBCB4}"/>
              </a:ext>
            </a:extLst>
          </p:cNvPr>
          <p:cNvSpPr/>
          <p:nvPr/>
        </p:nvSpPr>
        <p:spPr>
          <a:xfrm>
            <a:off x="9144757" y="6096124"/>
            <a:ext cx="1686254" cy="4357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Confirmar </a:t>
            </a:r>
          </a:p>
        </p:txBody>
      </p:sp>
    </p:spTree>
    <p:extLst>
      <p:ext uri="{BB962C8B-B14F-4D97-AF65-F5344CB8AC3E}">
        <p14:creationId xmlns:p14="http://schemas.microsoft.com/office/powerpoint/2010/main" val="3347540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illsong Church Stockholm (Estocolmo) - Tripadvisor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/>
          <p:cNvSpPr/>
          <p:nvPr/>
        </p:nvSpPr>
        <p:spPr>
          <a:xfrm>
            <a:off x="4014414" y="1446663"/>
            <a:ext cx="4704203" cy="43536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4410500" y="2593075"/>
            <a:ext cx="3928282" cy="3821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Digite o e-mail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095999" y="1650537"/>
            <a:ext cx="968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402374" y="2251460"/>
            <a:ext cx="968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E-mail</a:t>
            </a:r>
          </a:p>
        </p:txBody>
      </p:sp>
      <p:sp>
        <p:nvSpPr>
          <p:cNvPr id="9" name="Retângulo 8"/>
          <p:cNvSpPr/>
          <p:nvPr/>
        </p:nvSpPr>
        <p:spPr>
          <a:xfrm>
            <a:off x="4410500" y="3562488"/>
            <a:ext cx="3928282" cy="3821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Digite a sua senha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4402373" y="3226642"/>
            <a:ext cx="968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Senha</a:t>
            </a:r>
          </a:p>
        </p:txBody>
      </p:sp>
      <p:pic>
        <p:nvPicPr>
          <p:cNvPr id="7" name="Imagem 6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0500" y="4446469"/>
            <a:ext cx="714475" cy="342948"/>
          </a:xfrm>
          <a:prstGeom prst="rect">
            <a:avLst/>
          </a:prstGeom>
        </p:spPr>
      </p:pic>
      <p:sp>
        <p:nvSpPr>
          <p:cNvPr id="12" name="CaixaDeTexto 11">
            <a:hlinkClick r:id="rId6" action="ppaction://hlinksldjump"/>
          </p:cNvPr>
          <p:cNvSpPr txBox="1"/>
          <p:nvPr/>
        </p:nvSpPr>
        <p:spPr>
          <a:xfrm>
            <a:off x="6657805" y="4434539"/>
            <a:ext cx="2060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Esqueceu a senha?</a:t>
            </a:r>
          </a:p>
        </p:txBody>
      </p:sp>
      <p:sp>
        <p:nvSpPr>
          <p:cNvPr id="13" name="CaixaDeTexto 12">
            <a:hlinkClick r:id="rId7" action="ppaction://hlinksldjump"/>
          </p:cNvPr>
          <p:cNvSpPr txBox="1"/>
          <p:nvPr/>
        </p:nvSpPr>
        <p:spPr>
          <a:xfrm>
            <a:off x="5281113" y="5191287"/>
            <a:ext cx="259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Quero Ser Membro!</a:t>
            </a:r>
          </a:p>
        </p:txBody>
      </p:sp>
    </p:spTree>
    <p:extLst>
      <p:ext uri="{BB962C8B-B14F-4D97-AF65-F5344CB8AC3E}">
        <p14:creationId xmlns:p14="http://schemas.microsoft.com/office/powerpoint/2010/main" val="1935426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illsong Church Stockholm (Estocolmo) - Tripadvisor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/>
          <p:cNvSpPr/>
          <p:nvPr/>
        </p:nvSpPr>
        <p:spPr>
          <a:xfrm>
            <a:off x="3472962" y="1151792"/>
            <a:ext cx="6075484" cy="4791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6147133" y="3650796"/>
            <a:ext cx="2432539" cy="10887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Digite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124975" y="1505942"/>
            <a:ext cx="275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RECUPERAÇÃO DE  SENHA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255927" y="3540105"/>
            <a:ext cx="1738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Envie uma mensagem para o Administrador do Sistema: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4316041" y="4887846"/>
            <a:ext cx="4880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Você será contatado(a) em breve, fique atendo(a) ao seu e-mail e telefone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4410500" y="2222200"/>
            <a:ext cx="4118038" cy="3821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Digite o e-mail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4316041" y="1882098"/>
            <a:ext cx="968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E-mail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4365597" y="2711101"/>
            <a:ext cx="162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Celular/Fixo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4416019" y="3040999"/>
            <a:ext cx="4118038" cy="3821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DDD + 9 +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</a:rPr>
              <a:t>xxxx-xxxx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Retângulo 2">
            <a:hlinkClick r:id="rId4" action="ppaction://hlinksldjump"/>
          </p:cNvPr>
          <p:cNvSpPr/>
          <p:nvPr/>
        </p:nvSpPr>
        <p:spPr>
          <a:xfrm>
            <a:off x="6142737" y="5437406"/>
            <a:ext cx="842752" cy="3692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Enviar</a:t>
            </a:r>
          </a:p>
        </p:txBody>
      </p:sp>
    </p:spTree>
    <p:extLst>
      <p:ext uri="{BB962C8B-B14F-4D97-AF65-F5344CB8AC3E}">
        <p14:creationId xmlns:p14="http://schemas.microsoft.com/office/powerpoint/2010/main" val="466455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illsong Church Stockholm (Estocolmo) - Tripadvisor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/>
          <p:cNvSpPr/>
          <p:nvPr/>
        </p:nvSpPr>
        <p:spPr>
          <a:xfrm>
            <a:off x="1512277" y="514678"/>
            <a:ext cx="8915400" cy="5991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5363351" y="576503"/>
            <a:ext cx="1289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CADASTRO</a:t>
            </a:r>
          </a:p>
        </p:txBody>
      </p:sp>
      <p:graphicFrame>
        <p:nvGraphicFramePr>
          <p:cNvPr id="14" name="Tabela 2">
            <a:extLst>
              <a:ext uri="{FF2B5EF4-FFF2-40B4-BE49-F238E27FC236}">
                <a16:creationId xmlns:a16="http://schemas.microsoft.com/office/drawing/2014/main" id="{E009E796-FB5F-46C5-99D0-20D523E69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347939"/>
              </p:ext>
            </p:extLst>
          </p:nvPr>
        </p:nvGraphicFramePr>
        <p:xfrm>
          <a:off x="1721600" y="1072093"/>
          <a:ext cx="4274753" cy="4267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62612">
                  <a:extLst>
                    <a:ext uri="{9D8B030D-6E8A-4147-A177-3AD203B41FA5}">
                      <a16:colId xmlns:a16="http://schemas.microsoft.com/office/drawing/2014/main" val="353397616"/>
                    </a:ext>
                  </a:extLst>
                </a:gridCol>
                <a:gridCol w="1912141">
                  <a:extLst>
                    <a:ext uri="{9D8B030D-6E8A-4147-A177-3AD203B41FA5}">
                      <a16:colId xmlns:a16="http://schemas.microsoft.com/office/drawing/2014/main" val="2074790928"/>
                    </a:ext>
                  </a:extLst>
                </a:gridCol>
              </a:tblGrid>
              <a:tr h="233468">
                <a:tc>
                  <a:txBody>
                    <a:bodyPr/>
                    <a:lstStyle/>
                    <a:p>
                      <a:r>
                        <a:rPr lang="pt-BR" sz="1400" dirty="0"/>
                        <a:t>Informações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883904"/>
                  </a:ext>
                </a:extLst>
              </a:tr>
              <a:tr h="233468">
                <a:tc>
                  <a:txBody>
                    <a:bodyPr/>
                    <a:lstStyle/>
                    <a:p>
                      <a:r>
                        <a:rPr lang="pt-BR" sz="1400" dirty="0"/>
                        <a:t>Nome Completo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01092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pt-BR" sz="1400" dirty="0"/>
                        <a:t>Data de Nascimento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DD/MM/AAAA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69799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pt-BR" sz="1400" b="1" dirty="0"/>
                        <a:t>E-mail (para acesso)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Usuário de acesso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270757"/>
                  </a:ext>
                </a:extLst>
              </a:tr>
              <a:tr h="233468">
                <a:tc>
                  <a:txBody>
                    <a:bodyPr/>
                    <a:lstStyle/>
                    <a:p>
                      <a:r>
                        <a:rPr lang="pt-BR" sz="1400" dirty="0"/>
                        <a:t>Rua/</a:t>
                      </a:r>
                      <a:r>
                        <a:rPr lang="pt-BR" sz="1400" dirty="0" err="1"/>
                        <a:t>Av</a:t>
                      </a:r>
                      <a:r>
                        <a:rPr lang="pt-BR" sz="1400" baseline="0" dirty="0"/>
                        <a:t> e Nº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782955"/>
                  </a:ext>
                </a:extLst>
              </a:tr>
              <a:tr h="233468">
                <a:tc>
                  <a:txBody>
                    <a:bodyPr/>
                    <a:lstStyle/>
                    <a:p>
                      <a:r>
                        <a:rPr lang="pt-BR" sz="1400" dirty="0"/>
                        <a:t>Bairro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(lista-</a:t>
                      </a:r>
                      <a:r>
                        <a:rPr lang="pt-BR" sz="1400" dirty="0" err="1"/>
                        <a:t>cad</a:t>
                      </a:r>
                      <a:r>
                        <a:rPr lang="pt-BR" sz="1400" dirty="0"/>
                        <a:t>-bairros)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138623"/>
                  </a:ext>
                </a:extLst>
              </a:tr>
              <a:tr h="233468">
                <a:tc>
                  <a:txBody>
                    <a:bodyPr/>
                    <a:lstStyle/>
                    <a:p>
                      <a:r>
                        <a:rPr lang="pt-BR" sz="1400" dirty="0"/>
                        <a:t>Celular + DDD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157709"/>
                  </a:ext>
                </a:extLst>
              </a:tr>
              <a:tr h="233468">
                <a:tc>
                  <a:txBody>
                    <a:bodyPr/>
                    <a:lstStyle/>
                    <a:p>
                      <a:r>
                        <a:rPr lang="pt-BR" sz="1400" dirty="0"/>
                        <a:t>Nome do Pai/Mãe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991354"/>
                  </a:ext>
                </a:extLst>
              </a:tr>
              <a:tr h="233468">
                <a:tc>
                  <a:txBody>
                    <a:bodyPr/>
                    <a:lstStyle/>
                    <a:p>
                      <a:r>
                        <a:rPr lang="pt-BR" sz="1400" dirty="0"/>
                        <a:t>Contatos  + DDD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719028"/>
                  </a:ext>
                </a:extLst>
              </a:tr>
              <a:tr h="233468">
                <a:tc>
                  <a:txBody>
                    <a:bodyPr/>
                    <a:lstStyle/>
                    <a:p>
                      <a:r>
                        <a:rPr lang="pt-BR" sz="1400" dirty="0"/>
                        <a:t>Célula</a:t>
                      </a:r>
                      <a:r>
                        <a:rPr lang="pt-BR" sz="1400" baseline="0" dirty="0"/>
                        <a:t> que Frequenta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(lista-</a:t>
                      </a:r>
                      <a:r>
                        <a:rPr lang="pt-BR" sz="1400" dirty="0" err="1"/>
                        <a:t>cad</a:t>
                      </a:r>
                      <a:r>
                        <a:rPr lang="pt-BR" sz="1400" dirty="0"/>
                        <a:t>-células)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96151"/>
                  </a:ext>
                </a:extLst>
              </a:tr>
              <a:tr h="233468">
                <a:tc>
                  <a:txBody>
                    <a:bodyPr/>
                    <a:lstStyle/>
                    <a:p>
                      <a:r>
                        <a:rPr lang="pt-BR" sz="1400" dirty="0"/>
                        <a:t>Nome do Discipulador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(lista-</a:t>
                      </a:r>
                      <a:r>
                        <a:rPr lang="pt-BR" sz="1400" dirty="0" err="1"/>
                        <a:t>cad</a:t>
                      </a:r>
                      <a:r>
                        <a:rPr lang="pt-BR" sz="1400" dirty="0"/>
                        <a:t>-membros)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703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1400" dirty="0"/>
                        <a:t>Data de Batismo: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DD/MM/AAAA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1415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r>
                        <a:rPr lang="pt-BR" sz="1400" dirty="0"/>
                        <a:t>Senha de</a:t>
                      </a:r>
                      <a:r>
                        <a:rPr lang="pt-BR" sz="1400" baseline="0" dirty="0"/>
                        <a:t> Acesso: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****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233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1400" dirty="0"/>
                        <a:t>Confirmação: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508648"/>
                  </a:ext>
                </a:extLst>
              </a:tr>
            </a:tbl>
          </a:graphicData>
        </a:graphic>
      </p:graphicFrame>
      <p:graphicFrame>
        <p:nvGraphicFramePr>
          <p:cNvPr id="19" name="Tabela 2">
            <a:extLst>
              <a:ext uri="{FF2B5EF4-FFF2-40B4-BE49-F238E27FC236}">
                <a16:creationId xmlns:a16="http://schemas.microsoft.com/office/drawing/2014/main" id="{EFF29CCE-2B8E-4B40-859D-FED04FAF0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323121"/>
              </p:ext>
            </p:extLst>
          </p:nvPr>
        </p:nvGraphicFramePr>
        <p:xfrm>
          <a:off x="6205677" y="1072093"/>
          <a:ext cx="4046358" cy="4876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98508">
                  <a:extLst>
                    <a:ext uri="{9D8B030D-6E8A-4147-A177-3AD203B41FA5}">
                      <a16:colId xmlns:a16="http://schemas.microsoft.com/office/drawing/2014/main" val="353397616"/>
                    </a:ext>
                  </a:extLst>
                </a:gridCol>
                <a:gridCol w="3147850">
                  <a:extLst>
                    <a:ext uri="{9D8B030D-6E8A-4147-A177-3AD203B41FA5}">
                      <a16:colId xmlns:a16="http://schemas.microsoft.com/office/drawing/2014/main" val="2074790928"/>
                    </a:ext>
                  </a:extLst>
                </a:gridCol>
              </a:tblGrid>
              <a:tr h="277340">
                <a:tc>
                  <a:txBody>
                    <a:bodyPr/>
                    <a:lstStyle/>
                    <a:p>
                      <a:r>
                        <a:rPr lang="pt-BR" sz="1400" dirty="0"/>
                        <a:t>Check-in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Trilho de Crescimento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883904"/>
                  </a:ext>
                </a:extLst>
              </a:tr>
              <a:tr h="233468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pt-BR" sz="1050" dirty="0">
                          <a:latin typeface="Arial Black" panose="020B0A04020102020204" pitchFamily="34" charset="0"/>
                        </a:rPr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Encontro de Vencedores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010920"/>
                  </a:ext>
                </a:extLst>
              </a:tr>
              <a:tr h="233468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pt-BR" sz="1050" dirty="0">
                          <a:latin typeface="Arial Black" panose="020B0A04020102020204" pitchFamily="34" charset="0"/>
                        </a:rPr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Acompanhamento inicial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697990"/>
                  </a:ext>
                </a:extLst>
              </a:tr>
              <a:tr h="233468">
                <a:tc>
                  <a:txBody>
                    <a:bodyPr/>
                    <a:lstStyle/>
                    <a:p>
                      <a:pPr algn="ctr"/>
                      <a:endParaRPr lang="pt-BR" sz="105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Recepção</a:t>
                      </a:r>
                      <a:r>
                        <a:rPr lang="pt-BR" sz="1400" baseline="0" dirty="0"/>
                        <a:t> Novos Membros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782955"/>
                  </a:ext>
                </a:extLst>
              </a:tr>
              <a:tr h="233468">
                <a:tc>
                  <a:txBody>
                    <a:bodyPr/>
                    <a:lstStyle/>
                    <a:p>
                      <a:pPr algn="ctr"/>
                      <a:endParaRPr lang="pt-BR" sz="105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Batismo </a:t>
                      </a:r>
                      <a:r>
                        <a:rPr lang="pt-BR" sz="1050" i="1" dirty="0"/>
                        <a:t>(Torna-se Membro)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138623"/>
                  </a:ext>
                </a:extLst>
              </a:tr>
              <a:tr h="233468">
                <a:tc>
                  <a:txBody>
                    <a:bodyPr/>
                    <a:lstStyle/>
                    <a:p>
                      <a:pPr algn="ctr"/>
                      <a:endParaRPr lang="pt-BR" sz="105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Dizimista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157709"/>
                  </a:ext>
                </a:extLst>
              </a:tr>
              <a:tr h="233468">
                <a:tc>
                  <a:txBody>
                    <a:bodyPr/>
                    <a:lstStyle/>
                    <a:p>
                      <a:pPr algn="ctr"/>
                      <a:endParaRPr lang="pt-BR" sz="105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Frequento</a:t>
                      </a:r>
                      <a:r>
                        <a:rPr lang="pt-BR" sz="1400" baseline="0" dirty="0"/>
                        <a:t> o Culto Celebração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991354"/>
                  </a:ext>
                </a:extLst>
              </a:tr>
              <a:tr h="233468">
                <a:tc>
                  <a:txBody>
                    <a:bodyPr/>
                    <a:lstStyle/>
                    <a:p>
                      <a:pPr algn="ctr"/>
                      <a:endParaRPr lang="pt-BR" sz="105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Frequento uma Célula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719028"/>
                  </a:ext>
                </a:extLst>
              </a:tr>
              <a:tr h="233468">
                <a:tc>
                  <a:txBody>
                    <a:bodyPr/>
                    <a:lstStyle/>
                    <a:p>
                      <a:pPr algn="ctr"/>
                      <a:endParaRPr lang="pt-BR" sz="105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Fiz o acompanhamento</a:t>
                      </a:r>
                      <a:r>
                        <a:rPr lang="pt-BR" sz="1400" baseline="0" dirty="0"/>
                        <a:t> inicial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255836"/>
                  </a:ext>
                </a:extLst>
              </a:tr>
              <a:tr h="233468">
                <a:tc>
                  <a:txBody>
                    <a:bodyPr/>
                    <a:lstStyle/>
                    <a:p>
                      <a:pPr algn="ctr"/>
                      <a:endParaRPr lang="pt-BR" sz="105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Me</a:t>
                      </a:r>
                      <a:r>
                        <a:rPr lang="pt-BR" sz="1400" baseline="0" dirty="0"/>
                        <a:t> formei no Treinamento de Lideres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966052"/>
                  </a:ext>
                </a:extLst>
              </a:tr>
              <a:tr h="233468">
                <a:tc>
                  <a:txBody>
                    <a:bodyPr/>
                    <a:lstStyle/>
                    <a:p>
                      <a:pPr algn="ctr"/>
                      <a:endParaRPr lang="pt-BR" sz="105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Frequento o Culto do Renovo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96151"/>
                  </a:ext>
                </a:extLst>
              </a:tr>
              <a:tr h="233468">
                <a:tc>
                  <a:txBody>
                    <a:bodyPr/>
                    <a:lstStyle/>
                    <a:p>
                      <a:pPr algn="ctr"/>
                      <a:endParaRPr lang="pt-BR" sz="105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Sou auxiliar</a:t>
                      </a:r>
                      <a:r>
                        <a:rPr lang="pt-BR" sz="1400" baseline="0" dirty="0"/>
                        <a:t> em uma célula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703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pt-BR" sz="105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Sou</a:t>
                      </a:r>
                      <a:r>
                        <a:rPr lang="pt-BR" sz="1400" baseline="0" dirty="0"/>
                        <a:t> Discipulado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14151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endParaRPr lang="pt-BR" sz="105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Sou</a:t>
                      </a:r>
                      <a:r>
                        <a:rPr lang="pt-BR" sz="1400" baseline="0" dirty="0"/>
                        <a:t> Servo no Encontro de Vencedores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25301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endParaRPr lang="pt-BR" sz="105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Tenho Discípulos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0944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pt-BR" sz="105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Fui aprovado para ser líder de</a:t>
                      </a:r>
                      <a:r>
                        <a:rPr lang="pt-BR" sz="1400" baseline="0" dirty="0"/>
                        <a:t> célula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370310"/>
                  </a:ext>
                </a:extLst>
              </a:tr>
            </a:tbl>
          </a:graphicData>
        </a:graphic>
      </p:graphicFrame>
      <p:sp>
        <p:nvSpPr>
          <p:cNvPr id="3" name="Retângulo 2">
            <a:hlinkClick r:id="rId4" action="ppaction://hlinksldjump"/>
          </p:cNvPr>
          <p:cNvSpPr/>
          <p:nvPr/>
        </p:nvSpPr>
        <p:spPr>
          <a:xfrm>
            <a:off x="9486899" y="6075151"/>
            <a:ext cx="703385" cy="3341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Salvar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F912D0A-17E5-4266-8089-E40892D9B3B9}"/>
              </a:ext>
            </a:extLst>
          </p:cNvPr>
          <p:cNvSpPr txBox="1"/>
          <p:nvPr/>
        </p:nvSpPr>
        <p:spPr>
          <a:xfrm>
            <a:off x="3104561" y="5565096"/>
            <a:ext cx="1508832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chemeClr val="bg1"/>
                </a:solidFill>
              </a:rPr>
              <a:t>UPLOAD (FOTO)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8513884" y="6506308"/>
            <a:ext cx="2795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Seus dados foram salvos com sucesso! </a:t>
            </a:r>
          </a:p>
        </p:txBody>
      </p:sp>
      <p:sp>
        <p:nvSpPr>
          <p:cNvPr id="21" name="Retângulo 20">
            <a:hlinkClick r:id="rId5" action="ppaction://hlinksldjump"/>
          </p:cNvPr>
          <p:cNvSpPr/>
          <p:nvPr/>
        </p:nvSpPr>
        <p:spPr>
          <a:xfrm>
            <a:off x="1721600" y="574065"/>
            <a:ext cx="703385" cy="3341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Home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1820007" y="6111400"/>
            <a:ext cx="253285" cy="248750"/>
          </a:xfrm>
          <a:prstGeom prst="rect">
            <a:avLst/>
          </a:prstGeom>
          <a:noFill/>
          <a:ln w="381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2073293" y="6103705"/>
            <a:ext cx="1865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</a:rPr>
              <a:t>Estou chegando agora! </a:t>
            </a:r>
          </a:p>
        </p:txBody>
      </p:sp>
      <p:pic>
        <p:nvPicPr>
          <p:cNvPr id="1026" name="Picture 2" descr="Vetor PNG E SVG Transparente De Marca De Verificação Amarel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007" y="6014225"/>
            <a:ext cx="342901" cy="34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Conector de Seta Reta 24"/>
          <p:cNvCxnSpPr>
            <a:endCxn id="1026" idx="1"/>
          </p:cNvCxnSpPr>
          <p:nvPr/>
        </p:nvCxnSpPr>
        <p:spPr>
          <a:xfrm>
            <a:off x="1063869" y="5442438"/>
            <a:ext cx="756138" cy="7432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138230" y="4851943"/>
            <a:ext cx="13740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Se </a:t>
            </a:r>
            <a:r>
              <a:rPr lang="pt-BR" sz="1100" b="1" dirty="0" err="1">
                <a:solidFill>
                  <a:srgbClr val="FFC000"/>
                </a:solidFill>
              </a:rPr>
              <a:t>True</a:t>
            </a:r>
            <a:r>
              <a:rPr lang="pt-BR" sz="1100" dirty="0">
                <a:solidFill>
                  <a:schemeClr val="bg1"/>
                </a:solidFill>
              </a:rPr>
              <a:t>, será tabulado na sessão acompanhamento de visitantes</a:t>
            </a:r>
          </a:p>
        </p:txBody>
      </p:sp>
    </p:spTree>
    <p:extLst>
      <p:ext uri="{BB962C8B-B14F-4D97-AF65-F5344CB8AC3E}">
        <p14:creationId xmlns:p14="http://schemas.microsoft.com/office/powerpoint/2010/main" val="2927799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Hillsong Church Stockholm (Estocolmo) - Tripadvisor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hlinkClick r:id="rId4" action="ppaction://hlinksldjump"/>
            <a:extLst>
              <a:ext uri="{FF2B5EF4-FFF2-40B4-BE49-F238E27FC236}">
                <a16:creationId xmlns:a16="http://schemas.microsoft.com/office/drawing/2014/main" id="{B5FDD0AC-DCF6-46FA-854F-EF68BDDA1954}"/>
              </a:ext>
            </a:extLst>
          </p:cNvPr>
          <p:cNvSpPr/>
          <p:nvPr/>
        </p:nvSpPr>
        <p:spPr>
          <a:xfrm>
            <a:off x="1337218" y="1302954"/>
            <a:ext cx="1954649" cy="911527"/>
          </a:xfrm>
          <a:prstGeom prst="rect">
            <a:avLst/>
          </a:prstGeom>
          <a:effectLst>
            <a:softEdge rad="635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Meus dados</a:t>
            </a:r>
          </a:p>
          <a:p>
            <a:pPr algn="ctr"/>
            <a:r>
              <a:rPr lang="pt-BR" sz="900" dirty="0">
                <a:solidFill>
                  <a:srgbClr val="FFC000"/>
                </a:solidFill>
              </a:rPr>
              <a:t>(deixe sempre atualizado)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49C22C9-48B5-421D-88D1-BD6A6EA79542}"/>
              </a:ext>
            </a:extLst>
          </p:cNvPr>
          <p:cNvSpPr/>
          <p:nvPr/>
        </p:nvSpPr>
        <p:spPr>
          <a:xfrm>
            <a:off x="1337218" y="2345921"/>
            <a:ext cx="1954649" cy="911527"/>
          </a:xfrm>
          <a:prstGeom prst="rect">
            <a:avLst/>
          </a:prstGeom>
          <a:effectLst>
            <a:softEdge rad="635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Encontre sua Célula </a:t>
            </a:r>
          </a:p>
        </p:txBody>
      </p:sp>
      <p:sp>
        <p:nvSpPr>
          <p:cNvPr id="6" name="Retângulo 5">
            <a:hlinkClick r:id="rId5" action="ppaction://hlinksldjump"/>
            <a:extLst>
              <a:ext uri="{FF2B5EF4-FFF2-40B4-BE49-F238E27FC236}">
                <a16:creationId xmlns:a16="http://schemas.microsoft.com/office/drawing/2014/main" id="{254AE3BB-B747-4D48-8B3F-CA52267A7361}"/>
              </a:ext>
            </a:extLst>
          </p:cNvPr>
          <p:cNvSpPr/>
          <p:nvPr/>
        </p:nvSpPr>
        <p:spPr>
          <a:xfrm>
            <a:off x="3884798" y="1302954"/>
            <a:ext cx="1954649" cy="911527"/>
          </a:xfrm>
          <a:prstGeom prst="rect">
            <a:avLst/>
          </a:prstGeom>
          <a:effectLst>
            <a:softEdge rad="635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Agenda </a:t>
            </a:r>
          </a:p>
        </p:txBody>
      </p:sp>
      <p:sp>
        <p:nvSpPr>
          <p:cNvPr id="7" name="Retângulo 6">
            <a:hlinkClick r:id="rId6"/>
            <a:extLst>
              <a:ext uri="{FF2B5EF4-FFF2-40B4-BE49-F238E27FC236}">
                <a16:creationId xmlns:a16="http://schemas.microsoft.com/office/drawing/2014/main" id="{9DEC22C2-EB10-46D7-A954-26A00C761430}"/>
              </a:ext>
            </a:extLst>
          </p:cNvPr>
          <p:cNvSpPr/>
          <p:nvPr/>
        </p:nvSpPr>
        <p:spPr>
          <a:xfrm>
            <a:off x="3884798" y="2368336"/>
            <a:ext cx="1954649" cy="911527"/>
          </a:xfrm>
          <a:prstGeom prst="rect">
            <a:avLst/>
          </a:prstGeom>
          <a:effectLst>
            <a:softEdge rad="635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Seminário Teológico</a:t>
            </a:r>
          </a:p>
          <a:p>
            <a:pPr algn="ctr"/>
            <a:r>
              <a:rPr lang="pt-BR" sz="1000" dirty="0">
                <a:solidFill>
                  <a:srgbClr val="FFC000"/>
                </a:solidFill>
              </a:rPr>
              <a:t>(Inscrições)</a:t>
            </a:r>
          </a:p>
        </p:txBody>
      </p:sp>
      <p:sp>
        <p:nvSpPr>
          <p:cNvPr id="8" name="Retângulo 7">
            <a:hlinkClick r:id="rId7"/>
            <a:extLst>
              <a:ext uri="{FF2B5EF4-FFF2-40B4-BE49-F238E27FC236}">
                <a16:creationId xmlns:a16="http://schemas.microsoft.com/office/drawing/2014/main" id="{A64D68C8-2CB5-453B-82F4-99423679E49B}"/>
              </a:ext>
            </a:extLst>
          </p:cNvPr>
          <p:cNvSpPr/>
          <p:nvPr/>
        </p:nvSpPr>
        <p:spPr>
          <a:xfrm>
            <a:off x="6432378" y="1302953"/>
            <a:ext cx="1954649" cy="911527"/>
          </a:xfrm>
          <a:prstGeom prst="rect">
            <a:avLst/>
          </a:prstGeom>
          <a:effectLst>
            <a:softEdge rad="635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Ministrações </a:t>
            </a:r>
            <a:r>
              <a:rPr lang="pt-BR" sz="1000" dirty="0">
                <a:solidFill>
                  <a:srgbClr val="FFC000"/>
                </a:solidFill>
              </a:rPr>
              <a:t>(</a:t>
            </a:r>
            <a:r>
              <a:rPr lang="pt-BR" sz="1000" dirty="0" err="1">
                <a:solidFill>
                  <a:srgbClr val="FFC000"/>
                </a:solidFill>
              </a:rPr>
              <a:t>Lives</a:t>
            </a:r>
            <a:r>
              <a:rPr lang="pt-BR" sz="1000" dirty="0">
                <a:solidFill>
                  <a:srgbClr val="FFC000"/>
                </a:solidFill>
              </a:rPr>
              <a:t>/Gravações)</a:t>
            </a:r>
            <a:endParaRPr lang="pt-BR" sz="1200" dirty="0">
              <a:solidFill>
                <a:srgbClr val="FFC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AF1F5F8-BC95-4C84-9E29-323D36296A41}"/>
              </a:ext>
            </a:extLst>
          </p:cNvPr>
          <p:cNvSpPr/>
          <p:nvPr/>
        </p:nvSpPr>
        <p:spPr>
          <a:xfrm>
            <a:off x="6432378" y="2405262"/>
            <a:ext cx="1954649" cy="911527"/>
          </a:xfrm>
          <a:prstGeom prst="rect">
            <a:avLst/>
          </a:prstGeom>
          <a:effectLst>
            <a:softEdge rad="635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Pedidos de Oração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120B7D6-2484-480D-AB96-B56F79BDAA47}"/>
              </a:ext>
            </a:extLst>
          </p:cNvPr>
          <p:cNvSpPr/>
          <p:nvPr/>
        </p:nvSpPr>
        <p:spPr>
          <a:xfrm>
            <a:off x="3913181" y="4493621"/>
            <a:ext cx="1954649" cy="911527"/>
          </a:xfrm>
          <a:prstGeom prst="rect">
            <a:avLst/>
          </a:prstGeom>
          <a:effectLst>
            <a:softEdge rad="635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Treinamento de Lideres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9821B79-C86C-4680-8EE5-B360ED15B02F}"/>
              </a:ext>
            </a:extLst>
          </p:cNvPr>
          <p:cNvSpPr/>
          <p:nvPr/>
        </p:nvSpPr>
        <p:spPr>
          <a:xfrm>
            <a:off x="8836658" y="2405261"/>
            <a:ext cx="1954649" cy="911527"/>
          </a:xfrm>
          <a:prstGeom prst="rect">
            <a:avLst/>
          </a:prstGeom>
          <a:effectLst>
            <a:softEdge rad="635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Dízimos/Ofertas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CF3A40D-3F1A-4BC6-890D-68DDA584C206}"/>
              </a:ext>
            </a:extLst>
          </p:cNvPr>
          <p:cNvSpPr txBox="1"/>
          <p:nvPr/>
        </p:nvSpPr>
        <p:spPr>
          <a:xfrm>
            <a:off x="5646759" y="284643"/>
            <a:ext cx="707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1CFC80B-6E33-4B59-AE78-5DAC2DDBDA3E}"/>
              </a:ext>
            </a:extLst>
          </p:cNvPr>
          <p:cNvSpPr txBox="1"/>
          <p:nvPr/>
        </p:nvSpPr>
        <p:spPr>
          <a:xfrm>
            <a:off x="3741760" y="561010"/>
            <a:ext cx="4517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Nome da Igreja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9891346" y="6485269"/>
            <a:ext cx="2263737" cy="2771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accent2"/>
                </a:solidFill>
              </a:rPr>
              <a:t>Usuário</a:t>
            </a:r>
            <a:r>
              <a:rPr lang="pt-BR" sz="1100" b="1" dirty="0"/>
              <a:t>: Membro/visitante/</a:t>
            </a:r>
            <a:r>
              <a:rPr lang="pt-BR" sz="1100" b="1" dirty="0" err="1"/>
              <a:t>Adm</a:t>
            </a:r>
            <a:endParaRPr lang="pt-BR" sz="1100" b="1" dirty="0"/>
          </a:p>
        </p:txBody>
      </p:sp>
      <p:sp>
        <p:nvSpPr>
          <p:cNvPr id="16" name="Retângulo 15">
            <a:hlinkClick r:id="rId8" action="ppaction://hlinksldjump"/>
          </p:cNvPr>
          <p:cNvSpPr/>
          <p:nvPr/>
        </p:nvSpPr>
        <p:spPr>
          <a:xfrm>
            <a:off x="5650786" y="5964520"/>
            <a:ext cx="703385" cy="3341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SAIR</a:t>
            </a:r>
          </a:p>
        </p:txBody>
      </p:sp>
      <p:sp>
        <p:nvSpPr>
          <p:cNvPr id="17" name="Retângulo 16">
            <a:hlinkClick r:id="rId9"/>
            <a:extLst>
              <a:ext uri="{FF2B5EF4-FFF2-40B4-BE49-F238E27FC236}">
                <a16:creationId xmlns:a16="http://schemas.microsoft.com/office/drawing/2014/main" id="{9DEC22C2-EB10-46D7-A954-26A00C761430}"/>
              </a:ext>
            </a:extLst>
          </p:cNvPr>
          <p:cNvSpPr/>
          <p:nvPr/>
        </p:nvSpPr>
        <p:spPr>
          <a:xfrm>
            <a:off x="1337218" y="3386225"/>
            <a:ext cx="1954649" cy="911527"/>
          </a:xfrm>
          <a:prstGeom prst="rect">
            <a:avLst/>
          </a:prstGeom>
          <a:effectLst>
            <a:softEdge rad="635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Loja AME</a:t>
            </a:r>
          </a:p>
          <a:p>
            <a:pPr algn="ctr"/>
            <a:r>
              <a:rPr lang="pt-BR" sz="900" dirty="0">
                <a:solidFill>
                  <a:srgbClr val="FFC000"/>
                </a:solidFill>
              </a:rPr>
              <a:t>(Livros, Bíblia, Camisetas)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9DEC22C2-EB10-46D7-A954-26A00C761430}"/>
              </a:ext>
            </a:extLst>
          </p:cNvPr>
          <p:cNvSpPr/>
          <p:nvPr/>
        </p:nvSpPr>
        <p:spPr>
          <a:xfrm>
            <a:off x="3884798" y="3399989"/>
            <a:ext cx="1954649" cy="911527"/>
          </a:xfrm>
          <a:prstGeom prst="rect">
            <a:avLst/>
          </a:prstGeom>
          <a:effectLst>
            <a:softEdge rad="635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Atendimento Pastoral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9DEC22C2-EB10-46D7-A954-26A00C761430}"/>
              </a:ext>
            </a:extLst>
          </p:cNvPr>
          <p:cNvSpPr/>
          <p:nvPr/>
        </p:nvSpPr>
        <p:spPr>
          <a:xfrm>
            <a:off x="6432378" y="3399989"/>
            <a:ext cx="1954649" cy="911527"/>
          </a:xfrm>
          <a:prstGeom prst="rect">
            <a:avLst/>
          </a:prstGeom>
          <a:effectLst>
            <a:softEdge rad="635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Apoio Social</a:t>
            </a:r>
          </a:p>
          <a:p>
            <a:pPr algn="ctr"/>
            <a:r>
              <a:rPr lang="pt-BR" sz="800" dirty="0">
                <a:solidFill>
                  <a:srgbClr val="FFC000"/>
                </a:solidFill>
              </a:rPr>
              <a:t>(Ministério M25)</a:t>
            </a:r>
            <a:r>
              <a:rPr lang="pt-BR" sz="1200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9DEC22C2-EB10-46D7-A954-26A00C761430}"/>
              </a:ext>
            </a:extLst>
          </p:cNvPr>
          <p:cNvSpPr/>
          <p:nvPr/>
        </p:nvSpPr>
        <p:spPr>
          <a:xfrm>
            <a:off x="8895059" y="3411303"/>
            <a:ext cx="1954649" cy="911527"/>
          </a:xfrm>
          <a:prstGeom prst="rect">
            <a:avLst/>
          </a:prstGeom>
          <a:effectLst>
            <a:softEdge rad="635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Elo </a:t>
            </a:r>
            <a:r>
              <a:rPr lang="pt-BR" sz="1600" dirty="0" err="1"/>
              <a:t>Kids</a:t>
            </a:r>
            <a:endParaRPr lang="pt-BR" sz="1600" dirty="0"/>
          </a:p>
          <a:p>
            <a:pPr algn="ctr"/>
            <a:r>
              <a:rPr lang="pt-BR" sz="900" dirty="0">
                <a:solidFill>
                  <a:srgbClr val="FFC000"/>
                </a:solidFill>
              </a:rPr>
              <a:t>(Ministério Infantil)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DEC22C2-EB10-46D7-A954-26A00C761430}"/>
              </a:ext>
            </a:extLst>
          </p:cNvPr>
          <p:cNvSpPr/>
          <p:nvPr/>
        </p:nvSpPr>
        <p:spPr>
          <a:xfrm>
            <a:off x="1337217" y="4426529"/>
            <a:ext cx="1954649" cy="911527"/>
          </a:xfrm>
          <a:prstGeom prst="rect">
            <a:avLst/>
          </a:prstGeom>
          <a:effectLst>
            <a:softEdge rad="635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Aconselhamento Familiar</a:t>
            </a:r>
          </a:p>
          <a:p>
            <a:pPr algn="ctr"/>
            <a:r>
              <a:rPr lang="pt-BR" sz="900" dirty="0">
                <a:solidFill>
                  <a:srgbClr val="FFC000"/>
                </a:solidFill>
              </a:rPr>
              <a:t>(Ministério Somos Um)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DEC22C2-EB10-46D7-A954-26A00C761430}"/>
              </a:ext>
            </a:extLst>
          </p:cNvPr>
          <p:cNvSpPr/>
          <p:nvPr/>
        </p:nvSpPr>
        <p:spPr>
          <a:xfrm>
            <a:off x="8836657" y="1303985"/>
            <a:ext cx="1954649" cy="911527"/>
          </a:xfrm>
          <a:prstGeom prst="rect">
            <a:avLst/>
          </a:prstGeom>
          <a:effectLst>
            <a:softEdge rad="635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A História da nossa Igreja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9DEC22C2-EB10-46D7-A954-26A00C761430}"/>
              </a:ext>
            </a:extLst>
          </p:cNvPr>
          <p:cNvSpPr/>
          <p:nvPr/>
        </p:nvSpPr>
        <p:spPr>
          <a:xfrm>
            <a:off x="6432378" y="4426528"/>
            <a:ext cx="1954649" cy="911527"/>
          </a:xfrm>
          <a:prstGeom prst="rect">
            <a:avLst/>
          </a:prstGeom>
          <a:effectLst>
            <a:softEdge rad="635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Líderes de Célula</a:t>
            </a:r>
          </a:p>
        </p:txBody>
      </p:sp>
      <p:sp>
        <p:nvSpPr>
          <p:cNvPr id="24" name="Retângulo 23">
            <a:hlinkClick r:id="rId10" action="ppaction://hlinksldjump"/>
            <a:extLst>
              <a:ext uri="{FF2B5EF4-FFF2-40B4-BE49-F238E27FC236}">
                <a16:creationId xmlns:a16="http://schemas.microsoft.com/office/drawing/2014/main" id="{9DEC22C2-EB10-46D7-A954-26A00C761430}"/>
              </a:ext>
            </a:extLst>
          </p:cNvPr>
          <p:cNvSpPr/>
          <p:nvPr/>
        </p:nvSpPr>
        <p:spPr>
          <a:xfrm>
            <a:off x="8895058" y="4417345"/>
            <a:ext cx="1954649" cy="911527"/>
          </a:xfrm>
          <a:prstGeom prst="rect">
            <a:avLst/>
          </a:prstGeom>
          <a:effectLst>
            <a:softEdge rad="635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Administração Sistema</a:t>
            </a:r>
          </a:p>
        </p:txBody>
      </p:sp>
    </p:spTree>
    <p:extLst>
      <p:ext uri="{BB962C8B-B14F-4D97-AF65-F5344CB8AC3E}">
        <p14:creationId xmlns:p14="http://schemas.microsoft.com/office/powerpoint/2010/main" val="1067941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illsong Church Stockholm (Estocolmo) - Tripadvisor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/>
          <p:cNvSpPr/>
          <p:nvPr/>
        </p:nvSpPr>
        <p:spPr>
          <a:xfrm>
            <a:off x="1943100" y="659424"/>
            <a:ext cx="8625254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2167717" y="1773081"/>
            <a:ext cx="1947083" cy="3157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1">
                    <a:lumMod val="85000"/>
                  </a:schemeClr>
                </a:solidFill>
              </a:rPr>
              <a:t>Lista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154321" y="732462"/>
            <a:ext cx="300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RELATÓRIO DE CÉLULA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075568" y="1527560"/>
            <a:ext cx="790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Célula</a:t>
            </a:r>
          </a:p>
        </p:txBody>
      </p:sp>
      <p:sp>
        <p:nvSpPr>
          <p:cNvPr id="9" name="Retângulo 8"/>
          <p:cNvSpPr/>
          <p:nvPr/>
        </p:nvSpPr>
        <p:spPr>
          <a:xfrm>
            <a:off x="2167716" y="2377377"/>
            <a:ext cx="1947083" cy="3157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1">
                    <a:lumMod val="85000"/>
                  </a:schemeClr>
                </a:solidFill>
              </a:rPr>
              <a:t>DD/MM/AAAA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075568" y="2137124"/>
            <a:ext cx="790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2325978" y="5122280"/>
            <a:ext cx="7705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Prezado Líder, este preenchimento não substitui a entrega do </a:t>
            </a:r>
            <a:r>
              <a:rPr lang="pt-BR" b="1" dirty="0">
                <a:solidFill>
                  <a:srgbClr val="FFC000"/>
                </a:solidFill>
              </a:rPr>
              <a:t>Relatório Físico na Igreja</a:t>
            </a:r>
            <a:r>
              <a:rPr lang="pt-BR" b="1" dirty="0">
                <a:solidFill>
                  <a:schemeClr val="bg1"/>
                </a:solidFill>
              </a:rPr>
              <a:t>, sempre devidamente preenchido e assinado por você e um auxiliar!  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2167716" y="2994897"/>
            <a:ext cx="1947083" cy="3157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1">
                    <a:lumMod val="85000"/>
                  </a:schemeClr>
                </a:solidFill>
              </a:rPr>
              <a:t>00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2075568" y="2746688"/>
            <a:ext cx="1643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Total Membros</a:t>
            </a:r>
          </a:p>
        </p:txBody>
      </p:sp>
      <p:sp>
        <p:nvSpPr>
          <p:cNvPr id="16" name="Retângulo 15">
            <a:hlinkClick r:id="rId4" action="ppaction://hlinksldjump"/>
          </p:cNvPr>
          <p:cNvSpPr/>
          <p:nvPr/>
        </p:nvSpPr>
        <p:spPr>
          <a:xfrm>
            <a:off x="2167717" y="767686"/>
            <a:ext cx="579539" cy="2228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Home</a:t>
            </a:r>
          </a:p>
        </p:txBody>
      </p:sp>
      <p:sp>
        <p:nvSpPr>
          <p:cNvPr id="17" name="Retângulo 16">
            <a:hlinkClick r:id="rId4" action="ppaction://hlinksldjump"/>
          </p:cNvPr>
          <p:cNvSpPr/>
          <p:nvPr/>
        </p:nvSpPr>
        <p:spPr>
          <a:xfrm>
            <a:off x="5906322" y="4615588"/>
            <a:ext cx="811000" cy="2228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ENVIAR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2167716" y="3670869"/>
            <a:ext cx="1947083" cy="3157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1">
                    <a:lumMod val="85000"/>
                  </a:schemeClr>
                </a:solidFill>
              </a:rPr>
              <a:t>00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2075568" y="3422660"/>
            <a:ext cx="1643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Total Visitantes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4628979" y="3063862"/>
            <a:ext cx="1947083" cy="3157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1">
                    <a:lumMod val="85000"/>
                  </a:schemeClr>
                </a:solidFill>
              </a:rPr>
              <a:t>00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4536831" y="2815653"/>
            <a:ext cx="227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Pessoas  Discipuladas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4628979" y="3692828"/>
            <a:ext cx="1947083" cy="3157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1">
                    <a:lumMod val="85000"/>
                  </a:schemeClr>
                </a:solidFill>
              </a:rPr>
              <a:t>R$ 00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4536831" y="3444619"/>
            <a:ext cx="227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Total de Oferta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4628979" y="1764303"/>
            <a:ext cx="1947083" cy="3157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1">
                    <a:lumMod val="85000"/>
                  </a:schemeClr>
                </a:solidFill>
              </a:rPr>
              <a:t>00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4536830" y="1516094"/>
            <a:ext cx="1969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Total Pessoas Renovo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4628979" y="2373743"/>
            <a:ext cx="1947083" cy="3157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1">
                    <a:lumMod val="85000"/>
                  </a:schemeClr>
                </a:solidFill>
              </a:rPr>
              <a:t>00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4536830" y="2116599"/>
            <a:ext cx="2270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Total Pessoas Celebração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6800678" y="1764303"/>
            <a:ext cx="3451153" cy="22762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1">
                    <a:lumMod val="85000"/>
                  </a:schemeClr>
                </a:solidFill>
              </a:rPr>
              <a:t>Texto 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6708530" y="1516094"/>
            <a:ext cx="227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Comentários: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CF912D0A-17E5-4266-8089-E40892D9B3B9}"/>
              </a:ext>
            </a:extLst>
          </p:cNvPr>
          <p:cNvSpPr txBox="1"/>
          <p:nvPr/>
        </p:nvSpPr>
        <p:spPr>
          <a:xfrm>
            <a:off x="7613857" y="4576809"/>
            <a:ext cx="2057962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chemeClr val="bg1"/>
                </a:solidFill>
              </a:rPr>
              <a:t>UPLOAD (FOTO DA CÉLULA)</a:t>
            </a:r>
          </a:p>
        </p:txBody>
      </p:sp>
      <p:cxnSp>
        <p:nvCxnSpPr>
          <p:cNvPr id="6" name="Conector de Seta Reta 5"/>
          <p:cNvCxnSpPr>
            <a:endCxn id="31" idx="3"/>
          </p:cNvCxnSpPr>
          <p:nvPr/>
        </p:nvCxnSpPr>
        <p:spPr>
          <a:xfrm flipH="1">
            <a:off x="9671819" y="3850694"/>
            <a:ext cx="1318567" cy="8569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10997834" y="3448157"/>
            <a:ext cx="121275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Será enviada por e-mail uma conta só pra isso. Ou seja, não irá para o servidor.</a:t>
            </a:r>
          </a:p>
        </p:txBody>
      </p:sp>
    </p:spTree>
    <p:extLst>
      <p:ext uri="{BB962C8B-B14F-4D97-AF65-F5344CB8AC3E}">
        <p14:creationId xmlns:p14="http://schemas.microsoft.com/office/powerpoint/2010/main" val="803551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illsong Church Stockholm (Estocolmo) - Tripadvisor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/>
          <p:cNvSpPr/>
          <p:nvPr/>
        </p:nvSpPr>
        <p:spPr>
          <a:xfrm>
            <a:off x="1824270" y="835925"/>
            <a:ext cx="7979153" cy="56615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2095074" y="1075593"/>
            <a:ext cx="7378250" cy="11144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4294724" y="1073905"/>
            <a:ext cx="2728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Agenda da Semana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037306" y="1499341"/>
            <a:ext cx="1380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/>
              <a:t>07/04/2022 (segunda)</a:t>
            </a:r>
            <a:r>
              <a:rPr lang="pt-BR" sz="900" dirty="0"/>
              <a:t> </a:t>
            </a:r>
          </a:p>
          <a:p>
            <a:r>
              <a:rPr lang="pt-BR" sz="900" dirty="0"/>
              <a:t>Célula Deus Proverá</a:t>
            </a:r>
          </a:p>
          <a:p>
            <a:r>
              <a:rPr lang="pt-BR" sz="900" dirty="0"/>
              <a:t>Célula Vencedores</a:t>
            </a:r>
          </a:p>
          <a:p>
            <a:endParaRPr lang="pt-BR" sz="9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3146816" y="1499340"/>
            <a:ext cx="1147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/>
              <a:t>07/04/2022 (terça)</a:t>
            </a:r>
            <a:r>
              <a:rPr lang="pt-BR" sz="900" dirty="0"/>
              <a:t> </a:t>
            </a:r>
          </a:p>
          <a:p>
            <a:r>
              <a:rPr lang="pt-BR" sz="900" dirty="0"/>
              <a:t>Célula Deus Proverá</a:t>
            </a:r>
          </a:p>
          <a:p>
            <a:r>
              <a:rPr lang="pt-BR" sz="900" dirty="0"/>
              <a:t>Célula Vencedores</a:t>
            </a:r>
          </a:p>
          <a:p>
            <a:endParaRPr lang="pt-BR" sz="9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4144681" y="1499339"/>
            <a:ext cx="1213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/>
              <a:t>07/04/2022 (quarta)</a:t>
            </a:r>
            <a:r>
              <a:rPr lang="pt-BR" sz="900" dirty="0"/>
              <a:t> </a:t>
            </a:r>
          </a:p>
          <a:p>
            <a:r>
              <a:rPr lang="pt-BR" sz="900" dirty="0"/>
              <a:t>Célula Deus Proverá</a:t>
            </a:r>
          </a:p>
          <a:p>
            <a:r>
              <a:rPr lang="pt-BR" sz="900" dirty="0"/>
              <a:t>Célula Vencedores</a:t>
            </a:r>
          </a:p>
          <a:p>
            <a:endParaRPr lang="pt-BR" sz="9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5182751" y="1499337"/>
            <a:ext cx="1213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/>
              <a:t>07/04/2022 (quinta)</a:t>
            </a:r>
            <a:r>
              <a:rPr lang="pt-BR" sz="900" dirty="0"/>
              <a:t> </a:t>
            </a:r>
          </a:p>
          <a:p>
            <a:r>
              <a:rPr lang="pt-BR" sz="900" dirty="0"/>
              <a:t>Célula Deus Proverá</a:t>
            </a:r>
          </a:p>
          <a:p>
            <a:r>
              <a:rPr lang="pt-BR" sz="900" dirty="0"/>
              <a:t>Célula Vencedores</a:t>
            </a:r>
          </a:p>
          <a:p>
            <a:endParaRPr lang="pt-BR" sz="9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6196310" y="1499337"/>
            <a:ext cx="1213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/>
              <a:t>07/04/2022 (sexta)</a:t>
            </a:r>
            <a:r>
              <a:rPr lang="pt-BR" sz="900" dirty="0"/>
              <a:t> </a:t>
            </a:r>
          </a:p>
          <a:p>
            <a:r>
              <a:rPr lang="pt-BR" sz="900" dirty="0"/>
              <a:t>Célula Deus Proverá</a:t>
            </a:r>
          </a:p>
          <a:p>
            <a:r>
              <a:rPr lang="pt-BR" sz="900" dirty="0"/>
              <a:t>Célula Vencedores</a:t>
            </a:r>
          </a:p>
          <a:p>
            <a:endParaRPr lang="pt-BR" sz="9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7179285" y="1506229"/>
            <a:ext cx="1213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/>
              <a:t>07/04/2022 (sábado)</a:t>
            </a:r>
            <a:r>
              <a:rPr lang="pt-BR" sz="900" dirty="0"/>
              <a:t> </a:t>
            </a:r>
          </a:p>
          <a:p>
            <a:r>
              <a:rPr lang="pt-BR" sz="900" dirty="0"/>
              <a:t>Célula Deus Proverá</a:t>
            </a:r>
          </a:p>
          <a:p>
            <a:r>
              <a:rPr lang="pt-BR" sz="900" dirty="0"/>
              <a:t>Célula Vencedores</a:t>
            </a:r>
          </a:p>
          <a:p>
            <a:endParaRPr lang="pt-BR" sz="9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8238027" y="1513121"/>
            <a:ext cx="1353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/>
              <a:t>07/04/2022 (domingo)</a:t>
            </a:r>
            <a:r>
              <a:rPr lang="pt-BR" sz="900" dirty="0"/>
              <a:t> </a:t>
            </a:r>
          </a:p>
          <a:p>
            <a:r>
              <a:rPr lang="pt-BR" sz="900" dirty="0"/>
              <a:t>Célula Deus Proverá</a:t>
            </a:r>
          </a:p>
          <a:p>
            <a:r>
              <a:rPr lang="pt-BR" sz="900" dirty="0"/>
              <a:t>Célula Vencedores</a:t>
            </a:r>
          </a:p>
          <a:p>
            <a:endParaRPr lang="pt-BR" sz="900" dirty="0"/>
          </a:p>
        </p:txBody>
      </p:sp>
      <p:sp>
        <p:nvSpPr>
          <p:cNvPr id="23" name="Retângulo 22"/>
          <p:cNvSpPr/>
          <p:nvPr/>
        </p:nvSpPr>
        <p:spPr>
          <a:xfrm>
            <a:off x="2095075" y="2273384"/>
            <a:ext cx="7378249" cy="38017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4365423" y="2280919"/>
            <a:ext cx="2728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Agenda do mês</a:t>
            </a:r>
          </a:p>
        </p:txBody>
      </p:sp>
      <p:pic>
        <p:nvPicPr>
          <p:cNvPr id="25" name="Picture 6" descr="Calendário março 2022 para imprimir - iCalendário.p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282" y="2625861"/>
            <a:ext cx="6858104" cy="3326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tângulo 25">
            <a:hlinkClick r:id="rId5" action="ppaction://hlinksldjump"/>
          </p:cNvPr>
          <p:cNvSpPr/>
          <p:nvPr/>
        </p:nvSpPr>
        <p:spPr>
          <a:xfrm>
            <a:off x="5369222" y="6174896"/>
            <a:ext cx="579539" cy="2228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2113076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tângulo 59"/>
          <p:cNvSpPr/>
          <p:nvPr/>
        </p:nvSpPr>
        <p:spPr>
          <a:xfrm>
            <a:off x="9330419" y="4623938"/>
            <a:ext cx="2680168" cy="212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 70"/>
          <p:cNvSpPr/>
          <p:nvPr/>
        </p:nvSpPr>
        <p:spPr>
          <a:xfrm>
            <a:off x="1910436" y="5855258"/>
            <a:ext cx="7378250" cy="8972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87923" y="400449"/>
            <a:ext cx="1762292" cy="635204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910437" y="400449"/>
            <a:ext cx="1944902" cy="1321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887850" y="400449"/>
            <a:ext cx="1548804" cy="1321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9331569" y="400450"/>
            <a:ext cx="2680168" cy="1321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2331386" y="400449"/>
            <a:ext cx="1446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Total Membros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2"/>
          <a:srcRect t="-1" r="64542" b="-24851"/>
          <a:stretch/>
        </p:blipFill>
        <p:spPr>
          <a:xfrm>
            <a:off x="3251203" y="888711"/>
            <a:ext cx="526890" cy="220862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9331569" y="1787770"/>
            <a:ext cx="2682336" cy="27774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3"/>
          <a:srcRect t="32099"/>
          <a:stretch/>
        </p:blipFill>
        <p:spPr>
          <a:xfrm>
            <a:off x="9463001" y="2338831"/>
            <a:ext cx="2415005" cy="2022763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118078" y="400450"/>
            <a:ext cx="980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accent2"/>
                </a:solidFill>
              </a:rPr>
              <a:t>Dashboard</a:t>
            </a:r>
            <a:r>
              <a:rPr lang="pt-BR" sz="1200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112529" y="597355"/>
            <a:ext cx="1664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Cadastros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81317" y="5333905"/>
            <a:ext cx="1495242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/>
                </a:solidFill>
              </a:rPr>
              <a:t>Igreja</a:t>
            </a:r>
          </a:p>
          <a:p>
            <a:r>
              <a:rPr lang="pt-BR" sz="1050" dirty="0">
                <a:solidFill>
                  <a:schemeClr val="bg1"/>
                </a:solidFill>
              </a:rPr>
              <a:t>Cultos</a:t>
            </a:r>
          </a:p>
          <a:p>
            <a:r>
              <a:rPr lang="pt-BR" sz="1050" dirty="0">
                <a:solidFill>
                  <a:schemeClr val="bg1"/>
                </a:solidFill>
              </a:rPr>
              <a:t>Células</a:t>
            </a:r>
          </a:p>
          <a:p>
            <a:r>
              <a:rPr lang="pt-BR" sz="1050" dirty="0">
                <a:solidFill>
                  <a:schemeClr val="bg1"/>
                </a:solidFill>
              </a:rPr>
              <a:t>Trilho</a:t>
            </a:r>
          </a:p>
          <a:p>
            <a:r>
              <a:rPr lang="pt-BR" sz="1050" dirty="0">
                <a:solidFill>
                  <a:schemeClr val="bg1"/>
                </a:solidFill>
              </a:rPr>
              <a:t>Membros</a:t>
            </a:r>
          </a:p>
          <a:p>
            <a:r>
              <a:rPr lang="pt-BR" sz="1050" dirty="0">
                <a:solidFill>
                  <a:schemeClr val="bg1"/>
                </a:solidFill>
              </a:rPr>
              <a:t>Plano de Contas</a:t>
            </a:r>
          </a:p>
          <a:p>
            <a:r>
              <a:rPr lang="pt-BR" sz="1050" dirty="0">
                <a:solidFill>
                  <a:schemeClr val="bg1"/>
                </a:solidFill>
              </a:rPr>
              <a:t>Patrimônio Físico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12529" y="1895425"/>
            <a:ext cx="1950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Controle de Usuários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85470" y="3902240"/>
            <a:ext cx="1664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Relatórios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3845464" y="414661"/>
            <a:ext cx="1684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% Participação Células 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9351886" y="378729"/>
            <a:ext cx="26395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% Cobertura de Discipulado de Líderes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301753" y="4170184"/>
            <a:ext cx="16640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</a:rPr>
              <a:t>Roll</a:t>
            </a:r>
            <a:r>
              <a:rPr lang="pt-BR" sz="1200" dirty="0">
                <a:solidFill>
                  <a:schemeClr val="bg1"/>
                </a:solidFill>
              </a:rPr>
              <a:t> de Membros</a:t>
            </a:r>
          </a:p>
          <a:p>
            <a:r>
              <a:rPr lang="pt-BR" sz="1200" dirty="0">
                <a:solidFill>
                  <a:schemeClr val="bg1"/>
                </a:solidFill>
              </a:rPr>
              <a:t>Consolidado Células</a:t>
            </a:r>
          </a:p>
          <a:p>
            <a:r>
              <a:rPr lang="pt-BR" sz="1200" dirty="0">
                <a:solidFill>
                  <a:schemeClr val="bg1"/>
                </a:solidFill>
              </a:rPr>
              <a:t>Demonstrativo Financeiro</a:t>
            </a:r>
          </a:p>
          <a:p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1910436" y="1787770"/>
            <a:ext cx="7378250" cy="11144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4110086" y="1786082"/>
            <a:ext cx="2728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Agenda da Semana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852668" y="2211518"/>
            <a:ext cx="1380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/>
              <a:t>07/04/2022 (segunda)</a:t>
            </a:r>
            <a:r>
              <a:rPr lang="pt-BR" sz="900" dirty="0"/>
              <a:t> </a:t>
            </a:r>
          </a:p>
          <a:p>
            <a:r>
              <a:rPr lang="pt-BR" sz="900" dirty="0"/>
              <a:t>Célula Deus Proverá</a:t>
            </a:r>
          </a:p>
          <a:p>
            <a:r>
              <a:rPr lang="pt-BR" sz="900" dirty="0"/>
              <a:t>Célula Vencedores</a:t>
            </a:r>
          </a:p>
          <a:p>
            <a:endParaRPr lang="pt-BR" sz="9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2962178" y="2211517"/>
            <a:ext cx="1147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/>
              <a:t>07/04/2022 (terça)</a:t>
            </a:r>
            <a:r>
              <a:rPr lang="pt-BR" sz="900" dirty="0"/>
              <a:t> </a:t>
            </a:r>
          </a:p>
          <a:p>
            <a:r>
              <a:rPr lang="pt-BR" sz="900" dirty="0"/>
              <a:t>Célula Deus Proverá</a:t>
            </a:r>
          </a:p>
          <a:p>
            <a:r>
              <a:rPr lang="pt-BR" sz="900" dirty="0"/>
              <a:t>Célula Vencedores</a:t>
            </a:r>
          </a:p>
          <a:p>
            <a:endParaRPr lang="pt-BR" sz="9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3960043" y="2211516"/>
            <a:ext cx="1213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/>
              <a:t>07/04/2022 (quarta)</a:t>
            </a:r>
            <a:r>
              <a:rPr lang="pt-BR" sz="900" dirty="0"/>
              <a:t> </a:t>
            </a:r>
          </a:p>
          <a:p>
            <a:r>
              <a:rPr lang="pt-BR" sz="900" dirty="0"/>
              <a:t>Célula Deus Proverá</a:t>
            </a:r>
          </a:p>
          <a:p>
            <a:r>
              <a:rPr lang="pt-BR" sz="900" dirty="0"/>
              <a:t>Célula Vencedores</a:t>
            </a:r>
          </a:p>
          <a:p>
            <a:endParaRPr lang="pt-BR" sz="9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4998113" y="2211514"/>
            <a:ext cx="1213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/>
              <a:t>07/04/2022 (quinta)</a:t>
            </a:r>
            <a:r>
              <a:rPr lang="pt-BR" sz="900" dirty="0"/>
              <a:t> </a:t>
            </a:r>
          </a:p>
          <a:p>
            <a:r>
              <a:rPr lang="pt-BR" sz="900" dirty="0"/>
              <a:t>Célula Deus Proverá</a:t>
            </a:r>
          </a:p>
          <a:p>
            <a:r>
              <a:rPr lang="pt-BR" sz="900" dirty="0"/>
              <a:t>Célula Vencedores</a:t>
            </a:r>
          </a:p>
          <a:p>
            <a:endParaRPr lang="pt-BR" sz="9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6011672" y="2211514"/>
            <a:ext cx="1213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/>
              <a:t>07/04/2022 (sexta)</a:t>
            </a:r>
            <a:r>
              <a:rPr lang="pt-BR" sz="900" dirty="0"/>
              <a:t> </a:t>
            </a:r>
          </a:p>
          <a:p>
            <a:r>
              <a:rPr lang="pt-BR" sz="900" dirty="0"/>
              <a:t>Célula Deus Proverá</a:t>
            </a:r>
          </a:p>
          <a:p>
            <a:r>
              <a:rPr lang="pt-BR" sz="900" dirty="0"/>
              <a:t>Célula Vencedores</a:t>
            </a:r>
          </a:p>
          <a:p>
            <a:endParaRPr lang="pt-BR" sz="9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6994647" y="2218406"/>
            <a:ext cx="1213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/>
              <a:t>07/04/2022 (sábado)</a:t>
            </a:r>
            <a:r>
              <a:rPr lang="pt-BR" sz="900" dirty="0"/>
              <a:t> </a:t>
            </a:r>
          </a:p>
          <a:p>
            <a:r>
              <a:rPr lang="pt-BR" sz="900" dirty="0"/>
              <a:t>Célula Deus Proverá</a:t>
            </a:r>
          </a:p>
          <a:p>
            <a:r>
              <a:rPr lang="pt-BR" sz="900" dirty="0"/>
              <a:t>Célula Vencedores</a:t>
            </a:r>
          </a:p>
          <a:p>
            <a:endParaRPr lang="pt-BR" sz="9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8053389" y="2225298"/>
            <a:ext cx="1353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/>
              <a:t>07/04/2022 (domingo)</a:t>
            </a:r>
            <a:r>
              <a:rPr lang="pt-BR" sz="900" dirty="0"/>
              <a:t> </a:t>
            </a:r>
          </a:p>
          <a:p>
            <a:r>
              <a:rPr lang="pt-BR" sz="900" dirty="0"/>
              <a:t>Célula Deus Proverá</a:t>
            </a:r>
          </a:p>
          <a:p>
            <a:r>
              <a:rPr lang="pt-BR" sz="900" dirty="0"/>
              <a:t>Célula Vencedores</a:t>
            </a:r>
          </a:p>
          <a:p>
            <a:endParaRPr lang="pt-BR" sz="9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153909" y="643238"/>
            <a:ext cx="1198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Em </a:t>
            </a:r>
            <a:r>
              <a:rPr lang="pt-BR" sz="1050" b="1" dirty="0"/>
              <a:t>2020</a:t>
            </a:r>
            <a:r>
              <a:rPr lang="pt-BR" sz="1050" dirty="0"/>
              <a:t>..... 120  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2159458" y="850379"/>
            <a:ext cx="1198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Em </a:t>
            </a:r>
            <a:r>
              <a:rPr lang="pt-BR" sz="1050" b="1" dirty="0"/>
              <a:t>2021</a:t>
            </a:r>
            <a:r>
              <a:rPr lang="pt-BR" sz="1050" dirty="0"/>
              <a:t>..... 141  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2164439" y="1090571"/>
            <a:ext cx="1198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Em </a:t>
            </a:r>
            <a:r>
              <a:rPr lang="pt-BR" sz="1050" b="1" dirty="0"/>
              <a:t>2022</a:t>
            </a:r>
            <a:r>
              <a:rPr lang="pt-BR" sz="1050" dirty="0"/>
              <a:t>..... 160  </a:t>
            </a:r>
          </a:p>
        </p:txBody>
      </p:sp>
      <p:pic>
        <p:nvPicPr>
          <p:cNvPr id="36" name="Imagem 35"/>
          <p:cNvPicPr>
            <a:picLocks noChangeAspect="1"/>
          </p:cNvPicPr>
          <p:nvPr/>
        </p:nvPicPr>
        <p:blipFill rotWithShape="1">
          <a:blip r:embed="rId2"/>
          <a:srcRect t="-1" r="64542" b="-24851"/>
          <a:stretch/>
        </p:blipFill>
        <p:spPr>
          <a:xfrm>
            <a:off x="3251203" y="1138969"/>
            <a:ext cx="526890" cy="220862"/>
          </a:xfrm>
          <a:prstGeom prst="rect">
            <a:avLst/>
          </a:prstGeom>
        </p:spPr>
      </p:pic>
      <p:pic>
        <p:nvPicPr>
          <p:cNvPr id="1026" name="Picture 2" descr="Gráfico de pizza - ícones de o negócio grát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784" y="677449"/>
            <a:ext cx="789492" cy="789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tângulo 36"/>
          <p:cNvSpPr/>
          <p:nvPr/>
        </p:nvSpPr>
        <p:spPr>
          <a:xfrm>
            <a:off x="5469166" y="400449"/>
            <a:ext cx="1641058" cy="1321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Vetor PNG E SVG Transparente De Carrinho De Gráfico De Barra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765" y="509534"/>
            <a:ext cx="1167463" cy="116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aixaDeTexto 37"/>
          <p:cNvSpPr txBox="1"/>
          <p:nvPr/>
        </p:nvSpPr>
        <p:spPr>
          <a:xfrm>
            <a:off x="5463213" y="398643"/>
            <a:ext cx="1666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Visitantes em Células</a:t>
            </a:r>
          </a:p>
        </p:txBody>
      </p:sp>
      <p:pic>
        <p:nvPicPr>
          <p:cNvPr id="39" name="Picture 2" descr="Gráfico de pizza - ícones de o negócio grátis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599" y="783201"/>
            <a:ext cx="789492" cy="789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tângulo 39"/>
          <p:cNvSpPr/>
          <p:nvPr/>
        </p:nvSpPr>
        <p:spPr>
          <a:xfrm>
            <a:off x="7162708" y="400449"/>
            <a:ext cx="2125978" cy="1321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/>
          <p:cNvSpPr txBox="1"/>
          <p:nvPr/>
        </p:nvSpPr>
        <p:spPr>
          <a:xfrm>
            <a:off x="7215077" y="377240"/>
            <a:ext cx="1666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Frequência Cultos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7122227" y="590263"/>
            <a:ext cx="20139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(07/04/22) Celebração Manhã:  35 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7122227" y="825507"/>
            <a:ext cx="20139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(07/04/22) Celebração Noite:  80 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7130108" y="1068639"/>
            <a:ext cx="20139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(07/04/22) Renovo:  80 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7130108" y="1318382"/>
            <a:ext cx="20139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(07/04/22) DIFLEN:  80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0" y="73113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b="1" dirty="0"/>
              <a:t>COMUNIDADE ELO DA ESPERANÇA (AV. DESTERRO, 361, PARAÍSO, UBERABA-MG) </a:t>
            </a:r>
          </a:p>
        </p:txBody>
      </p:sp>
      <p:sp>
        <p:nvSpPr>
          <p:cNvPr id="47" name="CaixaDeTexto 46"/>
          <p:cNvSpPr txBox="1"/>
          <p:nvPr/>
        </p:nvSpPr>
        <p:spPr>
          <a:xfrm>
            <a:off x="329350" y="2076164"/>
            <a:ext cx="14952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/>
                </a:solidFill>
              </a:rPr>
              <a:t>Cadastro</a:t>
            </a:r>
          </a:p>
          <a:p>
            <a:r>
              <a:rPr lang="pt-BR" sz="1050" dirty="0">
                <a:solidFill>
                  <a:schemeClr val="bg1"/>
                </a:solidFill>
              </a:rPr>
              <a:t>Perfil de Acesso</a:t>
            </a:r>
          </a:p>
        </p:txBody>
      </p:sp>
      <p:sp>
        <p:nvSpPr>
          <p:cNvPr id="48" name="CaixaDeTexto 47"/>
          <p:cNvSpPr txBox="1"/>
          <p:nvPr/>
        </p:nvSpPr>
        <p:spPr>
          <a:xfrm>
            <a:off x="95011" y="2421807"/>
            <a:ext cx="1950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Lançamentos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321287" y="2643203"/>
            <a:ext cx="149524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Dados Cultos</a:t>
            </a:r>
          </a:p>
          <a:p>
            <a:r>
              <a:rPr lang="pt-BR" sz="1100" dirty="0">
                <a:solidFill>
                  <a:schemeClr val="bg1"/>
                </a:solidFill>
              </a:rPr>
              <a:t>Gestão Visitantes</a:t>
            </a:r>
          </a:p>
          <a:p>
            <a:r>
              <a:rPr lang="pt-BR" sz="1100" dirty="0">
                <a:solidFill>
                  <a:schemeClr val="bg1"/>
                </a:solidFill>
              </a:rPr>
              <a:t>Financeiro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101919" y="3233168"/>
            <a:ext cx="1705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Agenda 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321287" y="3415150"/>
            <a:ext cx="14952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/>
                </a:solidFill>
              </a:rPr>
              <a:t>Lançar Eventos</a:t>
            </a:r>
          </a:p>
          <a:p>
            <a:r>
              <a:rPr lang="pt-BR" sz="1050" dirty="0">
                <a:solidFill>
                  <a:schemeClr val="bg1"/>
                </a:solidFill>
              </a:rPr>
              <a:t>Consultar Agenda</a:t>
            </a:r>
          </a:p>
        </p:txBody>
      </p:sp>
      <p:sp>
        <p:nvSpPr>
          <p:cNvPr id="9" name="Retângulo 8"/>
          <p:cNvSpPr/>
          <p:nvPr/>
        </p:nvSpPr>
        <p:spPr>
          <a:xfrm>
            <a:off x="10061521" y="6418738"/>
            <a:ext cx="1607875" cy="2771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accent2"/>
                </a:solidFill>
              </a:rPr>
              <a:t>Usuário</a:t>
            </a:r>
            <a:r>
              <a:rPr lang="pt-BR" sz="1100" b="1" dirty="0"/>
              <a:t>: Administrador</a:t>
            </a:r>
          </a:p>
        </p:txBody>
      </p:sp>
      <p:sp>
        <p:nvSpPr>
          <p:cNvPr id="53" name="Retângulo 52"/>
          <p:cNvSpPr/>
          <p:nvPr/>
        </p:nvSpPr>
        <p:spPr>
          <a:xfrm>
            <a:off x="1910436" y="2950768"/>
            <a:ext cx="7378249" cy="28787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CaixaDeTexto 53"/>
          <p:cNvSpPr txBox="1"/>
          <p:nvPr/>
        </p:nvSpPr>
        <p:spPr>
          <a:xfrm>
            <a:off x="4180784" y="2958302"/>
            <a:ext cx="2728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Agenda Mensal</a:t>
            </a:r>
          </a:p>
        </p:txBody>
      </p:sp>
      <p:pic>
        <p:nvPicPr>
          <p:cNvPr id="1030" name="Picture 6" descr="Calendário março 2022 para imprimir - iCalendário.p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143" y="3315468"/>
            <a:ext cx="4910182" cy="238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CaixaDeTexto 55"/>
          <p:cNvSpPr txBox="1"/>
          <p:nvPr/>
        </p:nvSpPr>
        <p:spPr>
          <a:xfrm>
            <a:off x="9278543" y="1975782"/>
            <a:ext cx="26395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% Consolidação de Visitantes</a:t>
            </a:r>
          </a:p>
        </p:txBody>
      </p:sp>
      <p:sp>
        <p:nvSpPr>
          <p:cNvPr id="57" name="Retângulo 56">
            <a:hlinkClick r:id="rId7" action="ppaction://hlinksldjump"/>
          </p:cNvPr>
          <p:cNvSpPr/>
          <p:nvPr/>
        </p:nvSpPr>
        <p:spPr>
          <a:xfrm>
            <a:off x="11347373" y="36526"/>
            <a:ext cx="644047" cy="2771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accent2"/>
                </a:solidFill>
              </a:rPr>
              <a:t>Sair</a:t>
            </a:r>
            <a:endParaRPr lang="pt-BR" sz="1100" b="1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2205221" y="1515079"/>
            <a:ext cx="14296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/>
              <a:t>Apenas com status batizado no cadastro</a:t>
            </a:r>
          </a:p>
        </p:txBody>
      </p:sp>
      <p:sp>
        <p:nvSpPr>
          <p:cNvPr id="61" name="CaixaDeTexto 60"/>
          <p:cNvSpPr txBox="1"/>
          <p:nvPr/>
        </p:nvSpPr>
        <p:spPr>
          <a:xfrm>
            <a:off x="9407038" y="4683929"/>
            <a:ext cx="26395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% Membros por Dizimistas</a:t>
            </a:r>
          </a:p>
        </p:txBody>
      </p:sp>
      <p:pic>
        <p:nvPicPr>
          <p:cNvPr id="62" name="Picture 2" descr="Gráfico de pizza - ícones de o negócio grátis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222765">
            <a:off x="10332059" y="5020323"/>
            <a:ext cx="789492" cy="789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etângulo 62">
            <a:hlinkClick r:id="rId8" action="ppaction://hlinksldjump"/>
          </p:cNvPr>
          <p:cNvSpPr/>
          <p:nvPr/>
        </p:nvSpPr>
        <p:spPr>
          <a:xfrm>
            <a:off x="265684" y="116140"/>
            <a:ext cx="703385" cy="1878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Home</a:t>
            </a:r>
          </a:p>
        </p:txBody>
      </p:sp>
      <p:sp>
        <p:nvSpPr>
          <p:cNvPr id="18" name="CaixaDeTexto 17">
            <a:hlinkClick r:id="rId9" action="ppaction://hlinksldjump"/>
          </p:cNvPr>
          <p:cNvSpPr txBox="1"/>
          <p:nvPr/>
        </p:nvSpPr>
        <p:spPr>
          <a:xfrm>
            <a:off x="357289" y="767254"/>
            <a:ext cx="643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</a:rPr>
              <a:t>Igreja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64" name="CaixaDeTexto 63">
            <a:hlinkClick r:id="rId10" action="ppaction://hlinksldjump"/>
          </p:cNvPr>
          <p:cNvSpPr txBox="1"/>
          <p:nvPr/>
        </p:nvSpPr>
        <p:spPr>
          <a:xfrm>
            <a:off x="345285" y="953595"/>
            <a:ext cx="5954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</a:rPr>
              <a:t>Cultos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65" name="CaixaDeTexto 64">
            <a:hlinkClick r:id="rId10" action="ppaction://hlinksldjump"/>
          </p:cNvPr>
          <p:cNvSpPr txBox="1"/>
          <p:nvPr/>
        </p:nvSpPr>
        <p:spPr>
          <a:xfrm>
            <a:off x="345285" y="1128716"/>
            <a:ext cx="5954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</a:rPr>
              <a:t>Células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66" name="CaixaDeTexto 65">
            <a:hlinkClick r:id="rId11" action="ppaction://hlinksldjump"/>
          </p:cNvPr>
          <p:cNvSpPr txBox="1"/>
          <p:nvPr/>
        </p:nvSpPr>
        <p:spPr>
          <a:xfrm>
            <a:off x="345664" y="1299122"/>
            <a:ext cx="579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</a:rPr>
              <a:t>Trilho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67" name="CaixaDeTexto 66">
            <a:hlinkClick r:id="rId12" action="ppaction://hlinksldjump"/>
          </p:cNvPr>
          <p:cNvSpPr txBox="1"/>
          <p:nvPr/>
        </p:nvSpPr>
        <p:spPr>
          <a:xfrm>
            <a:off x="353441" y="1452219"/>
            <a:ext cx="7455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</a:rPr>
              <a:t>Membros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69" name="CaixaDeTexto 68"/>
          <p:cNvSpPr txBox="1"/>
          <p:nvPr/>
        </p:nvSpPr>
        <p:spPr>
          <a:xfrm>
            <a:off x="4182181" y="5921651"/>
            <a:ext cx="2728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Aniversariantes do Mês</a:t>
            </a:r>
          </a:p>
        </p:txBody>
      </p:sp>
      <p:sp>
        <p:nvSpPr>
          <p:cNvPr id="70" name="CaixaDeTexto 69"/>
          <p:cNvSpPr txBox="1"/>
          <p:nvPr/>
        </p:nvSpPr>
        <p:spPr>
          <a:xfrm>
            <a:off x="1965783" y="6383160"/>
            <a:ext cx="1985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/>
              <a:t>07/04/2022 – Fulano da Silva Sauro</a:t>
            </a:r>
            <a:endParaRPr lang="pt-BR" sz="900" dirty="0"/>
          </a:p>
          <a:p>
            <a:endParaRPr lang="pt-BR" sz="900" dirty="0"/>
          </a:p>
        </p:txBody>
      </p:sp>
      <p:sp>
        <p:nvSpPr>
          <p:cNvPr id="72" name="CaixaDeTexto 71"/>
          <p:cNvSpPr txBox="1"/>
          <p:nvPr/>
        </p:nvSpPr>
        <p:spPr>
          <a:xfrm>
            <a:off x="4006707" y="6383160"/>
            <a:ext cx="1985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/>
              <a:t>14/04/2022 – </a:t>
            </a:r>
            <a:r>
              <a:rPr lang="pt-BR" sz="900" b="1" dirty="0" err="1"/>
              <a:t>Ciclana</a:t>
            </a:r>
            <a:r>
              <a:rPr lang="pt-BR" sz="900" b="1" dirty="0"/>
              <a:t> da Silva Sauro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706778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/>
          <p:cNvSpPr txBox="1"/>
          <p:nvPr/>
        </p:nvSpPr>
        <p:spPr>
          <a:xfrm>
            <a:off x="301753" y="4170184"/>
            <a:ext cx="16640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Rol de Membros</a:t>
            </a:r>
          </a:p>
          <a:p>
            <a:r>
              <a:rPr lang="pt-BR" sz="1200" dirty="0">
                <a:solidFill>
                  <a:schemeClr val="bg1"/>
                </a:solidFill>
              </a:rPr>
              <a:t>Consolidado Células</a:t>
            </a:r>
          </a:p>
          <a:p>
            <a:r>
              <a:rPr lang="pt-BR" sz="1200" dirty="0">
                <a:solidFill>
                  <a:schemeClr val="bg1"/>
                </a:solidFill>
              </a:rPr>
              <a:t>Demonstrativo Financeiro</a:t>
            </a:r>
          </a:p>
          <a:p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1910436" y="413860"/>
            <a:ext cx="7378249" cy="3112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0" y="37944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b="1" dirty="0"/>
              <a:t>COMUNIDADE ELO DA ESPERANÇA (AV. DESTERRO, 361, PARAÍSO, UBERABA-MG) </a:t>
            </a:r>
          </a:p>
        </p:txBody>
      </p:sp>
      <p:sp>
        <p:nvSpPr>
          <p:cNvPr id="53" name="Retângulo 52"/>
          <p:cNvSpPr/>
          <p:nvPr/>
        </p:nvSpPr>
        <p:spPr>
          <a:xfrm>
            <a:off x="1910436" y="759441"/>
            <a:ext cx="7378249" cy="59930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pt-BR" dirty="0"/>
          </a:p>
        </p:txBody>
      </p:sp>
      <p:sp>
        <p:nvSpPr>
          <p:cNvPr id="57" name="Retângulo 56">
            <a:hlinkClick r:id="rId2" action="ppaction://hlinksldjump"/>
          </p:cNvPr>
          <p:cNvSpPr/>
          <p:nvPr/>
        </p:nvSpPr>
        <p:spPr>
          <a:xfrm>
            <a:off x="11347373" y="36526"/>
            <a:ext cx="644047" cy="2771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accent2"/>
                </a:solidFill>
              </a:rPr>
              <a:t>Sair</a:t>
            </a:r>
            <a:endParaRPr lang="pt-BR" sz="1100" b="1" dirty="0"/>
          </a:p>
        </p:txBody>
      </p:sp>
      <p:sp>
        <p:nvSpPr>
          <p:cNvPr id="63" name="Retângulo 62">
            <a:hlinkClick r:id="rId3" action="ppaction://hlinksldjump"/>
          </p:cNvPr>
          <p:cNvSpPr/>
          <p:nvPr/>
        </p:nvSpPr>
        <p:spPr>
          <a:xfrm>
            <a:off x="265684" y="116140"/>
            <a:ext cx="703385" cy="1878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Home</a:t>
            </a:r>
          </a:p>
        </p:txBody>
      </p:sp>
      <p:graphicFrame>
        <p:nvGraphicFramePr>
          <p:cNvPr id="64" name="Tabela 2">
            <a:extLst>
              <a:ext uri="{FF2B5EF4-FFF2-40B4-BE49-F238E27FC236}">
                <a16:creationId xmlns:a16="http://schemas.microsoft.com/office/drawing/2014/main" id="{E009E796-FB5F-46C5-99D0-20D523E69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483735"/>
              </p:ext>
            </p:extLst>
          </p:nvPr>
        </p:nvGraphicFramePr>
        <p:xfrm>
          <a:off x="2057956" y="850610"/>
          <a:ext cx="7077252" cy="22783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95553">
                  <a:extLst>
                    <a:ext uri="{9D8B030D-6E8A-4147-A177-3AD203B41FA5}">
                      <a16:colId xmlns:a16="http://schemas.microsoft.com/office/drawing/2014/main" val="353397616"/>
                    </a:ext>
                  </a:extLst>
                </a:gridCol>
                <a:gridCol w="4781699">
                  <a:extLst>
                    <a:ext uri="{9D8B030D-6E8A-4147-A177-3AD203B41FA5}">
                      <a16:colId xmlns:a16="http://schemas.microsoft.com/office/drawing/2014/main" val="2074790928"/>
                    </a:ext>
                  </a:extLst>
                </a:gridCol>
              </a:tblGrid>
              <a:tr h="190467">
                <a:tc gridSpan="2">
                  <a:txBody>
                    <a:bodyPr/>
                    <a:lstStyle/>
                    <a:p>
                      <a:pPr algn="ctr"/>
                      <a:r>
                        <a:rPr lang="pt-BR" sz="1050" dirty="0"/>
                        <a:t>Informações Instituição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883904"/>
                  </a:ext>
                </a:extLst>
              </a:tr>
              <a:tr h="190467">
                <a:tc>
                  <a:txBody>
                    <a:bodyPr/>
                    <a:lstStyle/>
                    <a:p>
                      <a:r>
                        <a:rPr lang="pt-BR" sz="1050" dirty="0"/>
                        <a:t>Razão</a:t>
                      </a:r>
                      <a:r>
                        <a:rPr lang="pt-BR" sz="1050" baseline="0" dirty="0"/>
                        <a:t> Social:</a:t>
                      </a:r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Comunidade</a:t>
                      </a:r>
                      <a:r>
                        <a:rPr lang="pt-BR" sz="1050" baseline="0" dirty="0"/>
                        <a:t> Apostólica Elo da Esperança</a:t>
                      </a:r>
                      <a:endParaRPr lang="pt-B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010920"/>
                  </a:ext>
                </a:extLst>
              </a:tr>
              <a:tr h="190467">
                <a:tc>
                  <a:txBody>
                    <a:bodyPr/>
                    <a:lstStyle/>
                    <a:p>
                      <a:r>
                        <a:rPr lang="pt-BR" sz="1050" dirty="0"/>
                        <a:t>CNPJ.: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"00". "000". "000"/"0000-00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697990"/>
                  </a:ext>
                </a:extLst>
              </a:tr>
              <a:tr h="190467">
                <a:tc>
                  <a:txBody>
                    <a:bodyPr/>
                    <a:lstStyle/>
                    <a:p>
                      <a:r>
                        <a:rPr lang="pt-BR" sz="1050" b="0" dirty="0"/>
                        <a:t>Data de Criação: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dirty="0"/>
                        <a:t>DD/MM/AAAA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270757"/>
                  </a:ext>
                </a:extLst>
              </a:tr>
              <a:tr h="190467">
                <a:tc>
                  <a:txBody>
                    <a:bodyPr/>
                    <a:lstStyle/>
                    <a:p>
                      <a:r>
                        <a:rPr lang="pt-BR" sz="1050" dirty="0"/>
                        <a:t>Presidente: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782955"/>
                  </a:ext>
                </a:extLst>
              </a:tr>
              <a:tr h="190467">
                <a:tc>
                  <a:txBody>
                    <a:bodyPr/>
                    <a:lstStyle/>
                    <a:p>
                      <a:r>
                        <a:rPr lang="pt-BR" sz="1050" dirty="0"/>
                        <a:t>CPF Presidente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138623"/>
                  </a:ext>
                </a:extLst>
              </a:tr>
              <a:tr h="1904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dirty="0"/>
                        <a:t>Vice-Presidente: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157709"/>
                  </a:ext>
                </a:extLst>
              </a:tr>
              <a:tr h="248627">
                <a:tc>
                  <a:txBody>
                    <a:bodyPr/>
                    <a:lstStyle/>
                    <a:p>
                      <a:r>
                        <a:rPr lang="pt-BR" sz="1100" dirty="0"/>
                        <a:t>CPF Vice-Presidente: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991354"/>
                  </a:ext>
                </a:extLst>
              </a:tr>
              <a:tr h="210694">
                <a:tc>
                  <a:txBody>
                    <a:bodyPr/>
                    <a:lstStyle/>
                    <a:p>
                      <a:r>
                        <a:rPr lang="pt-BR" sz="1100" dirty="0"/>
                        <a:t>Endereço Completo (CEP):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719028"/>
                  </a:ext>
                </a:extLst>
              </a:tr>
            </a:tbl>
          </a:graphicData>
        </a:graphic>
      </p:graphicFrame>
      <p:sp>
        <p:nvSpPr>
          <p:cNvPr id="20" name="CaixaDeTexto 19"/>
          <p:cNvSpPr txBox="1"/>
          <p:nvPr/>
        </p:nvSpPr>
        <p:spPr>
          <a:xfrm>
            <a:off x="4621783" y="448151"/>
            <a:ext cx="1684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CADASTRO IGREJA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CF912D0A-17E5-4266-8089-E40892D9B3B9}"/>
              </a:ext>
            </a:extLst>
          </p:cNvPr>
          <p:cNvSpPr txBox="1"/>
          <p:nvPr/>
        </p:nvSpPr>
        <p:spPr>
          <a:xfrm>
            <a:off x="2356768" y="5599482"/>
            <a:ext cx="1758461" cy="2308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900" b="1" dirty="0"/>
              <a:t>UPLOAD (marca.png)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CF912D0A-17E5-4266-8089-E40892D9B3B9}"/>
              </a:ext>
            </a:extLst>
          </p:cNvPr>
          <p:cNvSpPr txBox="1"/>
          <p:nvPr/>
        </p:nvSpPr>
        <p:spPr>
          <a:xfrm>
            <a:off x="4536756" y="5598975"/>
            <a:ext cx="1758461" cy="2308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900" b="1" dirty="0"/>
              <a:t>UPLOAD (</a:t>
            </a:r>
            <a:r>
              <a:rPr lang="pt-BR" sz="900" b="1" dirty="0" err="1"/>
              <a:t>estatuto.odf</a:t>
            </a:r>
            <a:r>
              <a:rPr lang="pt-BR" sz="900" b="1" dirty="0"/>
              <a:t>)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CF912D0A-17E5-4266-8089-E40892D9B3B9}"/>
              </a:ext>
            </a:extLst>
          </p:cNvPr>
          <p:cNvSpPr txBox="1"/>
          <p:nvPr/>
        </p:nvSpPr>
        <p:spPr>
          <a:xfrm>
            <a:off x="6672436" y="5598975"/>
            <a:ext cx="1758461" cy="2308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900" b="1" dirty="0"/>
              <a:t>UPLOAD (FOTO DA CÉLULA)</a:t>
            </a:r>
          </a:p>
        </p:txBody>
      </p:sp>
      <p:sp>
        <p:nvSpPr>
          <p:cNvPr id="74" name="Retângulo 73"/>
          <p:cNvSpPr/>
          <p:nvPr/>
        </p:nvSpPr>
        <p:spPr>
          <a:xfrm>
            <a:off x="9331569" y="413860"/>
            <a:ext cx="2682336" cy="6338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74"/>
          <p:cNvSpPr/>
          <p:nvPr/>
        </p:nvSpPr>
        <p:spPr>
          <a:xfrm>
            <a:off x="4994029" y="6215828"/>
            <a:ext cx="703385" cy="3341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Salvar</a:t>
            </a:r>
          </a:p>
        </p:txBody>
      </p:sp>
      <p:sp>
        <p:nvSpPr>
          <p:cNvPr id="76" name="Retângulo 75"/>
          <p:cNvSpPr/>
          <p:nvPr/>
        </p:nvSpPr>
        <p:spPr>
          <a:xfrm>
            <a:off x="9973598" y="6272778"/>
            <a:ext cx="1607875" cy="2771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accent2"/>
                </a:solidFill>
              </a:rPr>
              <a:t>Usuário</a:t>
            </a:r>
            <a:r>
              <a:rPr lang="pt-BR" sz="1100" b="1" dirty="0"/>
              <a:t>: Administrador</a:t>
            </a:r>
          </a:p>
        </p:txBody>
      </p:sp>
    </p:spTree>
    <p:extLst>
      <p:ext uri="{BB962C8B-B14F-4D97-AF65-F5344CB8AC3E}">
        <p14:creationId xmlns:p14="http://schemas.microsoft.com/office/powerpoint/2010/main" val="35649647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1587</Words>
  <Application>Microsoft Office PowerPoint</Application>
  <PresentationFormat>Widescreen</PresentationFormat>
  <Paragraphs>512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usuario</dc:creator>
  <cp:lastModifiedBy>Dener Matos</cp:lastModifiedBy>
  <cp:revision>51</cp:revision>
  <dcterms:created xsi:type="dcterms:W3CDTF">2022-04-04T19:11:51Z</dcterms:created>
  <dcterms:modified xsi:type="dcterms:W3CDTF">2022-04-09T03:42:30Z</dcterms:modified>
</cp:coreProperties>
</file>