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60"/>
  </p:normalViewPr>
  <p:slideViewPr>
    <p:cSldViewPr>
      <p:cViewPr varScale="1">
        <p:scale>
          <a:sx n="82" d="100"/>
          <a:sy n="82" d="100"/>
        </p:scale>
        <p:origin x="-9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14B361B-2A1B-4293-8042-BBEC1F9A4AA3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69CC5B1-C92D-4961-94A4-1DFFF3129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REACTIVE POWER MANAGMENT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257800"/>
            <a:ext cx="4876800" cy="1447800"/>
          </a:xfrm>
        </p:spPr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Rao</a:t>
            </a:r>
            <a:r>
              <a:rPr lang="en-US" dirty="0" smtClean="0"/>
              <a:t>  11B81A02A9</a:t>
            </a:r>
          </a:p>
          <a:p>
            <a:r>
              <a:rPr lang="en-US" dirty="0" smtClean="0"/>
              <a:t>Sridhar Reddy 11B81A0289</a:t>
            </a:r>
          </a:p>
          <a:p>
            <a:r>
              <a:rPr lang="en-US" dirty="0" err="1" smtClean="0"/>
              <a:t>Avinash</a:t>
            </a:r>
            <a:r>
              <a:rPr lang="en-US" dirty="0" smtClean="0"/>
              <a:t> </a:t>
            </a:r>
            <a:r>
              <a:rPr lang="en-US" dirty="0" err="1" smtClean="0"/>
              <a:t>Choudary</a:t>
            </a:r>
            <a:r>
              <a:rPr lang="en-US" dirty="0" smtClean="0"/>
              <a:t> 11B81A02A7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0" y="1371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VARCOMPENSATOR</a:t>
            </a:r>
            <a:r>
              <a:rPr lang="en-US" dirty="0" smtClean="0"/>
              <a:t>´</a:t>
            </a:r>
            <a:r>
              <a:rPr lang="en-US" b="1" dirty="0" smtClean="0"/>
              <a:t>SAPPLICATIONS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 and Railways</a:t>
            </a:r>
          </a:p>
          <a:p>
            <a:r>
              <a:rPr lang="en-US" dirty="0" smtClean="0"/>
              <a:t>Steady-state and dynamic voltage stabilization</a:t>
            </a:r>
          </a:p>
          <a:p>
            <a:r>
              <a:rPr lang="en-US" dirty="0" smtClean="0"/>
              <a:t>Continuous power factor control </a:t>
            </a:r>
          </a:p>
          <a:p>
            <a:r>
              <a:rPr lang="en-US" dirty="0" smtClean="0"/>
              <a:t>Cooling system</a:t>
            </a:r>
          </a:p>
          <a:p>
            <a:r>
              <a:rPr lang="en-US" dirty="0" smtClean="0"/>
              <a:t>Stabilized voltages in weak systems</a:t>
            </a:r>
          </a:p>
          <a:p>
            <a:r>
              <a:rPr lang="en-US" dirty="0" smtClean="0"/>
              <a:t> Reduced transmission losses</a:t>
            </a:r>
          </a:p>
          <a:p>
            <a:r>
              <a:rPr lang="en-US" dirty="0" smtClean="0"/>
              <a:t>Increased transmission capacity, to reduce, defer or </a:t>
            </a:r>
          </a:p>
          <a:p>
            <a:r>
              <a:rPr lang="en-US" dirty="0" smtClean="0"/>
              <a:t>E</a:t>
            </a:r>
            <a:r>
              <a:rPr lang="en-US" dirty="0" smtClean="0"/>
              <a:t>liminate </a:t>
            </a:r>
            <a:r>
              <a:rPr lang="en-US" dirty="0" smtClean="0"/>
              <a:t>the need for new lines</a:t>
            </a:r>
          </a:p>
          <a:p>
            <a:r>
              <a:rPr lang="en-US" dirty="0" smtClean="0"/>
              <a:t>Higher transient stability limit</a:t>
            </a:r>
          </a:p>
          <a:p>
            <a:r>
              <a:rPr lang="en-US" dirty="0" smtClean="0"/>
              <a:t>Greater voltage control and stability</a:t>
            </a:r>
          </a:p>
          <a:p>
            <a:r>
              <a:rPr lang="en-US" dirty="0" smtClean="0"/>
              <a:t>Power oscillation damping</a:t>
            </a:r>
            <a:endParaRPr lang="en-US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800" b="1" dirty="0" smtClean="0"/>
              <a:t>THANK YOU</a:t>
            </a:r>
          </a:p>
          <a:p>
            <a:pPr>
              <a:buNone/>
            </a:pPr>
            <a:endParaRPr lang="en-US"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Indian distribution </a:t>
            </a:r>
            <a:r>
              <a:rPr lang="en-US" dirty="0" smtClean="0"/>
              <a:t>system- losses</a:t>
            </a:r>
          </a:p>
          <a:p>
            <a:r>
              <a:rPr lang="en-US" dirty="0" smtClean="0"/>
              <a:t>VAR compensation- the management of reactive power to improve the performance of ac power systems.</a:t>
            </a:r>
          </a:p>
          <a:p>
            <a:r>
              <a:rPr lang="en-US" dirty="0" smtClean="0"/>
              <a:t>Most of power quality problems can be attenuated or solved with an adequate control of reactive power.</a:t>
            </a:r>
          </a:p>
          <a:p>
            <a:r>
              <a:rPr lang="en-US" dirty="0" smtClean="0"/>
              <a:t>The problem of reactive power compensation are</a:t>
            </a:r>
          </a:p>
          <a:p>
            <a:pPr>
              <a:buNone/>
            </a:pPr>
            <a:r>
              <a:rPr lang="en-US" dirty="0" smtClean="0"/>
              <a:t>   load compensation and voltage support</a:t>
            </a:r>
          </a:p>
          <a:p>
            <a:r>
              <a:rPr lang="en-US" dirty="0" smtClean="0"/>
              <a:t>Load compensation- increase the power factor, to balance the real power, compensate voltage regulation and to eliminate current harmonic components produced by large and fluctuating nonlinear industrial loads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1200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Voltage support- to reduce voltage fluctuation at a given terminal of a transmission line</a:t>
            </a:r>
          </a:p>
          <a:p>
            <a:r>
              <a:rPr lang="en-US" dirty="0" smtClean="0"/>
              <a:t>Reactive power compensation in transmission systems also improves the stability</a:t>
            </a:r>
          </a:p>
          <a:p>
            <a:r>
              <a:rPr lang="en-US" dirty="0" smtClean="0"/>
              <a:t>M</a:t>
            </a:r>
            <a:r>
              <a:rPr lang="en-US" dirty="0" smtClean="0"/>
              <a:t>aintain </a:t>
            </a:r>
            <a:r>
              <a:rPr lang="en-US" dirty="0" smtClean="0"/>
              <a:t>voltage profile at all levels of power transmission, it improves HVDC conversion terminal performance, efficiency, controls steady-state and temporary overvoltage’s and avoid disastrous blackouts</a:t>
            </a:r>
          </a:p>
          <a:p>
            <a:r>
              <a:rPr lang="en-US" dirty="0" smtClean="0"/>
              <a:t>Series and shunt VAR compensation are used </a:t>
            </a:r>
          </a:p>
          <a:p>
            <a:r>
              <a:rPr lang="en-US" dirty="0" smtClean="0"/>
              <a:t>This project presents an overview of the static VAR technologies. Static compensators implemented with </a:t>
            </a:r>
            <a:r>
              <a:rPr lang="en-US" dirty="0" err="1" smtClean="0"/>
              <a:t>thyristors</a:t>
            </a:r>
            <a:r>
              <a:rPr lang="en-US" dirty="0" smtClean="0"/>
              <a:t> and self-commutated converters are described.</a:t>
            </a:r>
          </a:p>
          <a:p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Power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The electric energy is almost exclusively generated, transmitted in the form of alternating current. Most of the loads are inductive in nature and hence have low power factor</a:t>
            </a:r>
          </a:p>
          <a:p>
            <a:r>
              <a:rPr lang="en-US" dirty="0" smtClean="0"/>
              <a:t>The low power factor highly undesirable -increase in current, resulting in additional losses of active power in all the elements in power systems from power station generator down to utilization devices</a:t>
            </a:r>
          </a:p>
          <a:p>
            <a:r>
              <a:rPr lang="en-US" dirty="0" smtClean="0"/>
              <a:t>The cosine of angle between voltage</a:t>
            </a:r>
          </a:p>
          <a:p>
            <a:pPr>
              <a:buNone/>
            </a:pPr>
            <a:r>
              <a:rPr lang="en-US" dirty="0" smtClean="0"/>
              <a:t>   and current in an </a:t>
            </a:r>
            <a:r>
              <a:rPr lang="en-US" dirty="0" err="1" smtClean="0"/>
              <a:t>a.c</a:t>
            </a:r>
            <a:r>
              <a:rPr lang="en-US" dirty="0" smtClean="0"/>
              <a:t>. circuit is </a:t>
            </a:r>
          </a:p>
          <a:p>
            <a:pPr>
              <a:buNone/>
            </a:pPr>
            <a:r>
              <a:rPr lang="en-US" dirty="0" smtClean="0"/>
              <a:t>   known as power factor.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9530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056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OA= </a:t>
            </a:r>
            <a:r>
              <a:rPr lang="en-US" i="1" dirty="0" err="1" smtClean="0"/>
              <a:t>VI</a:t>
            </a:r>
            <a:r>
              <a:rPr lang="en-US" dirty="0" err="1" smtClean="0"/>
              <a:t>cosØ</a:t>
            </a:r>
            <a:r>
              <a:rPr lang="en-US" dirty="0" smtClean="0"/>
              <a:t> and represents the </a:t>
            </a:r>
            <a:r>
              <a:rPr lang="en-US" b="1" i="1" dirty="0" smtClean="0"/>
              <a:t>active power </a:t>
            </a:r>
            <a:r>
              <a:rPr lang="en-US" dirty="0" smtClean="0"/>
              <a:t>in watts or kW. AB=</a:t>
            </a:r>
            <a:r>
              <a:rPr lang="en-US" i="1" dirty="0" err="1" smtClean="0"/>
              <a:t>VI</a:t>
            </a:r>
            <a:r>
              <a:rPr lang="en-US" dirty="0" err="1" smtClean="0"/>
              <a:t>sinØ</a:t>
            </a:r>
            <a:r>
              <a:rPr lang="en-US" dirty="0" smtClean="0"/>
              <a:t> and represents the </a:t>
            </a:r>
            <a:r>
              <a:rPr lang="en-US" b="1" i="1" dirty="0" smtClean="0"/>
              <a:t>reactive power </a:t>
            </a:r>
            <a:r>
              <a:rPr lang="en-US" dirty="0" smtClean="0"/>
              <a:t>in VAR or </a:t>
            </a:r>
            <a:r>
              <a:rPr lang="en-US" dirty="0" err="1" smtClean="0"/>
              <a:t>kVAR</a:t>
            </a:r>
            <a:r>
              <a:rPr lang="en-US" dirty="0" smtClean="0"/>
              <a:t>. OB=</a:t>
            </a:r>
            <a:r>
              <a:rPr lang="en-US" i="1" dirty="0" smtClean="0"/>
              <a:t>VI</a:t>
            </a:r>
            <a:r>
              <a:rPr lang="en-US" dirty="0" smtClean="0"/>
              <a:t> represents the </a:t>
            </a:r>
            <a:r>
              <a:rPr lang="en-US" b="1" i="1" dirty="0" smtClean="0"/>
              <a:t>apparent power </a:t>
            </a:r>
            <a:r>
              <a:rPr lang="en-US" dirty="0" smtClean="0"/>
              <a:t>in VA or KVA</a:t>
            </a:r>
          </a:p>
          <a:p>
            <a:endParaRPr lang="en-US" dirty="0" smtClean="0"/>
          </a:p>
          <a:p>
            <a:r>
              <a:rPr lang="en-US" b="1" dirty="0" smtClean="0"/>
              <a:t>Disadvantages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Large </a:t>
            </a:r>
            <a:r>
              <a:rPr lang="en-US" dirty="0" err="1" smtClean="0"/>
              <a:t>kVA</a:t>
            </a:r>
            <a:r>
              <a:rPr lang="en-US" dirty="0" smtClean="0"/>
              <a:t> rating of </a:t>
            </a:r>
            <a:r>
              <a:rPr lang="en-US" dirty="0" err="1" smtClean="0"/>
              <a:t>equipmentGreater</a:t>
            </a:r>
            <a:r>
              <a:rPr lang="en-US" dirty="0" smtClean="0"/>
              <a:t> conductor size</a:t>
            </a:r>
          </a:p>
          <a:p>
            <a:pPr>
              <a:buNone/>
            </a:pPr>
            <a:r>
              <a:rPr lang="en-US" dirty="0" smtClean="0"/>
              <a:t>   Large copper losses</a:t>
            </a:r>
          </a:p>
          <a:p>
            <a:pPr>
              <a:buNone/>
            </a:pPr>
            <a:r>
              <a:rPr lang="en-US" dirty="0" smtClean="0"/>
              <a:t>   Poor voltage regulation</a:t>
            </a:r>
          </a:p>
          <a:p>
            <a:r>
              <a:rPr lang="en-US" b="1" dirty="0" smtClean="0"/>
              <a:t>Causes of low power factor</a:t>
            </a:r>
          </a:p>
          <a:p>
            <a:pPr>
              <a:buNone/>
            </a:pPr>
            <a:r>
              <a:rPr lang="en-US" dirty="0" smtClean="0"/>
              <a:t>   Induction type</a:t>
            </a:r>
          </a:p>
          <a:p>
            <a:pPr>
              <a:buNone/>
            </a:pPr>
            <a:r>
              <a:rPr lang="en-US" dirty="0" smtClean="0"/>
              <a:t>   Arc lamps</a:t>
            </a:r>
          </a:p>
          <a:p>
            <a:pPr>
              <a:buNone/>
            </a:pPr>
            <a:r>
              <a:rPr lang="en-US" smtClean="0"/>
              <a:t>   Magnetization </a:t>
            </a:r>
            <a:r>
              <a:rPr lang="en-US" dirty="0" smtClean="0"/>
              <a:t>current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209800"/>
            <a:ext cx="2590800" cy="68580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2362200"/>
            <a:ext cx="266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REACTIVE POWER COMPENSATION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325112"/>
          </a:xfrm>
        </p:spPr>
        <p:txBody>
          <a:bodyPr/>
          <a:lstStyle/>
          <a:p>
            <a:r>
              <a:rPr lang="en-US" b="1" i="1" dirty="0" smtClean="0"/>
              <a:t>Shunt Compensation</a:t>
            </a:r>
          </a:p>
          <a:p>
            <a:r>
              <a:rPr lang="en-US" b="1" i="1" dirty="0" smtClean="0"/>
              <a:t>Series Compensation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3810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43200"/>
            <a:ext cx="3669030" cy="394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1200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VAR GENERATORS   </a:t>
            </a:r>
          </a:p>
          <a:p>
            <a:r>
              <a:rPr lang="en-US" i="1" dirty="0" smtClean="0"/>
              <a:t>Fixed or mechanically switched capacitors </a:t>
            </a:r>
          </a:p>
          <a:p>
            <a:r>
              <a:rPr lang="en-US" i="1" dirty="0" smtClean="0"/>
              <a:t>Synchronous Condensers </a:t>
            </a:r>
          </a:p>
          <a:p>
            <a:r>
              <a:rPr lang="en-US" i="1" dirty="0" err="1" smtClean="0"/>
              <a:t>Thyristorized</a:t>
            </a:r>
            <a:r>
              <a:rPr lang="en-US" i="1" dirty="0" smtClean="0"/>
              <a:t> VAR Compensators </a:t>
            </a:r>
          </a:p>
          <a:p>
            <a:pPr>
              <a:buNone/>
            </a:pPr>
            <a:r>
              <a:rPr lang="en-US" sz="2400" i="1" dirty="0" smtClean="0"/>
              <a:t>   </a:t>
            </a:r>
            <a:r>
              <a:rPr lang="en-US" sz="2400" i="1" dirty="0" err="1" smtClean="0"/>
              <a:t>Thyristor</a:t>
            </a:r>
            <a:r>
              <a:rPr lang="en-US" sz="2400" i="1" dirty="0" smtClean="0"/>
              <a:t>-Switched Capacitors 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   </a:t>
            </a:r>
            <a:r>
              <a:rPr lang="en-US" sz="2400" i="1" dirty="0" err="1" smtClean="0"/>
              <a:t>Thyristor</a:t>
            </a:r>
            <a:r>
              <a:rPr lang="en-US" sz="2400" i="1" dirty="0" smtClean="0"/>
              <a:t>-Controlled Reactor </a:t>
            </a:r>
          </a:p>
          <a:p>
            <a:pPr>
              <a:buNone/>
            </a:pPr>
            <a:r>
              <a:rPr lang="en-US" sz="2400" i="1" dirty="0" smtClean="0"/>
              <a:t>  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Thyristor</a:t>
            </a:r>
            <a:r>
              <a:rPr lang="en-US" sz="2400" i="1" dirty="0" smtClean="0"/>
              <a:t> Controlled Series Compensation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447800"/>
            <a:ext cx="266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5334000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0386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SELF-COMMUTATED VAR COMPENSATORS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b="1" i="1" dirty="0" smtClean="0"/>
              <a:t>Principles of Operation</a:t>
            </a:r>
          </a:p>
          <a:p>
            <a:r>
              <a:rPr lang="en-US" b="1" i="1" dirty="0" smtClean="0"/>
              <a:t>Multi-Level Compensators </a:t>
            </a:r>
          </a:p>
          <a:p>
            <a:r>
              <a:rPr lang="en-US" b="1" i="1" dirty="0" smtClean="0"/>
              <a:t>Three-Level Compensators</a:t>
            </a:r>
          </a:p>
          <a:p>
            <a:r>
              <a:rPr lang="en-US" b="1" i="1" dirty="0" smtClean="0"/>
              <a:t>Semiconductor Devices used for Self-Commutated VAR Compensators </a:t>
            </a:r>
          </a:p>
          <a:p>
            <a:r>
              <a:rPr lang="en-US" b="1" i="1" dirty="0" smtClean="0"/>
              <a:t>Comparison Between </a:t>
            </a:r>
            <a:r>
              <a:rPr lang="en-US" b="1" i="1" dirty="0" err="1" smtClean="0"/>
              <a:t>Thyristorized</a:t>
            </a:r>
            <a:r>
              <a:rPr lang="en-US" b="1" i="1" dirty="0" smtClean="0"/>
              <a:t> and Self- commutated Compensators 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NEW VAR COMPENSATOR´S 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Static Synchronous Compensator</a:t>
            </a:r>
            <a:r>
              <a:rPr lang="en-US" dirty="0" smtClean="0"/>
              <a:t> (STATCOM). </a:t>
            </a:r>
          </a:p>
          <a:p>
            <a:r>
              <a:rPr lang="en-US" b="1" i="1" dirty="0" smtClean="0"/>
              <a:t>Static Synchronous Series Compensator</a:t>
            </a:r>
            <a:r>
              <a:rPr lang="en-US" dirty="0" smtClean="0"/>
              <a:t> (SSSC). </a:t>
            </a:r>
          </a:p>
          <a:p>
            <a:endParaRPr lang="en-US" dirty="0" smtClean="0"/>
          </a:p>
          <a:p>
            <a:r>
              <a:rPr lang="en-US" b="1" i="1" dirty="0" smtClean="0"/>
              <a:t>Dynamic Voltage Restorer (DVR) </a:t>
            </a:r>
            <a:endParaRPr lang="en-US" dirty="0" smtClean="0"/>
          </a:p>
          <a:p>
            <a:r>
              <a:rPr lang="en-US" b="1" i="1" dirty="0" smtClean="0"/>
              <a:t>Unified Power Flow Controller (UPFC).</a:t>
            </a:r>
          </a:p>
          <a:p>
            <a:r>
              <a:rPr lang="en-US" b="1" i="1" dirty="0" smtClean="0"/>
              <a:t>Interline Power Flow Controller (IPFC) </a:t>
            </a:r>
            <a:endParaRPr lang="en-US" dirty="0" smtClean="0"/>
          </a:p>
          <a:p>
            <a:r>
              <a:rPr lang="en-US" b="1" i="1" dirty="0" smtClean="0"/>
              <a:t>Superconducting Magnetic Energy Storage (SMES)</a:t>
            </a:r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293</TotalTime>
  <Words>478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REACTIVE POWER MANAGMENT</vt:lpstr>
      <vt:lpstr>Introduction</vt:lpstr>
      <vt:lpstr>Slide 3</vt:lpstr>
      <vt:lpstr>Power factor</vt:lpstr>
      <vt:lpstr>Slide 5</vt:lpstr>
      <vt:lpstr>REACTIVE POWER COMPENSATION PRINCIPLES </vt:lpstr>
      <vt:lpstr>Slide 7</vt:lpstr>
      <vt:lpstr>SELF-COMMUTATED VAR COMPENSATORS </vt:lpstr>
      <vt:lpstr>NEW VAR COMPENSATOR´S TECHNOLOGY </vt:lpstr>
      <vt:lpstr>VARCOMPENSATOR´SAPPLICATIONS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POWER MANAGMENT</dc:title>
  <dc:creator>Mani</dc:creator>
  <cp:lastModifiedBy>Mani</cp:lastModifiedBy>
  <cp:revision>30</cp:revision>
  <dcterms:created xsi:type="dcterms:W3CDTF">2014-08-29T10:05:56Z</dcterms:created>
  <dcterms:modified xsi:type="dcterms:W3CDTF">2014-08-31T13:09:54Z</dcterms:modified>
</cp:coreProperties>
</file>