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26"/>
  </p:notesMasterIdLst>
  <p:handoutMasterIdLst>
    <p:handoutMasterId r:id="rId27"/>
  </p:handoutMasterIdLst>
  <p:sldIdLst>
    <p:sldId id="1182" r:id="rId2"/>
    <p:sldId id="665" r:id="rId3"/>
    <p:sldId id="1699" r:id="rId4"/>
    <p:sldId id="1842" r:id="rId5"/>
    <p:sldId id="1910" r:id="rId6"/>
    <p:sldId id="1911" r:id="rId7"/>
    <p:sldId id="1912" r:id="rId8"/>
    <p:sldId id="1913" r:id="rId9"/>
    <p:sldId id="1914" r:id="rId10"/>
    <p:sldId id="1851" r:id="rId11"/>
    <p:sldId id="1918" r:id="rId12"/>
    <p:sldId id="1919" r:id="rId13"/>
    <p:sldId id="1927" r:id="rId14"/>
    <p:sldId id="1920" r:id="rId15"/>
    <p:sldId id="1916" r:id="rId16"/>
    <p:sldId id="1921" r:id="rId17"/>
    <p:sldId id="1917" r:id="rId18"/>
    <p:sldId id="1928" r:id="rId19"/>
    <p:sldId id="1929" r:id="rId20"/>
    <p:sldId id="1923" r:id="rId21"/>
    <p:sldId id="1924" r:id="rId22"/>
    <p:sldId id="1925" r:id="rId23"/>
    <p:sldId id="1926" r:id="rId24"/>
    <p:sldId id="771" r:id="rId25"/>
  </p:sldIdLst>
  <p:sldSz cx="9144000" cy="6858000" type="screen4x3"/>
  <p:notesSz cx="6761163" cy="9856788"/>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tin Singla" initials="NS" lastIdx="1" clrIdx="0">
    <p:extLst>
      <p:ext uri="{19B8F6BF-5375-455C-9EA6-DF929625EA0E}">
        <p15:presenceInfo xmlns:p15="http://schemas.microsoft.com/office/powerpoint/2012/main" userId="S-1-5-21-3421845623-1166964674-475029183-1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D00"/>
    <a:srgbClr val="FF9900"/>
    <a:srgbClr val="FFFFCC"/>
    <a:srgbClr val="FF3300"/>
    <a:srgbClr val="A7FFAF"/>
    <a:srgbClr val="00CC66"/>
    <a:srgbClr val="FFFF66"/>
    <a:srgbClr val="FFFF99"/>
    <a:srgbClr val="FF99FF"/>
    <a:srgbClr val="206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294" autoAdjust="0"/>
    <p:restoredTop sz="91203" autoAdjust="0"/>
  </p:normalViewPr>
  <p:slideViewPr>
    <p:cSldViewPr>
      <p:cViewPr varScale="1">
        <p:scale>
          <a:sx n="64" d="100"/>
          <a:sy n="64" d="100"/>
        </p:scale>
        <p:origin x="882" y="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EBC566-9A6B-4F19-843E-31C64EFB2968}"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C8029671-CC72-4681-B391-27C33E4C9FAE}">
      <dgm:prSet phldrT="[Text]" custT="1"/>
      <dgm:spPr>
        <a:solidFill>
          <a:schemeClr val="accent3">
            <a:lumMod val="40000"/>
            <a:lumOff val="60000"/>
          </a:schemeClr>
        </a:solidFill>
      </dgm:spPr>
      <dgm:t>
        <a:bodyPr/>
        <a:lstStyle/>
        <a:p>
          <a:r>
            <a:rPr lang="en-US" sz="2000" dirty="0" smtClean="0">
              <a:latin typeface="Helvetica" panose="020B0604020202020204" pitchFamily="34" charset="0"/>
              <a:cs typeface="Helvetica" panose="020B0604020202020204" pitchFamily="34" charset="0"/>
            </a:rPr>
            <a:t>Planning</a:t>
          </a:r>
          <a:endParaRPr lang="en-US" sz="2000" dirty="0">
            <a:latin typeface="Helvetica" panose="020B0604020202020204" pitchFamily="34" charset="0"/>
            <a:cs typeface="Helvetica" panose="020B0604020202020204" pitchFamily="34" charset="0"/>
          </a:endParaRPr>
        </a:p>
      </dgm:t>
    </dgm:pt>
    <dgm:pt modelId="{15273DB4-5C08-4EAA-B87A-02FA9EB2363A}" type="parTrans" cxnId="{293AF9B9-492D-4447-8992-F7D60C845BB4}">
      <dgm:prSet/>
      <dgm:spPr/>
      <dgm:t>
        <a:bodyPr/>
        <a:lstStyle/>
        <a:p>
          <a:endParaRPr lang="en-US" sz="1600"/>
        </a:p>
      </dgm:t>
    </dgm:pt>
    <dgm:pt modelId="{93A07CB6-FBE8-4285-82B6-0EAC126F25C9}" type="sibTrans" cxnId="{293AF9B9-492D-4447-8992-F7D60C845BB4}">
      <dgm:prSet/>
      <dgm:spPr/>
      <dgm:t>
        <a:bodyPr/>
        <a:lstStyle/>
        <a:p>
          <a:endParaRPr lang="en-US" sz="1600"/>
        </a:p>
      </dgm:t>
    </dgm:pt>
    <dgm:pt modelId="{DBBA3B57-4B2F-408E-986B-F5B42D6AEA24}">
      <dgm:prSet phldrT="[Text]" custT="1"/>
      <dgm:spPr>
        <a:solidFill>
          <a:schemeClr val="accent3">
            <a:lumMod val="75000"/>
          </a:schemeClr>
        </a:solidFill>
      </dgm:spPr>
      <dgm:t>
        <a:bodyPr/>
        <a:lstStyle/>
        <a:p>
          <a:r>
            <a:rPr lang="en-US" sz="1400" dirty="0" smtClean="0"/>
            <a:t>Route Rationalization</a:t>
          </a:r>
          <a:endParaRPr lang="en-US" sz="1400" dirty="0"/>
        </a:p>
      </dgm:t>
    </dgm:pt>
    <dgm:pt modelId="{E1DA57D6-BCDD-4D72-B9D1-B2511DC801FE}" type="parTrans" cxnId="{8CC72FFE-035C-4CD4-87B1-6F0364A3DAEB}">
      <dgm:prSet/>
      <dgm:spPr/>
      <dgm:t>
        <a:bodyPr/>
        <a:lstStyle/>
        <a:p>
          <a:endParaRPr lang="en-US" sz="1600"/>
        </a:p>
      </dgm:t>
    </dgm:pt>
    <dgm:pt modelId="{F93412FF-6259-4AEF-8D21-6DFF5EC71B0A}" type="sibTrans" cxnId="{8CC72FFE-035C-4CD4-87B1-6F0364A3DAEB}">
      <dgm:prSet/>
      <dgm:spPr/>
      <dgm:t>
        <a:bodyPr/>
        <a:lstStyle/>
        <a:p>
          <a:endParaRPr lang="en-US" sz="1600"/>
        </a:p>
      </dgm:t>
    </dgm:pt>
    <dgm:pt modelId="{8B7A9695-2A13-41DA-9BCB-82C968C41B76}">
      <dgm:prSet phldrT="[Text]" custT="1"/>
      <dgm:spPr>
        <a:solidFill>
          <a:schemeClr val="accent3">
            <a:lumMod val="75000"/>
          </a:schemeClr>
        </a:solidFill>
      </dgm:spPr>
      <dgm:t>
        <a:bodyPr/>
        <a:lstStyle/>
        <a:p>
          <a:r>
            <a:rPr lang="en-US" sz="1400" dirty="0" smtClean="0"/>
            <a:t>Policy Advisory</a:t>
          </a:r>
          <a:endParaRPr lang="en-US" sz="1400" dirty="0"/>
        </a:p>
      </dgm:t>
    </dgm:pt>
    <dgm:pt modelId="{DF53E34A-3BE0-4328-82A1-95967452B361}" type="parTrans" cxnId="{4CC63E8E-9C3E-4477-BEE7-E99507B18E14}">
      <dgm:prSet/>
      <dgm:spPr/>
      <dgm:t>
        <a:bodyPr/>
        <a:lstStyle/>
        <a:p>
          <a:endParaRPr lang="en-US" sz="1600"/>
        </a:p>
      </dgm:t>
    </dgm:pt>
    <dgm:pt modelId="{8B1858E7-86CF-476E-A7D6-8CBD72CB99D3}" type="sibTrans" cxnId="{4CC63E8E-9C3E-4477-BEE7-E99507B18E14}">
      <dgm:prSet/>
      <dgm:spPr/>
      <dgm:t>
        <a:bodyPr/>
        <a:lstStyle/>
        <a:p>
          <a:endParaRPr lang="en-US" sz="1600"/>
        </a:p>
      </dgm:t>
    </dgm:pt>
    <dgm:pt modelId="{0528A04A-A548-4388-ADC7-FDBAFA674C7A}">
      <dgm:prSet phldrT="[Text]" custT="1"/>
      <dgm:spPr>
        <a:solidFill>
          <a:schemeClr val="accent3">
            <a:lumMod val="40000"/>
            <a:lumOff val="60000"/>
          </a:schemeClr>
        </a:solidFill>
      </dgm:spPr>
      <dgm:t>
        <a:bodyPr/>
        <a:lstStyle/>
        <a:p>
          <a:r>
            <a:rPr lang="en-US" sz="2000" dirty="0" smtClean="0">
              <a:latin typeface="Helvetica" panose="020B0604020202020204" pitchFamily="34" charset="0"/>
              <a:cs typeface="Helvetica" panose="020B0604020202020204" pitchFamily="34" charset="0"/>
            </a:rPr>
            <a:t>Transport Technology</a:t>
          </a:r>
          <a:endParaRPr lang="en-US" sz="2000" dirty="0">
            <a:latin typeface="Helvetica" panose="020B0604020202020204" pitchFamily="34" charset="0"/>
            <a:cs typeface="Helvetica" panose="020B0604020202020204" pitchFamily="34" charset="0"/>
          </a:endParaRPr>
        </a:p>
      </dgm:t>
    </dgm:pt>
    <dgm:pt modelId="{3878B48A-2A62-4B48-90D8-FF975BFD2346}" type="parTrans" cxnId="{2C641421-F503-4AC1-9AF0-8794072BC539}">
      <dgm:prSet/>
      <dgm:spPr/>
      <dgm:t>
        <a:bodyPr/>
        <a:lstStyle/>
        <a:p>
          <a:endParaRPr lang="en-US" sz="1600"/>
        </a:p>
      </dgm:t>
    </dgm:pt>
    <dgm:pt modelId="{247E5871-FD83-4177-BA72-0A76B8C8CE4B}" type="sibTrans" cxnId="{2C641421-F503-4AC1-9AF0-8794072BC539}">
      <dgm:prSet/>
      <dgm:spPr/>
      <dgm:t>
        <a:bodyPr/>
        <a:lstStyle/>
        <a:p>
          <a:endParaRPr lang="en-US" sz="1600"/>
        </a:p>
      </dgm:t>
    </dgm:pt>
    <dgm:pt modelId="{BEA369F6-2BCC-4AB5-986B-0921CE9FB074}">
      <dgm:prSet phldrT="[Text]" custT="1"/>
      <dgm:spPr>
        <a:solidFill>
          <a:schemeClr val="accent3">
            <a:lumMod val="75000"/>
          </a:schemeClr>
        </a:solidFill>
      </dgm:spPr>
      <dgm:t>
        <a:bodyPr/>
        <a:lstStyle/>
        <a:p>
          <a:r>
            <a:rPr lang="en-US" sz="1400" dirty="0" smtClean="0"/>
            <a:t>AVL</a:t>
          </a:r>
          <a:endParaRPr lang="en-US" sz="1400" dirty="0"/>
        </a:p>
      </dgm:t>
    </dgm:pt>
    <dgm:pt modelId="{38F4DBAB-9322-476B-BF7B-D4B75A1B5815}" type="parTrans" cxnId="{8533100D-1A31-4FAF-9922-13A4F12668EF}">
      <dgm:prSet/>
      <dgm:spPr/>
      <dgm:t>
        <a:bodyPr/>
        <a:lstStyle/>
        <a:p>
          <a:endParaRPr lang="en-US" sz="1600"/>
        </a:p>
      </dgm:t>
    </dgm:pt>
    <dgm:pt modelId="{B90B2A95-8C77-4C39-8731-6D718BA90528}" type="sibTrans" cxnId="{8533100D-1A31-4FAF-9922-13A4F12668EF}">
      <dgm:prSet/>
      <dgm:spPr/>
      <dgm:t>
        <a:bodyPr/>
        <a:lstStyle/>
        <a:p>
          <a:endParaRPr lang="en-US" sz="1600"/>
        </a:p>
      </dgm:t>
    </dgm:pt>
    <dgm:pt modelId="{A9EFE495-C015-4BA6-A950-7E0D17EB09E6}">
      <dgm:prSet phldrT="[Text]" custT="1"/>
      <dgm:spPr>
        <a:solidFill>
          <a:schemeClr val="accent3">
            <a:lumMod val="75000"/>
          </a:schemeClr>
        </a:solidFill>
      </dgm:spPr>
      <dgm:t>
        <a:bodyPr/>
        <a:lstStyle/>
        <a:p>
          <a:r>
            <a:rPr lang="en-US" sz="1400" dirty="0" smtClean="0"/>
            <a:t>ETM/Ticketing</a:t>
          </a:r>
          <a:endParaRPr lang="en-US" sz="1400" dirty="0"/>
        </a:p>
      </dgm:t>
    </dgm:pt>
    <dgm:pt modelId="{3A279F2F-EBD5-4F2E-A432-A2E13A01D77E}" type="parTrans" cxnId="{BE894253-9A6D-4A15-BA1D-570C305640D4}">
      <dgm:prSet/>
      <dgm:spPr/>
      <dgm:t>
        <a:bodyPr/>
        <a:lstStyle/>
        <a:p>
          <a:endParaRPr lang="en-US" sz="1600"/>
        </a:p>
      </dgm:t>
    </dgm:pt>
    <dgm:pt modelId="{2DDA91D9-12CF-4ED1-8DD8-B7E5764630FB}" type="sibTrans" cxnId="{BE894253-9A6D-4A15-BA1D-570C305640D4}">
      <dgm:prSet/>
      <dgm:spPr/>
      <dgm:t>
        <a:bodyPr/>
        <a:lstStyle/>
        <a:p>
          <a:endParaRPr lang="en-US" sz="1600"/>
        </a:p>
      </dgm:t>
    </dgm:pt>
    <dgm:pt modelId="{BF7083ED-C335-4805-8F47-374FC04D56B3}">
      <dgm:prSet phldrT="[Text]" custT="1"/>
      <dgm:spPr>
        <a:solidFill>
          <a:schemeClr val="accent3">
            <a:lumMod val="40000"/>
            <a:lumOff val="60000"/>
          </a:schemeClr>
        </a:solidFill>
      </dgm:spPr>
      <dgm:t>
        <a:bodyPr/>
        <a:lstStyle/>
        <a:p>
          <a:r>
            <a:rPr lang="en-US" sz="2000" dirty="0" smtClean="0">
              <a:latin typeface="Helvetica" panose="020B0604020202020204" pitchFamily="34" charset="0"/>
              <a:cs typeface="Helvetica" panose="020B0604020202020204" pitchFamily="34" charset="0"/>
            </a:rPr>
            <a:t>Engineering</a:t>
          </a:r>
          <a:endParaRPr lang="en-US" sz="2000" dirty="0">
            <a:latin typeface="Helvetica" panose="020B0604020202020204" pitchFamily="34" charset="0"/>
            <a:cs typeface="Helvetica" panose="020B0604020202020204" pitchFamily="34" charset="0"/>
          </a:endParaRPr>
        </a:p>
      </dgm:t>
    </dgm:pt>
    <dgm:pt modelId="{314738E9-E5F4-45BC-9D4F-A536DC6DA917}" type="parTrans" cxnId="{32750513-B397-429A-98C3-75DB4FE842C1}">
      <dgm:prSet/>
      <dgm:spPr/>
      <dgm:t>
        <a:bodyPr/>
        <a:lstStyle/>
        <a:p>
          <a:endParaRPr lang="en-US" sz="1600"/>
        </a:p>
      </dgm:t>
    </dgm:pt>
    <dgm:pt modelId="{B777B385-7B96-44B1-BBDF-ED180E52213E}" type="sibTrans" cxnId="{32750513-B397-429A-98C3-75DB4FE842C1}">
      <dgm:prSet/>
      <dgm:spPr/>
      <dgm:t>
        <a:bodyPr/>
        <a:lstStyle/>
        <a:p>
          <a:endParaRPr lang="en-US" sz="1600"/>
        </a:p>
      </dgm:t>
    </dgm:pt>
    <dgm:pt modelId="{FA652DAD-EB86-4CB3-B835-4B781ABE3183}">
      <dgm:prSet phldrT="[Text]" custT="1"/>
      <dgm:spPr>
        <a:solidFill>
          <a:schemeClr val="accent3">
            <a:lumMod val="75000"/>
          </a:schemeClr>
        </a:solidFill>
      </dgm:spPr>
      <dgm:t>
        <a:bodyPr/>
        <a:lstStyle/>
        <a:p>
          <a:r>
            <a:rPr lang="en-US" sz="1400" dirty="0" smtClean="0"/>
            <a:t>ISBTs</a:t>
          </a:r>
          <a:endParaRPr lang="en-US" sz="1400" dirty="0"/>
        </a:p>
      </dgm:t>
    </dgm:pt>
    <dgm:pt modelId="{40F17903-3BCB-49BA-BE00-4C009690B515}" type="parTrans" cxnId="{86068714-DE20-41BF-A13C-0AB454C3BC7D}">
      <dgm:prSet/>
      <dgm:spPr/>
      <dgm:t>
        <a:bodyPr/>
        <a:lstStyle/>
        <a:p>
          <a:endParaRPr lang="en-US" sz="1600"/>
        </a:p>
      </dgm:t>
    </dgm:pt>
    <dgm:pt modelId="{20F71A27-C1EE-4229-8D41-BBC49C6302D2}" type="sibTrans" cxnId="{86068714-DE20-41BF-A13C-0AB454C3BC7D}">
      <dgm:prSet/>
      <dgm:spPr/>
      <dgm:t>
        <a:bodyPr/>
        <a:lstStyle/>
        <a:p>
          <a:endParaRPr lang="en-US" sz="1600"/>
        </a:p>
      </dgm:t>
    </dgm:pt>
    <dgm:pt modelId="{F48FD83A-B38F-4850-9EED-9A8E7C02BAE9}">
      <dgm:prSet phldrT="[Text]" custT="1"/>
      <dgm:spPr>
        <a:solidFill>
          <a:schemeClr val="accent3">
            <a:lumMod val="75000"/>
          </a:schemeClr>
        </a:solidFill>
      </dgm:spPr>
      <dgm:t>
        <a:bodyPr/>
        <a:lstStyle/>
        <a:p>
          <a:r>
            <a:rPr lang="en-US" sz="1400" dirty="0" smtClean="0"/>
            <a:t>Terminals</a:t>
          </a:r>
          <a:endParaRPr lang="en-US" sz="1400" dirty="0"/>
        </a:p>
      </dgm:t>
    </dgm:pt>
    <dgm:pt modelId="{93F5877D-8EC8-4236-A9CD-B5E1A89C86D9}" type="parTrans" cxnId="{DCD5B012-01F0-4498-A29D-D2DBADD3F64C}">
      <dgm:prSet/>
      <dgm:spPr/>
      <dgm:t>
        <a:bodyPr/>
        <a:lstStyle/>
        <a:p>
          <a:endParaRPr lang="en-US" sz="1600"/>
        </a:p>
      </dgm:t>
    </dgm:pt>
    <dgm:pt modelId="{F640C551-59DD-4C88-97E5-CD2BFE27578C}" type="sibTrans" cxnId="{DCD5B012-01F0-4498-A29D-D2DBADD3F64C}">
      <dgm:prSet/>
      <dgm:spPr/>
      <dgm:t>
        <a:bodyPr/>
        <a:lstStyle/>
        <a:p>
          <a:endParaRPr lang="en-US" sz="1600"/>
        </a:p>
      </dgm:t>
    </dgm:pt>
    <dgm:pt modelId="{D3E47658-9D2F-4D7E-9D76-E684B86A48D2}">
      <dgm:prSet phldrT="[Text]" custT="1"/>
      <dgm:spPr>
        <a:solidFill>
          <a:schemeClr val="accent3">
            <a:lumMod val="40000"/>
            <a:lumOff val="60000"/>
          </a:schemeClr>
        </a:solidFill>
      </dgm:spPr>
      <dgm:t>
        <a:bodyPr/>
        <a:lstStyle/>
        <a:p>
          <a:r>
            <a:rPr lang="en-US" sz="2000" dirty="0" smtClean="0">
              <a:latin typeface="Helvetica" panose="020B0604020202020204" pitchFamily="34" charset="0"/>
              <a:cs typeface="Helvetica" panose="020B0604020202020204" pitchFamily="34" charset="0"/>
            </a:rPr>
            <a:t>Operation</a:t>
          </a:r>
          <a:endParaRPr lang="en-US" sz="2000" dirty="0">
            <a:latin typeface="Helvetica" panose="020B0604020202020204" pitchFamily="34" charset="0"/>
            <a:cs typeface="Helvetica" panose="020B0604020202020204" pitchFamily="34" charset="0"/>
          </a:endParaRPr>
        </a:p>
      </dgm:t>
    </dgm:pt>
    <dgm:pt modelId="{D3EF4BA1-7785-4EB6-92E0-F614E0A783E7}" type="parTrans" cxnId="{7636DCB7-86ED-4D26-BBDB-CF208B4B9295}">
      <dgm:prSet/>
      <dgm:spPr/>
      <dgm:t>
        <a:bodyPr/>
        <a:lstStyle/>
        <a:p>
          <a:endParaRPr lang="en-US" sz="1600"/>
        </a:p>
      </dgm:t>
    </dgm:pt>
    <dgm:pt modelId="{8B19AD42-8865-4DDC-BD20-E3CEAFF2BABA}" type="sibTrans" cxnId="{7636DCB7-86ED-4D26-BBDB-CF208B4B9295}">
      <dgm:prSet/>
      <dgm:spPr/>
      <dgm:t>
        <a:bodyPr/>
        <a:lstStyle/>
        <a:p>
          <a:endParaRPr lang="en-US" sz="1600"/>
        </a:p>
      </dgm:t>
    </dgm:pt>
    <dgm:pt modelId="{B9F821EA-E83B-4DAF-9282-77CFB7544338}">
      <dgm:prSet phldrT="[Text]" custT="1"/>
      <dgm:spPr>
        <a:solidFill>
          <a:schemeClr val="accent3">
            <a:lumMod val="75000"/>
          </a:schemeClr>
        </a:solidFill>
      </dgm:spPr>
      <dgm:t>
        <a:bodyPr/>
        <a:lstStyle/>
        <a:p>
          <a:r>
            <a:rPr lang="en-US" sz="1400" dirty="0" smtClean="0"/>
            <a:t>Corridor Operation</a:t>
          </a:r>
          <a:endParaRPr lang="en-US" sz="1400" dirty="0"/>
        </a:p>
      </dgm:t>
    </dgm:pt>
    <dgm:pt modelId="{6194DFBA-AB85-4360-9632-A0F4F0006CF9}" type="parTrans" cxnId="{EFB8FAE7-69C6-4FDA-94EA-2770BAA04877}">
      <dgm:prSet/>
      <dgm:spPr/>
      <dgm:t>
        <a:bodyPr/>
        <a:lstStyle/>
        <a:p>
          <a:endParaRPr lang="en-US" sz="1600"/>
        </a:p>
      </dgm:t>
    </dgm:pt>
    <dgm:pt modelId="{ECD932B7-022F-4AF8-AEAB-D5A4839C25B2}" type="sibTrans" cxnId="{EFB8FAE7-69C6-4FDA-94EA-2770BAA04877}">
      <dgm:prSet/>
      <dgm:spPr/>
      <dgm:t>
        <a:bodyPr/>
        <a:lstStyle/>
        <a:p>
          <a:endParaRPr lang="en-US" sz="1600"/>
        </a:p>
      </dgm:t>
    </dgm:pt>
    <dgm:pt modelId="{BFA51489-D3A7-47DE-8616-62BBB25D3249}">
      <dgm:prSet phldrT="[Text]" custT="1"/>
      <dgm:spPr>
        <a:solidFill>
          <a:schemeClr val="accent3">
            <a:lumMod val="75000"/>
          </a:schemeClr>
        </a:solidFill>
      </dgm:spPr>
      <dgm:t>
        <a:bodyPr/>
        <a:lstStyle/>
        <a:p>
          <a:r>
            <a:rPr lang="en-US" sz="1400" dirty="0" smtClean="0"/>
            <a:t>Integrated Mechanism</a:t>
          </a:r>
          <a:endParaRPr lang="en-US" sz="1400" dirty="0"/>
        </a:p>
      </dgm:t>
    </dgm:pt>
    <dgm:pt modelId="{E1661DD9-253C-4329-948F-B9DA9262EFEB}" type="parTrans" cxnId="{536F8DA4-2093-4B90-8669-68589C4D36E7}">
      <dgm:prSet/>
      <dgm:spPr/>
      <dgm:t>
        <a:bodyPr/>
        <a:lstStyle/>
        <a:p>
          <a:endParaRPr lang="en-US" sz="1600"/>
        </a:p>
      </dgm:t>
    </dgm:pt>
    <dgm:pt modelId="{6F875643-6172-4BA2-9267-1E2350307402}" type="sibTrans" cxnId="{536F8DA4-2093-4B90-8669-68589C4D36E7}">
      <dgm:prSet/>
      <dgm:spPr/>
      <dgm:t>
        <a:bodyPr/>
        <a:lstStyle/>
        <a:p>
          <a:endParaRPr lang="en-US" sz="1600"/>
        </a:p>
      </dgm:t>
    </dgm:pt>
    <dgm:pt modelId="{4E5AEF30-6B18-4468-B998-677B51FEC504}">
      <dgm:prSet phldrT="[Text]" custT="1"/>
      <dgm:spPr>
        <a:solidFill>
          <a:schemeClr val="accent3">
            <a:lumMod val="75000"/>
          </a:schemeClr>
        </a:solidFill>
      </dgm:spPr>
      <dgm:t>
        <a:bodyPr/>
        <a:lstStyle/>
        <a:p>
          <a:r>
            <a:rPr lang="en-US" sz="1400" dirty="0" smtClean="0"/>
            <a:t>BQS</a:t>
          </a:r>
          <a:endParaRPr lang="en-US" sz="1400" dirty="0"/>
        </a:p>
      </dgm:t>
    </dgm:pt>
    <dgm:pt modelId="{5F5B0BBD-8E07-480A-88F3-D357A1329D4C}" type="parTrans" cxnId="{936077C1-20DF-434C-A42C-D01499ABD3E9}">
      <dgm:prSet/>
      <dgm:spPr/>
      <dgm:t>
        <a:bodyPr/>
        <a:lstStyle/>
        <a:p>
          <a:endParaRPr lang="en-US" sz="1600"/>
        </a:p>
      </dgm:t>
    </dgm:pt>
    <dgm:pt modelId="{B99835A6-86C9-4923-82F4-03C6F36A4A4A}" type="sibTrans" cxnId="{936077C1-20DF-434C-A42C-D01499ABD3E9}">
      <dgm:prSet/>
      <dgm:spPr/>
      <dgm:t>
        <a:bodyPr/>
        <a:lstStyle/>
        <a:p>
          <a:endParaRPr lang="en-US" sz="1600"/>
        </a:p>
      </dgm:t>
    </dgm:pt>
    <dgm:pt modelId="{3E0127A3-A723-46A8-BC36-3D63D31D373F}">
      <dgm:prSet phldrT="[Text]" custT="1"/>
      <dgm:spPr>
        <a:solidFill>
          <a:schemeClr val="accent3">
            <a:lumMod val="75000"/>
          </a:schemeClr>
        </a:solidFill>
      </dgm:spPr>
      <dgm:t>
        <a:bodyPr/>
        <a:lstStyle/>
        <a:p>
          <a:r>
            <a:rPr lang="en-US" sz="1400" dirty="0" smtClean="0"/>
            <a:t>ERP</a:t>
          </a:r>
          <a:endParaRPr lang="en-US" sz="1400" dirty="0"/>
        </a:p>
      </dgm:t>
    </dgm:pt>
    <dgm:pt modelId="{3E6F5E19-2F55-47EC-9E30-A4AF3DF07236}" type="parTrans" cxnId="{D112CCDA-BB0B-405C-874A-8B3017A3815D}">
      <dgm:prSet/>
      <dgm:spPr/>
      <dgm:t>
        <a:bodyPr/>
        <a:lstStyle/>
        <a:p>
          <a:endParaRPr lang="en-US" sz="1600"/>
        </a:p>
      </dgm:t>
    </dgm:pt>
    <dgm:pt modelId="{63165F73-997A-45B7-84E1-B739809CC905}" type="sibTrans" cxnId="{D112CCDA-BB0B-405C-874A-8B3017A3815D}">
      <dgm:prSet/>
      <dgm:spPr/>
      <dgm:t>
        <a:bodyPr/>
        <a:lstStyle/>
        <a:p>
          <a:endParaRPr lang="en-US" sz="1600"/>
        </a:p>
      </dgm:t>
    </dgm:pt>
    <dgm:pt modelId="{6878D6E7-245D-4EBE-B8DD-1AD94C6DC40F}">
      <dgm:prSet phldrT="[Text]" custT="1"/>
      <dgm:spPr>
        <a:solidFill>
          <a:schemeClr val="accent3">
            <a:lumMod val="75000"/>
          </a:schemeClr>
        </a:solidFill>
      </dgm:spPr>
      <dgm:t>
        <a:bodyPr/>
        <a:lstStyle/>
        <a:p>
          <a:r>
            <a:rPr lang="en-US" sz="1400" dirty="0" smtClean="0"/>
            <a:t>Surveillance</a:t>
          </a:r>
          <a:endParaRPr lang="en-US" sz="1400" dirty="0"/>
        </a:p>
      </dgm:t>
    </dgm:pt>
    <dgm:pt modelId="{CBEB2AB6-A481-418F-9AF0-A2A8EFB50EF0}" type="parTrans" cxnId="{BAA9CBB1-77C5-49D0-8FE4-69ADA8E35AF2}">
      <dgm:prSet/>
      <dgm:spPr/>
      <dgm:t>
        <a:bodyPr/>
        <a:lstStyle/>
        <a:p>
          <a:endParaRPr lang="en-US" sz="1600"/>
        </a:p>
      </dgm:t>
    </dgm:pt>
    <dgm:pt modelId="{F1F451CA-514C-48A3-BF00-EF42B601EA19}" type="sibTrans" cxnId="{BAA9CBB1-77C5-49D0-8FE4-69ADA8E35AF2}">
      <dgm:prSet/>
      <dgm:spPr/>
      <dgm:t>
        <a:bodyPr/>
        <a:lstStyle/>
        <a:p>
          <a:endParaRPr lang="en-US" sz="1600"/>
        </a:p>
      </dgm:t>
    </dgm:pt>
    <dgm:pt modelId="{5E3412AF-9306-4BD1-9C50-4E1ABFCDD398}">
      <dgm:prSet phldrT="[Text]" custT="1"/>
      <dgm:spPr>
        <a:solidFill>
          <a:schemeClr val="accent3">
            <a:lumMod val="75000"/>
          </a:schemeClr>
        </a:solidFill>
      </dgm:spPr>
      <dgm:t>
        <a:bodyPr/>
        <a:lstStyle/>
        <a:p>
          <a:r>
            <a:rPr lang="en-US" sz="1400" dirty="0" smtClean="0"/>
            <a:t>PIS</a:t>
          </a:r>
          <a:endParaRPr lang="en-US" sz="1400" dirty="0"/>
        </a:p>
      </dgm:t>
    </dgm:pt>
    <dgm:pt modelId="{AAA7BA9A-4364-40FB-B4BC-ACF1C1DF96F8}" type="parTrans" cxnId="{D25E4F79-5F6E-453C-983A-3E0264AA29EA}">
      <dgm:prSet/>
      <dgm:spPr/>
      <dgm:t>
        <a:bodyPr/>
        <a:lstStyle/>
        <a:p>
          <a:endParaRPr lang="en-US" sz="1600"/>
        </a:p>
      </dgm:t>
    </dgm:pt>
    <dgm:pt modelId="{892161F0-0281-4DEF-8951-4ABC923BC46B}" type="sibTrans" cxnId="{D25E4F79-5F6E-453C-983A-3E0264AA29EA}">
      <dgm:prSet/>
      <dgm:spPr/>
      <dgm:t>
        <a:bodyPr/>
        <a:lstStyle/>
        <a:p>
          <a:endParaRPr lang="en-US" sz="1600"/>
        </a:p>
      </dgm:t>
    </dgm:pt>
    <dgm:pt modelId="{105DDB1D-10F2-4998-8CB2-C42842EB351A}">
      <dgm:prSet phldrT="[Text]" custT="1"/>
      <dgm:spPr>
        <a:solidFill>
          <a:schemeClr val="accent3">
            <a:lumMod val="75000"/>
          </a:schemeClr>
        </a:solidFill>
      </dgm:spPr>
      <dgm:t>
        <a:bodyPr/>
        <a:lstStyle/>
        <a:p>
          <a:r>
            <a:rPr lang="en-US" sz="1400" dirty="0" smtClean="0"/>
            <a:t>Depots</a:t>
          </a:r>
          <a:endParaRPr lang="en-US" sz="1400" dirty="0"/>
        </a:p>
      </dgm:t>
    </dgm:pt>
    <dgm:pt modelId="{E9CB7278-FAC1-44F0-A874-511E63DCC37E}" type="parTrans" cxnId="{114D22AA-1EED-4898-9784-FFE41B3D1713}">
      <dgm:prSet/>
      <dgm:spPr/>
      <dgm:t>
        <a:bodyPr/>
        <a:lstStyle/>
        <a:p>
          <a:endParaRPr lang="en-US" sz="1600"/>
        </a:p>
      </dgm:t>
    </dgm:pt>
    <dgm:pt modelId="{D0230A3B-BEF6-4C8E-9803-D5193C8AA989}" type="sibTrans" cxnId="{114D22AA-1EED-4898-9784-FFE41B3D1713}">
      <dgm:prSet/>
      <dgm:spPr/>
      <dgm:t>
        <a:bodyPr/>
        <a:lstStyle/>
        <a:p>
          <a:endParaRPr lang="en-US" sz="1600"/>
        </a:p>
      </dgm:t>
    </dgm:pt>
    <dgm:pt modelId="{5BB6C7D4-0B4D-4CA6-83F2-EBBB56E84C1C}">
      <dgm:prSet phldrT="[Text]" custT="1"/>
      <dgm:spPr>
        <a:solidFill>
          <a:schemeClr val="accent3">
            <a:lumMod val="75000"/>
          </a:schemeClr>
        </a:solidFill>
      </dgm:spPr>
      <dgm:t>
        <a:bodyPr/>
        <a:lstStyle/>
        <a:p>
          <a:r>
            <a:rPr lang="en-US" sz="1400" dirty="0" smtClean="0"/>
            <a:t>Transaction Advisory</a:t>
          </a:r>
          <a:endParaRPr lang="en-US" sz="1400" dirty="0"/>
        </a:p>
      </dgm:t>
    </dgm:pt>
    <dgm:pt modelId="{3B98DB8B-0792-4CE9-8AA2-21F12A013459}" type="parTrans" cxnId="{12AAF047-5DEC-42EF-9035-BCC6C8FC416F}">
      <dgm:prSet/>
      <dgm:spPr/>
      <dgm:t>
        <a:bodyPr/>
        <a:lstStyle/>
        <a:p>
          <a:endParaRPr lang="en-US" sz="1600"/>
        </a:p>
      </dgm:t>
    </dgm:pt>
    <dgm:pt modelId="{C4DED0AE-9180-4FB5-AE48-5AA97AFB40CD}" type="sibTrans" cxnId="{12AAF047-5DEC-42EF-9035-BCC6C8FC416F}">
      <dgm:prSet/>
      <dgm:spPr/>
      <dgm:t>
        <a:bodyPr/>
        <a:lstStyle/>
        <a:p>
          <a:endParaRPr lang="en-US" sz="1600"/>
        </a:p>
      </dgm:t>
    </dgm:pt>
    <dgm:pt modelId="{727E08E6-DE1B-4543-BF9D-F12968F8BEA4}">
      <dgm:prSet phldrT="[Text]" custT="1"/>
      <dgm:spPr>
        <a:solidFill>
          <a:schemeClr val="accent3">
            <a:lumMod val="75000"/>
          </a:schemeClr>
        </a:solidFill>
      </dgm:spPr>
      <dgm:t>
        <a:bodyPr/>
        <a:lstStyle/>
        <a:p>
          <a:r>
            <a:rPr lang="en-US" sz="1400" dirty="0" smtClean="0"/>
            <a:t>Terminal Facility Management</a:t>
          </a:r>
          <a:endParaRPr lang="en-US" sz="1400" dirty="0"/>
        </a:p>
      </dgm:t>
    </dgm:pt>
    <dgm:pt modelId="{24E8882B-38E7-43C2-BFD8-5D59D4F43CDF}" type="parTrans" cxnId="{00DE1A5D-651C-4DAB-B16D-DB5679679E5D}">
      <dgm:prSet/>
      <dgm:spPr/>
      <dgm:t>
        <a:bodyPr/>
        <a:lstStyle/>
        <a:p>
          <a:endParaRPr lang="en-US" sz="1600"/>
        </a:p>
      </dgm:t>
    </dgm:pt>
    <dgm:pt modelId="{B2F82639-FA91-42CB-8DC1-B7D3EDCE54D3}" type="sibTrans" cxnId="{00DE1A5D-651C-4DAB-B16D-DB5679679E5D}">
      <dgm:prSet/>
      <dgm:spPr/>
      <dgm:t>
        <a:bodyPr/>
        <a:lstStyle/>
        <a:p>
          <a:endParaRPr lang="en-US" sz="1600"/>
        </a:p>
      </dgm:t>
    </dgm:pt>
    <dgm:pt modelId="{509FC21F-EB3D-4303-AD5D-48D1B4BA8962}">
      <dgm:prSet phldrT="[Text]" custT="1"/>
      <dgm:spPr>
        <a:solidFill>
          <a:schemeClr val="accent3">
            <a:lumMod val="75000"/>
          </a:schemeClr>
        </a:solidFill>
      </dgm:spPr>
      <dgm:t>
        <a:bodyPr/>
        <a:lstStyle/>
        <a:p>
          <a:r>
            <a:rPr lang="en-US" sz="1400" dirty="0" smtClean="0"/>
            <a:t>BRT</a:t>
          </a:r>
          <a:endParaRPr lang="en-US" sz="1400" dirty="0"/>
        </a:p>
      </dgm:t>
    </dgm:pt>
    <dgm:pt modelId="{F28B9167-920B-41D2-90B8-9076CDCDFD59}" type="parTrans" cxnId="{07ED3AF9-90E4-47E1-8FCD-76DA4F2AE504}">
      <dgm:prSet/>
      <dgm:spPr/>
      <dgm:t>
        <a:bodyPr/>
        <a:lstStyle/>
        <a:p>
          <a:endParaRPr lang="en-US" sz="1600"/>
        </a:p>
      </dgm:t>
    </dgm:pt>
    <dgm:pt modelId="{4DC38533-3E8E-49DC-B6CA-0383E83B88B7}" type="sibTrans" cxnId="{07ED3AF9-90E4-47E1-8FCD-76DA4F2AE504}">
      <dgm:prSet/>
      <dgm:spPr/>
      <dgm:t>
        <a:bodyPr/>
        <a:lstStyle/>
        <a:p>
          <a:endParaRPr lang="en-US" sz="1600"/>
        </a:p>
      </dgm:t>
    </dgm:pt>
    <dgm:pt modelId="{7FD48919-17A9-441D-AAE6-2A433830970E}">
      <dgm:prSet phldrT="[Text]" custT="1"/>
      <dgm:spPr>
        <a:solidFill>
          <a:schemeClr val="accent3">
            <a:lumMod val="75000"/>
          </a:schemeClr>
        </a:solidFill>
      </dgm:spPr>
      <dgm:t>
        <a:bodyPr/>
        <a:lstStyle/>
        <a:p>
          <a:r>
            <a:rPr lang="en-US" sz="1400" dirty="0" smtClean="0"/>
            <a:t>Control Room</a:t>
          </a:r>
          <a:endParaRPr lang="en-US" sz="1400" dirty="0"/>
        </a:p>
      </dgm:t>
    </dgm:pt>
    <dgm:pt modelId="{A0B6C8C7-9C37-4BEC-A046-D5FDC586BA32}" type="parTrans" cxnId="{62690E0E-E9EF-4FAB-B736-FA6C3C1FF13B}">
      <dgm:prSet/>
      <dgm:spPr/>
      <dgm:t>
        <a:bodyPr/>
        <a:lstStyle/>
        <a:p>
          <a:endParaRPr lang="en-US" sz="1600"/>
        </a:p>
      </dgm:t>
    </dgm:pt>
    <dgm:pt modelId="{F31237E9-9DD4-4AA4-9529-560902A679B0}" type="sibTrans" cxnId="{62690E0E-E9EF-4FAB-B736-FA6C3C1FF13B}">
      <dgm:prSet/>
      <dgm:spPr/>
      <dgm:t>
        <a:bodyPr/>
        <a:lstStyle/>
        <a:p>
          <a:endParaRPr lang="en-US" sz="1600"/>
        </a:p>
      </dgm:t>
    </dgm:pt>
    <dgm:pt modelId="{9A1A7724-F73D-4AAF-804F-548E532D7840}">
      <dgm:prSet phldrT="[Text]" custT="1"/>
      <dgm:spPr>
        <a:solidFill>
          <a:schemeClr val="accent3">
            <a:lumMod val="75000"/>
          </a:schemeClr>
        </a:solidFill>
      </dgm:spPr>
      <dgm:t>
        <a:bodyPr/>
        <a:lstStyle/>
        <a:p>
          <a:r>
            <a:rPr lang="en-US" sz="1400" dirty="0" smtClean="0"/>
            <a:t>Fleet Management</a:t>
          </a:r>
          <a:endParaRPr lang="en-US" sz="1400" dirty="0"/>
        </a:p>
      </dgm:t>
    </dgm:pt>
    <dgm:pt modelId="{68FA82F7-288E-44E8-BCF8-B6C21F0D35BD}" type="parTrans" cxnId="{287D5FAF-FBA8-47FB-8368-FDF83EFAF407}">
      <dgm:prSet/>
      <dgm:spPr/>
      <dgm:t>
        <a:bodyPr/>
        <a:lstStyle/>
        <a:p>
          <a:endParaRPr lang="en-US" sz="1600"/>
        </a:p>
      </dgm:t>
    </dgm:pt>
    <dgm:pt modelId="{A4807A1A-822D-417D-95DC-C9B502776772}" type="sibTrans" cxnId="{287D5FAF-FBA8-47FB-8368-FDF83EFAF407}">
      <dgm:prSet/>
      <dgm:spPr/>
      <dgm:t>
        <a:bodyPr/>
        <a:lstStyle/>
        <a:p>
          <a:endParaRPr lang="en-US" sz="1600"/>
        </a:p>
      </dgm:t>
    </dgm:pt>
    <dgm:pt modelId="{0CF9CC8E-D212-4D6C-A684-8DF89CE59A27}">
      <dgm:prSet phldrT="[Text]" custT="1"/>
      <dgm:spPr>
        <a:solidFill>
          <a:schemeClr val="accent3">
            <a:lumMod val="75000"/>
          </a:schemeClr>
        </a:solidFill>
      </dgm:spPr>
      <dgm:t>
        <a:bodyPr/>
        <a:lstStyle/>
        <a:p>
          <a:r>
            <a:rPr lang="en-US" sz="1400" dirty="0" smtClean="0"/>
            <a:t>Route Planning</a:t>
          </a:r>
          <a:endParaRPr lang="en-US" sz="1400" dirty="0"/>
        </a:p>
      </dgm:t>
    </dgm:pt>
    <dgm:pt modelId="{6FA91CAF-E9A7-45BD-A8F0-41252425EB0A}" type="parTrans" cxnId="{D5623D1B-B945-4BD2-864C-F525EEE60C9E}">
      <dgm:prSet/>
      <dgm:spPr/>
      <dgm:t>
        <a:bodyPr/>
        <a:lstStyle/>
        <a:p>
          <a:endParaRPr lang="en-US" sz="1600"/>
        </a:p>
      </dgm:t>
    </dgm:pt>
    <dgm:pt modelId="{A139DC73-5B8D-44C1-8D18-9C55BAE5FF12}" type="sibTrans" cxnId="{D5623D1B-B945-4BD2-864C-F525EEE60C9E}">
      <dgm:prSet/>
      <dgm:spPr/>
      <dgm:t>
        <a:bodyPr/>
        <a:lstStyle/>
        <a:p>
          <a:endParaRPr lang="en-US" sz="1600"/>
        </a:p>
      </dgm:t>
    </dgm:pt>
    <dgm:pt modelId="{D1DF72B2-0343-44F1-8F6D-6CC41B260F1C}">
      <dgm:prSet phldrT="[Text]" custT="1"/>
      <dgm:spPr>
        <a:solidFill>
          <a:schemeClr val="accent3">
            <a:lumMod val="75000"/>
          </a:schemeClr>
        </a:solidFill>
      </dgm:spPr>
      <dgm:t>
        <a:bodyPr/>
        <a:lstStyle/>
        <a:p>
          <a:r>
            <a:rPr lang="en-US" sz="1400" dirty="0" smtClean="0"/>
            <a:t>Service Planning</a:t>
          </a:r>
          <a:endParaRPr lang="en-US" sz="1400" dirty="0"/>
        </a:p>
      </dgm:t>
    </dgm:pt>
    <dgm:pt modelId="{1113DE7F-ECE1-4000-9820-7C525838AF1A}" type="parTrans" cxnId="{408CE45A-076E-462C-9433-395F1FCF0CCC}">
      <dgm:prSet/>
      <dgm:spPr/>
      <dgm:t>
        <a:bodyPr/>
        <a:lstStyle/>
        <a:p>
          <a:endParaRPr lang="en-US" sz="1600"/>
        </a:p>
      </dgm:t>
    </dgm:pt>
    <dgm:pt modelId="{C599C694-FCD8-4A92-BFB8-F2B25713647A}" type="sibTrans" cxnId="{408CE45A-076E-462C-9433-395F1FCF0CCC}">
      <dgm:prSet/>
      <dgm:spPr/>
      <dgm:t>
        <a:bodyPr/>
        <a:lstStyle/>
        <a:p>
          <a:endParaRPr lang="en-US" sz="1600"/>
        </a:p>
      </dgm:t>
    </dgm:pt>
    <dgm:pt modelId="{FC2A8ED6-8547-4A5F-B56C-70EEDFDBDB39}" type="pres">
      <dgm:prSet presAssocID="{DAEBC566-9A6B-4F19-843E-31C64EFB2968}" presName="theList" presStyleCnt="0">
        <dgm:presLayoutVars>
          <dgm:dir/>
          <dgm:animLvl val="lvl"/>
          <dgm:resizeHandles val="exact"/>
        </dgm:presLayoutVars>
      </dgm:prSet>
      <dgm:spPr/>
      <dgm:t>
        <a:bodyPr/>
        <a:lstStyle/>
        <a:p>
          <a:endParaRPr lang="en-US"/>
        </a:p>
      </dgm:t>
    </dgm:pt>
    <dgm:pt modelId="{2602D94C-147E-4DED-A60E-2C28CC0B9887}" type="pres">
      <dgm:prSet presAssocID="{C8029671-CC72-4681-B391-27C33E4C9FAE}" presName="compNode" presStyleCnt="0"/>
      <dgm:spPr/>
    </dgm:pt>
    <dgm:pt modelId="{27B23C27-263F-4875-AD29-C28183F5AA97}" type="pres">
      <dgm:prSet presAssocID="{C8029671-CC72-4681-B391-27C33E4C9FAE}" presName="aNode" presStyleLbl="bgShp" presStyleIdx="0" presStyleCnt="4" custLinFactNeighborY="-1684"/>
      <dgm:spPr/>
      <dgm:t>
        <a:bodyPr/>
        <a:lstStyle/>
        <a:p>
          <a:endParaRPr lang="en-US"/>
        </a:p>
      </dgm:t>
    </dgm:pt>
    <dgm:pt modelId="{0819591C-6CDF-40AA-A3DF-F8504F0F1004}" type="pres">
      <dgm:prSet presAssocID="{C8029671-CC72-4681-B391-27C33E4C9FAE}" presName="textNode" presStyleLbl="bgShp" presStyleIdx="0" presStyleCnt="4"/>
      <dgm:spPr/>
      <dgm:t>
        <a:bodyPr/>
        <a:lstStyle/>
        <a:p>
          <a:endParaRPr lang="en-US"/>
        </a:p>
      </dgm:t>
    </dgm:pt>
    <dgm:pt modelId="{60410182-5FDC-47E1-A87E-9A7FFEF7A743}" type="pres">
      <dgm:prSet presAssocID="{C8029671-CC72-4681-B391-27C33E4C9FAE}" presName="compChildNode" presStyleCnt="0"/>
      <dgm:spPr/>
    </dgm:pt>
    <dgm:pt modelId="{710811CE-B81D-4CF7-8734-B1B4A1F1F66B}" type="pres">
      <dgm:prSet presAssocID="{C8029671-CC72-4681-B391-27C33E4C9FAE}" presName="theInnerList" presStyleCnt="0"/>
      <dgm:spPr/>
    </dgm:pt>
    <dgm:pt modelId="{4F92E594-57B3-4E58-A7E3-FEF4A761F6B3}" type="pres">
      <dgm:prSet presAssocID="{D1DF72B2-0343-44F1-8F6D-6CC41B260F1C}" presName="childNode" presStyleLbl="node1" presStyleIdx="0" presStyleCnt="20">
        <dgm:presLayoutVars>
          <dgm:bulletEnabled val="1"/>
        </dgm:presLayoutVars>
      </dgm:prSet>
      <dgm:spPr/>
      <dgm:t>
        <a:bodyPr/>
        <a:lstStyle/>
        <a:p>
          <a:endParaRPr lang="en-US"/>
        </a:p>
      </dgm:t>
    </dgm:pt>
    <dgm:pt modelId="{1B87E0CB-D561-42CF-BC85-1BF858151CF9}" type="pres">
      <dgm:prSet presAssocID="{D1DF72B2-0343-44F1-8F6D-6CC41B260F1C}" presName="aSpace2" presStyleCnt="0"/>
      <dgm:spPr/>
    </dgm:pt>
    <dgm:pt modelId="{6E338531-B621-47FE-8626-6D39042175FA}" type="pres">
      <dgm:prSet presAssocID="{0CF9CC8E-D212-4D6C-A684-8DF89CE59A27}" presName="childNode" presStyleLbl="node1" presStyleIdx="1" presStyleCnt="20">
        <dgm:presLayoutVars>
          <dgm:bulletEnabled val="1"/>
        </dgm:presLayoutVars>
      </dgm:prSet>
      <dgm:spPr/>
      <dgm:t>
        <a:bodyPr/>
        <a:lstStyle/>
        <a:p>
          <a:endParaRPr lang="en-US"/>
        </a:p>
      </dgm:t>
    </dgm:pt>
    <dgm:pt modelId="{8FE13CCF-CD72-4054-AF1D-9D55254529B4}" type="pres">
      <dgm:prSet presAssocID="{0CF9CC8E-D212-4D6C-A684-8DF89CE59A27}" presName="aSpace2" presStyleCnt="0"/>
      <dgm:spPr/>
    </dgm:pt>
    <dgm:pt modelId="{52DBFAD6-FB8E-4B68-89BA-803FA3122017}" type="pres">
      <dgm:prSet presAssocID="{DBBA3B57-4B2F-408E-986B-F5B42D6AEA24}" presName="childNode" presStyleLbl="node1" presStyleIdx="2" presStyleCnt="20">
        <dgm:presLayoutVars>
          <dgm:bulletEnabled val="1"/>
        </dgm:presLayoutVars>
      </dgm:prSet>
      <dgm:spPr/>
      <dgm:t>
        <a:bodyPr/>
        <a:lstStyle/>
        <a:p>
          <a:endParaRPr lang="en-US"/>
        </a:p>
      </dgm:t>
    </dgm:pt>
    <dgm:pt modelId="{DA53BBF6-0302-459E-8055-26303A1CE44A}" type="pres">
      <dgm:prSet presAssocID="{DBBA3B57-4B2F-408E-986B-F5B42D6AEA24}" presName="aSpace2" presStyleCnt="0"/>
      <dgm:spPr/>
    </dgm:pt>
    <dgm:pt modelId="{1F49398D-0415-456C-AF63-4C4D4D87FDDF}" type="pres">
      <dgm:prSet presAssocID="{8B7A9695-2A13-41DA-9BCB-82C968C41B76}" presName="childNode" presStyleLbl="node1" presStyleIdx="3" presStyleCnt="20">
        <dgm:presLayoutVars>
          <dgm:bulletEnabled val="1"/>
        </dgm:presLayoutVars>
      </dgm:prSet>
      <dgm:spPr/>
      <dgm:t>
        <a:bodyPr/>
        <a:lstStyle/>
        <a:p>
          <a:endParaRPr lang="en-US"/>
        </a:p>
      </dgm:t>
    </dgm:pt>
    <dgm:pt modelId="{5FFC8FFC-34F3-4802-97C8-4186F8581EC9}" type="pres">
      <dgm:prSet presAssocID="{8B7A9695-2A13-41DA-9BCB-82C968C41B76}" presName="aSpace2" presStyleCnt="0"/>
      <dgm:spPr/>
    </dgm:pt>
    <dgm:pt modelId="{6EAE334A-9203-4A36-B95F-FD9215118E19}" type="pres">
      <dgm:prSet presAssocID="{5BB6C7D4-0B4D-4CA6-83F2-EBBB56E84C1C}" presName="childNode" presStyleLbl="node1" presStyleIdx="4" presStyleCnt="20">
        <dgm:presLayoutVars>
          <dgm:bulletEnabled val="1"/>
        </dgm:presLayoutVars>
      </dgm:prSet>
      <dgm:spPr/>
      <dgm:t>
        <a:bodyPr/>
        <a:lstStyle/>
        <a:p>
          <a:endParaRPr lang="en-US"/>
        </a:p>
      </dgm:t>
    </dgm:pt>
    <dgm:pt modelId="{69C0D931-7E93-4F9D-AEDD-EB227783F4F0}" type="pres">
      <dgm:prSet presAssocID="{C8029671-CC72-4681-B391-27C33E4C9FAE}" presName="aSpace" presStyleCnt="0"/>
      <dgm:spPr/>
    </dgm:pt>
    <dgm:pt modelId="{CE73F8E0-A6ED-4586-B300-5F1963F3D4D2}" type="pres">
      <dgm:prSet presAssocID="{0528A04A-A548-4388-ADC7-FDBAFA674C7A}" presName="compNode" presStyleCnt="0"/>
      <dgm:spPr/>
    </dgm:pt>
    <dgm:pt modelId="{A9DA5B25-60BD-4F27-8D81-DEF1A92C66B4}" type="pres">
      <dgm:prSet presAssocID="{0528A04A-A548-4388-ADC7-FDBAFA674C7A}" presName="aNode" presStyleLbl="bgShp" presStyleIdx="1" presStyleCnt="4"/>
      <dgm:spPr/>
      <dgm:t>
        <a:bodyPr/>
        <a:lstStyle/>
        <a:p>
          <a:endParaRPr lang="en-US"/>
        </a:p>
      </dgm:t>
    </dgm:pt>
    <dgm:pt modelId="{D02AC97D-46E6-4C78-82D9-73DCCD6B4715}" type="pres">
      <dgm:prSet presAssocID="{0528A04A-A548-4388-ADC7-FDBAFA674C7A}" presName="textNode" presStyleLbl="bgShp" presStyleIdx="1" presStyleCnt="4"/>
      <dgm:spPr/>
      <dgm:t>
        <a:bodyPr/>
        <a:lstStyle/>
        <a:p>
          <a:endParaRPr lang="en-US"/>
        </a:p>
      </dgm:t>
    </dgm:pt>
    <dgm:pt modelId="{616D2658-D6EE-4861-82A7-60A19CDBF184}" type="pres">
      <dgm:prSet presAssocID="{0528A04A-A548-4388-ADC7-FDBAFA674C7A}" presName="compChildNode" presStyleCnt="0"/>
      <dgm:spPr/>
    </dgm:pt>
    <dgm:pt modelId="{7B9F93AE-EB36-4F9D-B4A4-8636E401E79B}" type="pres">
      <dgm:prSet presAssocID="{0528A04A-A548-4388-ADC7-FDBAFA674C7A}" presName="theInnerList" presStyleCnt="0"/>
      <dgm:spPr/>
    </dgm:pt>
    <dgm:pt modelId="{FFC15452-39E7-45A1-B1D3-43EF04D49217}" type="pres">
      <dgm:prSet presAssocID="{BEA369F6-2BCC-4AB5-986B-0921CE9FB074}" presName="childNode" presStyleLbl="node1" presStyleIdx="5" presStyleCnt="20">
        <dgm:presLayoutVars>
          <dgm:bulletEnabled val="1"/>
        </dgm:presLayoutVars>
      </dgm:prSet>
      <dgm:spPr/>
      <dgm:t>
        <a:bodyPr/>
        <a:lstStyle/>
        <a:p>
          <a:endParaRPr lang="en-US"/>
        </a:p>
      </dgm:t>
    </dgm:pt>
    <dgm:pt modelId="{AAF3B303-954D-46B9-83D0-9946403FB802}" type="pres">
      <dgm:prSet presAssocID="{BEA369F6-2BCC-4AB5-986B-0921CE9FB074}" presName="aSpace2" presStyleCnt="0"/>
      <dgm:spPr/>
    </dgm:pt>
    <dgm:pt modelId="{45615757-C688-4D36-A333-869D775391C5}" type="pres">
      <dgm:prSet presAssocID="{A9EFE495-C015-4BA6-A950-7E0D17EB09E6}" presName="childNode" presStyleLbl="node1" presStyleIdx="6" presStyleCnt="20">
        <dgm:presLayoutVars>
          <dgm:bulletEnabled val="1"/>
        </dgm:presLayoutVars>
      </dgm:prSet>
      <dgm:spPr/>
      <dgm:t>
        <a:bodyPr/>
        <a:lstStyle/>
        <a:p>
          <a:endParaRPr lang="en-US"/>
        </a:p>
      </dgm:t>
    </dgm:pt>
    <dgm:pt modelId="{1FBA3BE6-5009-462E-B429-03057CE901D5}" type="pres">
      <dgm:prSet presAssocID="{A9EFE495-C015-4BA6-A950-7E0D17EB09E6}" presName="aSpace2" presStyleCnt="0"/>
      <dgm:spPr/>
    </dgm:pt>
    <dgm:pt modelId="{0D810B2E-5F81-49FA-AACB-2203F66C7BCD}" type="pres">
      <dgm:prSet presAssocID="{3E0127A3-A723-46A8-BC36-3D63D31D373F}" presName="childNode" presStyleLbl="node1" presStyleIdx="7" presStyleCnt="20">
        <dgm:presLayoutVars>
          <dgm:bulletEnabled val="1"/>
        </dgm:presLayoutVars>
      </dgm:prSet>
      <dgm:spPr/>
      <dgm:t>
        <a:bodyPr/>
        <a:lstStyle/>
        <a:p>
          <a:endParaRPr lang="en-US"/>
        </a:p>
      </dgm:t>
    </dgm:pt>
    <dgm:pt modelId="{88F6DE7A-5CBB-4A10-B6D8-39973A922CE6}" type="pres">
      <dgm:prSet presAssocID="{3E0127A3-A723-46A8-BC36-3D63D31D373F}" presName="aSpace2" presStyleCnt="0"/>
      <dgm:spPr/>
    </dgm:pt>
    <dgm:pt modelId="{E332E440-6D72-4E4D-921A-C197A854ED86}" type="pres">
      <dgm:prSet presAssocID="{6878D6E7-245D-4EBE-B8DD-1AD94C6DC40F}" presName="childNode" presStyleLbl="node1" presStyleIdx="8" presStyleCnt="20">
        <dgm:presLayoutVars>
          <dgm:bulletEnabled val="1"/>
        </dgm:presLayoutVars>
      </dgm:prSet>
      <dgm:spPr/>
      <dgm:t>
        <a:bodyPr/>
        <a:lstStyle/>
        <a:p>
          <a:endParaRPr lang="en-US"/>
        </a:p>
      </dgm:t>
    </dgm:pt>
    <dgm:pt modelId="{813535F6-D333-43FF-871D-F39664F6D817}" type="pres">
      <dgm:prSet presAssocID="{6878D6E7-245D-4EBE-B8DD-1AD94C6DC40F}" presName="aSpace2" presStyleCnt="0"/>
      <dgm:spPr/>
    </dgm:pt>
    <dgm:pt modelId="{A006B65C-A4C6-4323-BE50-DEF2DFB752C9}" type="pres">
      <dgm:prSet presAssocID="{5E3412AF-9306-4BD1-9C50-4E1ABFCDD398}" presName="childNode" presStyleLbl="node1" presStyleIdx="9" presStyleCnt="20">
        <dgm:presLayoutVars>
          <dgm:bulletEnabled val="1"/>
        </dgm:presLayoutVars>
      </dgm:prSet>
      <dgm:spPr/>
      <dgm:t>
        <a:bodyPr/>
        <a:lstStyle/>
        <a:p>
          <a:endParaRPr lang="en-US"/>
        </a:p>
      </dgm:t>
    </dgm:pt>
    <dgm:pt modelId="{E2A11767-B9CE-45E4-9A09-0037F37F6464}" type="pres">
      <dgm:prSet presAssocID="{5E3412AF-9306-4BD1-9C50-4E1ABFCDD398}" presName="aSpace2" presStyleCnt="0"/>
      <dgm:spPr/>
    </dgm:pt>
    <dgm:pt modelId="{82F9752C-91A2-4AA9-960F-3837CCE9B35C}" type="pres">
      <dgm:prSet presAssocID="{7FD48919-17A9-441D-AAE6-2A433830970E}" presName="childNode" presStyleLbl="node1" presStyleIdx="10" presStyleCnt="20">
        <dgm:presLayoutVars>
          <dgm:bulletEnabled val="1"/>
        </dgm:presLayoutVars>
      </dgm:prSet>
      <dgm:spPr/>
      <dgm:t>
        <a:bodyPr/>
        <a:lstStyle/>
        <a:p>
          <a:endParaRPr lang="en-US"/>
        </a:p>
      </dgm:t>
    </dgm:pt>
    <dgm:pt modelId="{6FF76E46-DAE4-4341-BF0D-DA13C1DFBB65}" type="pres">
      <dgm:prSet presAssocID="{0528A04A-A548-4388-ADC7-FDBAFA674C7A}" presName="aSpace" presStyleCnt="0"/>
      <dgm:spPr/>
    </dgm:pt>
    <dgm:pt modelId="{D6A3044C-46CA-4AA7-AF15-9578877BD57A}" type="pres">
      <dgm:prSet presAssocID="{BF7083ED-C335-4805-8F47-374FC04D56B3}" presName="compNode" presStyleCnt="0"/>
      <dgm:spPr/>
    </dgm:pt>
    <dgm:pt modelId="{46BD6F05-06F2-4B50-A702-A7D8BB77D395}" type="pres">
      <dgm:prSet presAssocID="{BF7083ED-C335-4805-8F47-374FC04D56B3}" presName="aNode" presStyleLbl="bgShp" presStyleIdx="2" presStyleCnt="4"/>
      <dgm:spPr/>
      <dgm:t>
        <a:bodyPr/>
        <a:lstStyle/>
        <a:p>
          <a:endParaRPr lang="en-US"/>
        </a:p>
      </dgm:t>
    </dgm:pt>
    <dgm:pt modelId="{0E52FEDB-558E-4A18-8F90-EF92061465C5}" type="pres">
      <dgm:prSet presAssocID="{BF7083ED-C335-4805-8F47-374FC04D56B3}" presName="textNode" presStyleLbl="bgShp" presStyleIdx="2" presStyleCnt="4"/>
      <dgm:spPr/>
      <dgm:t>
        <a:bodyPr/>
        <a:lstStyle/>
        <a:p>
          <a:endParaRPr lang="en-US"/>
        </a:p>
      </dgm:t>
    </dgm:pt>
    <dgm:pt modelId="{D1AAB845-02BB-4C40-B481-DF3CD2FB1DDA}" type="pres">
      <dgm:prSet presAssocID="{BF7083ED-C335-4805-8F47-374FC04D56B3}" presName="compChildNode" presStyleCnt="0"/>
      <dgm:spPr/>
    </dgm:pt>
    <dgm:pt modelId="{327D57F5-7BF7-4A1C-934C-B434A82B88B4}" type="pres">
      <dgm:prSet presAssocID="{BF7083ED-C335-4805-8F47-374FC04D56B3}" presName="theInnerList" presStyleCnt="0"/>
      <dgm:spPr/>
    </dgm:pt>
    <dgm:pt modelId="{3F5B713D-1A2B-4BCE-A8AF-7AC453EF3AC4}" type="pres">
      <dgm:prSet presAssocID="{FA652DAD-EB86-4CB3-B835-4B781ABE3183}" presName="childNode" presStyleLbl="node1" presStyleIdx="11" presStyleCnt="20">
        <dgm:presLayoutVars>
          <dgm:bulletEnabled val="1"/>
        </dgm:presLayoutVars>
      </dgm:prSet>
      <dgm:spPr/>
      <dgm:t>
        <a:bodyPr/>
        <a:lstStyle/>
        <a:p>
          <a:endParaRPr lang="en-US"/>
        </a:p>
      </dgm:t>
    </dgm:pt>
    <dgm:pt modelId="{CE1B775B-8587-4C4A-A06E-350891BD2876}" type="pres">
      <dgm:prSet presAssocID="{FA652DAD-EB86-4CB3-B835-4B781ABE3183}" presName="aSpace2" presStyleCnt="0"/>
      <dgm:spPr/>
    </dgm:pt>
    <dgm:pt modelId="{AE0FA7F7-2D93-4B5D-AD41-F0B2B58F62F4}" type="pres">
      <dgm:prSet presAssocID="{F48FD83A-B38F-4850-9EED-9A8E7C02BAE9}" presName="childNode" presStyleLbl="node1" presStyleIdx="12" presStyleCnt="20">
        <dgm:presLayoutVars>
          <dgm:bulletEnabled val="1"/>
        </dgm:presLayoutVars>
      </dgm:prSet>
      <dgm:spPr/>
      <dgm:t>
        <a:bodyPr/>
        <a:lstStyle/>
        <a:p>
          <a:endParaRPr lang="en-US"/>
        </a:p>
      </dgm:t>
    </dgm:pt>
    <dgm:pt modelId="{B5525AB4-4633-438B-9090-76319A589CDC}" type="pres">
      <dgm:prSet presAssocID="{F48FD83A-B38F-4850-9EED-9A8E7C02BAE9}" presName="aSpace2" presStyleCnt="0"/>
      <dgm:spPr/>
    </dgm:pt>
    <dgm:pt modelId="{9AB87DE8-D513-43A5-A03B-BB8FA1DCF7E4}" type="pres">
      <dgm:prSet presAssocID="{105DDB1D-10F2-4998-8CB2-C42842EB351A}" presName="childNode" presStyleLbl="node1" presStyleIdx="13" presStyleCnt="20">
        <dgm:presLayoutVars>
          <dgm:bulletEnabled val="1"/>
        </dgm:presLayoutVars>
      </dgm:prSet>
      <dgm:spPr/>
      <dgm:t>
        <a:bodyPr/>
        <a:lstStyle/>
        <a:p>
          <a:endParaRPr lang="en-US"/>
        </a:p>
      </dgm:t>
    </dgm:pt>
    <dgm:pt modelId="{AE1FF74F-A6B1-45B2-873E-235B3831C253}" type="pres">
      <dgm:prSet presAssocID="{105DDB1D-10F2-4998-8CB2-C42842EB351A}" presName="aSpace2" presStyleCnt="0"/>
      <dgm:spPr/>
    </dgm:pt>
    <dgm:pt modelId="{5BC08B07-C89B-4ADF-9A3C-5A4C0C94D9F5}" type="pres">
      <dgm:prSet presAssocID="{509FC21F-EB3D-4303-AD5D-48D1B4BA8962}" presName="childNode" presStyleLbl="node1" presStyleIdx="14" presStyleCnt="20">
        <dgm:presLayoutVars>
          <dgm:bulletEnabled val="1"/>
        </dgm:presLayoutVars>
      </dgm:prSet>
      <dgm:spPr/>
      <dgm:t>
        <a:bodyPr/>
        <a:lstStyle/>
        <a:p>
          <a:endParaRPr lang="en-US"/>
        </a:p>
      </dgm:t>
    </dgm:pt>
    <dgm:pt modelId="{48E2F388-F9CE-4099-AB4D-D79B24B853FB}" type="pres">
      <dgm:prSet presAssocID="{509FC21F-EB3D-4303-AD5D-48D1B4BA8962}" presName="aSpace2" presStyleCnt="0"/>
      <dgm:spPr/>
    </dgm:pt>
    <dgm:pt modelId="{DE060970-7084-447C-916E-1D0E27434243}" type="pres">
      <dgm:prSet presAssocID="{4E5AEF30-6B18-4468-B998-677B51FEC504}" presName="childNode" presStyleLbl="node1" presStyleIdx="15" presStyleCnt="20">
        <dgm:presLayoutVars>
          <dgm:bulletEnabled val="1"/>
        </dgm:presLayoutVars>
      </dgm:prSet>
      <dgm:spPr/>
      <dgm:t>
        <a:bodyPr/>
        <a:lstStyle/>
        <a:p>
          <a:endParaRPr lang="en-US"/>
        </a:p>
      </dgm:t>
    </dgm:pt>
    <dgm:pt modelId="{F53528BF-7E7A-47C3-99DC-45E574E98E28}" type="pres">
      <dgm:prSet presAssocID="{BF7083ED-C335-4805-8F47-374FC04D56B3}" presName="aSpace" presStyleCnt="0"/>
      <dgm:spPr/>
    </dgm:pt>
    <dgm:pt modelId="{E60BDB96-5248-4EB2-99D3-B29526D532FB}" type="pres">
      <dgm:prSet presAssocID="{D3E47658-9D2F-4D7E-9D76-E684B86A48D2}" presName="compNode" presStyleCnt="0"/>
      <dgm:spPr/>
    </dgm:pt>
    <dgm:pt modelId="{EC559213-9A8E-4487-B58E-50CF0E46C660}" type="pres">
      <dgm:prSet presAssocID="{D3E47658-9D2F-4D7E-9D76-E684B86A48D2}" presName="aNode" presStyleLbl="bgShp" presStyleIdx="3" presStyleCnt="4"/>
      <dgm:spPr/>
      <dgm:t>
        <a:bodyPr/>
        <a:lstStyle/>
        <a:p>
          <a:endParaRPr lang="en-US"/>
        </a:p>
      </dgm:t>
    </dgm:pt>
    <dgm:pt modelId="{779204F1-BC30-4188-A773-CF4D462A175C}" type="pres">
      <dgm:prSet presAssocID="{D3E47658-9D2F-4D7E-9D76-E684B86A48D2}" presName="textNode" presStyleLbl="bgShp" presStyleIdx="3" presStyleCnt="4"/>
      <dgm:spPr/>
      <dgm:t>
        <a:bodyPr/>
        <a:lstStyle/>
        <a:p>
          <a:endParaRPr lang="en-US"/>
        </a:p>
      </dgm:t>
    </dgm:pt>
    <dgm:pt modelId="{B28FE1CE-4A6F-471C-9FA1-003A505B7BBE}" type="pres">
      <dgm:prSet presAssocID="{D3E47658-9D2F-4D7E-9D76-E684B86A48D2}" presName="compChildNode" presStyleCnt="0"/>
      <dgm:spPr/>
    </dgm:pt>
    <dgm:pt modelId="{E61E25C5-237B-4AEC-9EE9-E08FE72EE371}" type="pres">
      <dgm:prSet presAssocID="{D3E47658-9D2F-4D7E-9D76-E684B86A48D2}" presName="theInnerList" presStyleCnt="0"/>
      <dgm:spPr/>
    </dgm:pt>
    <dgm:pt modelId="{D5F726F5-036A-4177-A6ED-FC81F534420F}" type="pres">
      <dgm:prSet presAssocID="{B9F821EA-E83B-4DAF-9282-77CFB7544338}" presName="childNode" presStyleLbl="node1" presStyleIdx="16" presStyleCnt="20">
        <dgm:presLayoutVars>
          <dgm:bulletEnabled val="1"/>
        </dgm:presLayoutVars>
      </dgm:prSet>
      <dgm:spPr/>
      <dgm:t>
        <a:bodyPr/>
        <a:lstStyle/>
        <a:p>
          <a:endParaRPr lang="en-US"/>
        </a:p>
      </dgm:t>
    </dgm:pt>
    <dgm:pt modelId="{CF75D16D-6C57-4A7C-8E8D-5A4E99FA0BBD}" type="pres">
      <dgm:prSet presAssocID="{B9F821EA-E83B-4DAF-9282-77CFB7544338}" presName="aSpace2" presStyleCnt="0"/>
      <dgm:spPr/>
    </dgm:pt>
    <dgm:pt modelId="{B6B3DD22-3B60-4055-8A7A-DFC816480BBC}" type="pres">
      <dgm:prSet presAssocID="{BFA51489-D3A7-47DE-8616-62BBB25D3249}" presName="childNode" presStyleLbl="node1" presStyleIdx="17" presStyleCnt="20">
        <dgm:presLayoutVars>
          <dgm:bulletEnabled val="1"/>
        </dgm:presLayoutVars>
      </dgm:prSet>
      <dgm:spPr/>
      <dgm:t>
        <a:bodyPr/>
        <a:lstStyle/>
        <a:p>
          <a:endParaRPr lang="en-US"/>
        </a:p>
      </dgm:t>
    </dgm:pt>
    <dgm:pt modelId="{D6A58C1F-EE90-4178-AEE7-9F773592D79D}" type="pres">
      <dgm:prSet presAssocID="{BFA51489-D3A7-47DE-8616-62BBB25D3249}" presName="aSpace2" presStyleCnt="0"/>
      <dgm:spPr/>
    </dgm:pt>
    <dgm:pt modelId="{80CAE622-3C1E-4F36-A9A2-0059E6420DD9}" type="pres">
      <dgm:prSet presAssocID="{727E08E6-DE1B-4543-BF9D-F12968F8BEA4}" presName="childNode" presStyleLbl="node1" presStyleIdx="18" presStyleCnt="20">
        <dgm:presLayoutVars>
          <dgm:bulletEnabled val="1"/>
        </dgm:presLayoutVars>
      </dgm:prSet>
      <dgm:spPr/>
      <dgm:t>
        <a:bodyPr/>
        <a:lstStyle/>
        <a:p>
          <a:endParaRPr lang="en-US"/>
        </a:p>
      </dgm:t>
    </dgm:pt>
    <dgm:pt modelId="{53163187-6E90-42B9-921E-611B8782951C}" type="pres">
      <dgm:prSet presAssocID="{727E08E6-DE1B-4543-BF9D-F12968F8BEA4}" presName="aSpace2" presStyleCnt="0"/>
      <dgm:spPr/>
    </dgm:pt>
    <dgm:pt modelId="{C513D91A-4337-493B-B8EA-82FCA2009B32}" type="pres">
      <dgm:prSet presAssocID="{9A1A7724-F73D-4AAF-804F-548E532D7840}" presName="childNode" presStyleLbl="node1" presStyleIdx="19" presStyleCnt="20">
        <dgm:presLayoutVars>
          <dgm:bulletEnabled val="1"/>
        </dgm:presLayoutVars>
      </dgm:prSet>
      <dgm:spPr/>
      <dgm:t>
        <a:bodyPr/>
        <a:lstStyle/>
        <a:p>
          <a:endParaRPr lang="en-US"/>
        </a:p>
      </dgm:t>
    </dgm:pt>
  </dgm:ptLst>
  <dgm:cxnLst>
    <dgm:cxn modelId="{6880E32B-B794-491D-9813-B7481A5D435B}" type="presOf" srcId="{BF7083ED-C335-4805-8F47-374FC04D56B3}" destId="{0E52FEDB-558E-4A18-8F90-EF92061465C5}" srcOrd="1" destOrd="0" presId="urn:microsoft.com/office/officeart/2005/8/layout/lProcess2"/>
    <dgm:cxn modelId="{4CC63E8E-9C3E-4477-BEE7-E99507B18E14}" srcId="{C8029671-CC72-4681-B391-27C33E4C9FAE}" destId="{8B7A9695-2A13-41DA-9BCB-82C968C41B76}" srcOrd="3" destOrd="0" parTransId="{DF53E34A-3BE0-4328-82A1-95967452B361}" sibTransId="{8B1858E7-86CF-476E-A7D6-8CBD72CB99D3}"/>
    <dgm:cxn modelId="{00DE1A5D-651C-4DAB-B16D-DB5679679E5D}" srcId="{D3E47658-9D2F-4D7E-9D76-E684B86A48D2}" destId="{727E08E6-DE1B-4543-BF9D-F12968F8BEA4}" srcOrd="2" destOrd="0" parTransId="{24E8882B-38E7-43C2-BFD8-5D59D4F43CDF}" sibTransId="{B2F82639-FA91-42CB-8DC1-B7D3EDCE54D3}"/>
    <dgm:cxn modelId="{6BCAEA6B-036D-48D3-99A4-2F695CA1C89D}" type="presOf" srcId="{0CF9CC8E-D212-4D6C-A684-8DF89CE59A27}" destId="{6E338531-B621-47FE-8626-6D39042175FA}" srcOrd="0" destOrd="0" presId="urn:microsoft.com/office/officeart/2005/8/layout/lProcess2"/>
    <dgm:cxn modelId="{86068714-DE20-41BF-A13C-0AB454C3BC7D}" srcId="{BF7083ED-C335-4805-8F47-374FC04D56B3}" destId="{FA652DAD-EB86-4CB3-B835-4B781ABE3183}" srcOrd="0" destOrd="0" parTransId="{40F17903-3BCB-49BA-BE00-4C009690B515}" sibTransId="{20F71A27-C1EE-4229-8D41-BBC49C6302D2}"/>
    <dgm:cxn modelId="{F8493AFB-5EB5-45BD-A2AF-3A9AC1F26C01}" type="presOf" srcId="{D3E47658-9D2F-4D7E-9D76-E684B86A48D2}" destId="{779204F1-BC30-4188-A773-CF4D462A175C}" srcOrd="1" destOrd="0" presId="urn:microsoft.com/office/officeart/2005/8/layout/lProcess2"/>
    <dgm:cxn modelId="{35EA346C-D961-47E8-B797-55F679A65D0E}" type="presOf" srcId="{4E5AEF30-6B18-4468-B998-677B51FEC504}" destId="{DE060970-7084-447C-916E-1D0E27434243}" srcOrd="0" destOrd="0" presId="urn:microsoft.com/office/officeart/2005/8/layout/lProcess2"/>
    <dgm:cxn modelId="{07ED3AF9-90E4-47E1-8FCD-76DA4F2AE504}" srcId="{BF7083ED-C335-4805-8F47-374FC04D56B3}" destId="{509FC21F-EB3D-4303-AD5D-48D1B4BA8962}" srcOrd="3" destOrd="0" parTransId="{F28B9167-920B-41D2-90B8-9076CDCDFD59}" sibTransId="{4DC38533-3E8E-49DC-B6CA-0383E83B88B7}"/>
    <dgm:cxn modelId="{55069438-B5C9-470F-8124-4D3FEA3C2774}" type="presOf" srcId="{DAEBC566-9A6B-4F19-843E-31C64EFB2968}" destId="{FC2A8ED6-8547-4A5F-B56C-70EEDFDBDB39}" srcOrd="0" destOrd="0" presId="urn:microsoft.com/office/officeart/2005/8/layout/lProcess2"/>
    <dgm:cxn modelId="{43FE1A4C-8C7A-4844-88E7-8A6155B521B8}" type="presOf" srcId="{8B7A9695-2A13-41DA-9BCB-82C968C41B76}" destId="{1F49398D-0415-456C-AF63-4C4D4D87FDDF}" srcOrd="0" destOrd="0" presId="urn:microsoft.com/office/officeart/2005/8/layout/lProcess2"/>
    <dgm:cxn modelId="{114D22AA-1EED-4898-9784-FFE41B3D1713}" srcId="{BF7083ED-C335-4805-8F47-374FC04D56B3}" destId="{105DDB1D-10F2-4998-8CB2-C42842EB351A}" srcOrd="2" destOrd="0" parTransId="{E9CB7278-FAC1-44F0-A874-511E63DCC37E}" sibTransId="{D0230A3B-BEF6-4C8E-9803-D5193C8AA989}"/>
    <dgm:cxn modelId="{287D5FAF-FBA8-47FB-8368-FDF83EFAF407}" srcId="{D3E47658-9D2F-4D7E-9D76-E684B86A48D2}" destId="{9A1A7724-F73D-4AAF-804F-548E532D7840}" srcOrd="3" destOrd="0" parTransId="{68FA82F7-288E-44E8-BCF8-B6C21F0D35BD}" sibTransId="{A4807A1A-822D-417D-95DC-C9B502776772}"/>
    <dgm:cxn modelId="{8533100D-1A31-4FAF-9922-13A4F12668EF}" srcId="{0528A04A-A548-4388-ADC7-FDBAFA674C7A}" destId="{BEA369F6-2BCC-4AB5-986B-0921CE9FB074}" srcOrd="0" destOrd="0" parTransId="{38F4DBAB-9322-476B-BF7B-D4B75A1B5815}" sibTransId="{B90B2A95-8C77-4C39-8731-6D718BA90528}"/>
    <dgm:cxn modelId="{E76B43E6-DBF9-4B13-BE17-35ED5D506826}" type="presOf" srcId="{BFA51489-D3A7-47DE-8616-62BBB25D3249}" destId="{B6B3DD22-3B60-4055-8A7A-DFC816480BBC}" srcOrd="0" destOrd="0" presId="urn:microsoft.com/office/officeart/2005/8/layout/lProcess2"/>
    <dgm:cxn modelId="{773198F7-970F-4E42-BD3F-146A9D7B8202}" type="presOf" srcId="{D3E47658-9D2F-4D7E-9D76-E684B86A48D2}" destId="{EC559213-9A8E-4487-B58E-50CF0E46C660}" srcOrd="0" destOrd="0" presId="urn:microsoft.com/office/officeart/2005/8/layout/lProcess2"/>
    <dgm:cxn modelId="{7636DCB7-86ED-4D26-BBDB-CF208B4B9295}" srcId="{DAEBC566-9A6B-4F19-843E-31C64EFB2968}" destId="{D3E47658-9D2F-4D7E-9D76-E684B86A48D2}" srcOrd="3" destOrd="0" parTransId="{D3EF4BA1-7785-4EB6-92E0-F614E0A783E7}" sibTransId="{8B19AD42-8865-4DDC-BD20-E3CEAFF2BABA}"/>
    <dgm:cxn modelId="{E46A1BF1-78ED-4FC7-A1BC-2E6CAA73953E}" type="presOf" srcId="{FA652DAD-EB86-4CB3-B835-4B781ABE3183}" destId="{3F5B713D-1A2B-4BCE-A8AF-7AC453EF3AC4}" srcOrd="0" destOrd="0" presId="urn:microsoft.com/office/officeart/2005/8/layout/lProcess2"/>
    <dgm:cxn modelId="{AC02F82E-0666-40CE-B422-5A3EB147F2CE}" type="presOf" srcId="{BF7083ED-C335-4805-8F47-374FC04D56B3}" destId="{46BD6F05-06F2-4B50-A702-A7D8BB77D395}" srcOrd="0" destOrd="0" presId="urn:microsoft.com/office/officeart/2005/8/layout/lProcess2"/>
    <dgm:cxn modelId="{D5623D1B-B945-4BD2-864C-F525EEE60C9E}" srcId="{C8029671-CC72-4681-B391-27C33E4C9FAE}" destId="{0CF9CC8E-D212-4D6C-A684-8DF89CE59A27}" srcOrd="1" destOrd="0" parTransId="{6FA91CAF-E9A7-45BD-A8F0-41252425EB0A}" sibTransId="{A139DC73-5B8D-44C1-8D18-9C55BAE5FF12}"/>
    <dgm:cxn modelId="{ABBF96DB-4749-4945-9CC4-49306FF6F6AB}" type="presOf" srcId="{A9EFE495-C015-4BA6-A950-7E0D17EB09E6}" destId="{45615757-C688-4D36-A333-869D775391C5}" srcOrd="0" destOrd="0" presId="urn:microsoft.com/office/officeart/2005/8/layout/lProcess2"/>
    <dgm:cxn modelId="{D112CCDA-BB0B-405C-874A-8B3017A3815D}" srcId="{0528A04A-A548-4388-ADC7-FDBAFA674C7A}" destId="{3E0127A3-A723-46A8-BC36-3D63D31D373F}" srcOrd="2" destOrd="0" parTransId="{3E6F5E19-2F55-47EC-9E30-A4AF3DF07236}" sibTransId="{63165F73-997A-45B7-84E1-B739809CC905}"/>
    <dgm:cxn modelId="{8CC72FFE-035C-4CD4-87B1-6F0364A3DAEB}" srcId="{C8029671-CC72-4681-B391-27C33E4C9FAE}" destId="{DBBA3B57-4B2F-408E-986B-F5B42D6AEA24}" srcOrd="2" destOrd="0" parTransId="{E1DA57D6-BCDD-4D72-B9D1-B2511DC801FE}" sibTransId="{F93412FF-6259-4AEF-8D21-6DFF5EC71B0A}"/>
    <dgm:cxn modelId="{408CE45A-076E-462C-9433-395F1FCF0CCC}" srcId="{C8029671-CC72-4681-B391-27C33E4C9FAE}" destId="{D1DF72B2-0343-44F1-8F6D-6CC41B260F1C}" srcOrd="0" destOrd="0" parTransId="{1113DE7F-ECE1-4000-9820-7C525838AF1A}" sibTransId="{C599C694-FCD8-4A92-BFB8-F2B25713647A}"/>
    <dgm:cxn modelId="{A2814254-C198-41D9-A39C-BB37095FFFB4}" type="presOf" srcId="{B9F821EA-E83B-4DAF-9282-77CFB7544338}" destId="{D5F726F5-036A-4177-A6ED-FC81F534420F}" srcOrd="0" destOrd="0" presId="urn:microsoft.com/office/officeart/2005/8/layout/lProcess2"/>
    <dgm:cxn modelId="{24E1BFC8-8CE9-4116-8CD5-78E6DED710FE}" type="presOf" srcId="{0528A04A-A548-4388-ADC7-FDBAFA674C7A}" destId="{A9DA5B25-60BD-4F27-8D81-DEF1A92C66B4}" srcOrd="0" destOrd="0" presId="urn:microsoft.com/office/officeart/2005/8/layout/lProcess2"/>
    <dgm:cxn modelId="{32750513-B397-429A-98C3-75DB4FE842C1}" srcId="{DAEBC566-9A6B-4F19-843E-31C64EFB2968}" destId="{BF7083ED-C335-4805-8F47-374FC04D56B3}" srcOrd="2" destOrd="0" parTransId="{314738E9-E5F4-45BC-9D4F-A536DC6DA917}" sibTransId="{B777B385-7B96-44B1-BBDF-ED180E52213E}"/>
    <dgm:cxn modelId="{246BC322-2DD9-4F64-B323-A70A257CCDE8}" type="presOf" srcId="{7FD48919-17A9-441D-AAE6-2A433830970E}" destId="{82F9752C-91A2-4AA9-960F-3837CCE9B35C}" srcOrd="0" destOrd="0" presId="urn:microsoft.com/office/officeart/2005/8/layout/lProcess2"/>
    <dgm:cxn modelId="{12AAF047-5DEC-42EF-9035-BCC6C8FC416F}" srcId="{C8029671-CC72-4681-B391-27C33E4C9FAE}" destId="{5BB6C7D4-0B4D-4CA6-83F2-EBBB56E84C1C}" srcOrd="4" destOrd="0" parTransId="{3B98DB8B-0792-4CE9-8AA2-21F12A013459}" sibTransId="{C4DED0AE-9180-4FB5-AE48-5AA97AFB40CD}"/>
    <dgm:cxn modelId="{2750E9BA-6B3A-4F0D-853D-B37B1B5F1102}" type="presOf" srcId="{5BB6C7D4-0B4D-4CA6-83F2-EBBB56E84C1C}" destId="{6EAE334A-9203-4A36-B95F-FD9215118E19}" srcOrd="0" destOrd="0" presId="urn:microsoft.com/office/officeart/2005/8/layout/lProcess2"/>
    <dgm:cxn modelId="{BAA9CBB1-77C5-49D0-8FE4-69ADA8E35AF2}" srcId="{0528A04A-A548-4388-ADC7-FDBAFA674C7A}" destId="{6878D6E7-245D-4EBE-B8DD-1AD94C6DC40F}" srcOrd="3" destOrd="0" parTransId="{CBEB2AB6-A481-418F-9AF0-A2A8EFB50EF0}" sibTransId="{F1F451CA-514C-48A3-BF00-EF42B601EA19}"/>
    <dgm:cxn modelId="{442BEA42-E812-4874-82E4-BDA758C17C30}" type="presOf" srcId="{3E0127A3-A723-46A8-BC36-3D63D31D373F}" destId="{0D810B2E-5F81-49FA-AACB-2203F66C7BCD}" srcOrd="0" destOrd="0" presId="urn:microsoft.com/office/officeart/2005/8/layout/lProcess2"/>
    <dgm:cxn modelId="{4DCF235A-0D6F-4780-8B00-D054EAC0FE95}" type="presOf" srcId="{DBBA3B57-4B2F-408E-986B-F5B42D6AEA24}" destId="{52DBFAD6-FB8E-4B68-89BA-803FA3122017}" srcOrd="0" destOrd="0" presId="urn:microsoft.com/office/officeart/2005/8/layout/lProcess2"/>
    <dgm:cxn modelId="{368F919B-6EAB-42F7-A675-8C969863F99A}" type="presOf" srcId="{C8029671-CC72-4681-B391-27C33E4C9FAE}" destId="{27B23C27-263F-4875-AD29-C28183F5AA97}" srcOrd="0" destOrd="0" presId="urn:microsoft.com/office/officeart/2005/8/layout/lProcess2"/>
    <dgm:cxn modelId="{B3EE895B-0D7F-4E68-9E48-242D6190393D}" type="presOf" srcId="{F48FD83A-B38F-4850-9EED-9A8E7C02BAE9}" destId="{AE0FA7F7-2D93-4B5D-AD41-F0B2B58F62F4}" srcOrd="0" destOrd="0" presId="urn:microsoft.com/office/officeart/2005/8/layout/lProcess2"/>
    <dgm:cxn modelId="{BE894253-9A6D-4A15-BA1D-570C305640D4}" srcId="{0528A04A-A548-4388-ADC7-FDBAFA674C7A}" destId="{A9EFE495-C015-4BA6-A950-7E0D17EB09E6}" srcOrd="1" destOrd="0" parTransId="{3A279F2F-EBD5-4F2E-A432-A2E13A01D77E}" sibTransId="{2DDA91D9-12CF-4ED1-8DD8-B7E5764630FB}"/>
    <dgm:cxn modelId="{62690E0E-E9EF-4FAB-B736-FA6C3C1FF13B}" srcId="{0528A04A-A548-4388-ADC7-FDBAFA674C7A}" destId="{7FD48919-17A9-441D-AAE6-2A433830970E}" srcOrd="5" destOrd="0" parTransId="{A0B6C8C7-9C37-4BEC-A046-D5FDC586BA32}" sibTransId="{F31237E9-9DD4-4AA4-9529-560902A679B0}"/>
    <dgm:cxn modelId="{DE5518BB-0A26-4805-978C-642CA93DD10A}" type="presOf" srcId="{509FC21F-EB3D-4303-AD5D-48D1B4BA8962}" destId="{5BC08B07-C89B-4ADF-9A3C-5A4C0C94D9F5}" srcOrd="0" destOrd="0" presId="urn:microsoft.com/office/officeart/2005/8/layout/lProcess2"/>
    <dgm:cxn modelId="{936077C1-20DF-434C-A42C-D01499ABD3E9}" srcId="{BF7083ED-C335-4805-8F47-374FC04D56B3}" destId="{4E5AEF30-6B18-4468-B998-677B51FEC504}" srcOrd="4" destOrd="0" parTransId="{5F5B0BBD-8E07-480A-88F3-D357A1329D4C}" sibTransId="{B99835A6-86C9-4923-82F4-03C6F36A4A4A}"/>
    <dgm:cxn modelId="{293AF9B9-492D-4447-8992-F7D60C845BB4}" srcId="{DAEBC566-9A6B-4F19-843E-31C64EFB2968}" destId="{C8029671-CC72-4681-B391-27C33E4C9FAE}" srcOrd="0" destOrd="0" parTransId="{15273DB4-5C08-4EAA-B87A-02FA9EB2363A}" sibTransId="{93A07CB6-FBE8-4285-82B6-0EAC126F25C9}"/>
    <dgm:cxn modelId="{D6379208-3841-406C-8C9E-2E0516961F42}" type="presOf" srcId="{0528A04A-A548-4388-ADC7-FDBAFA674C7A}" destId="{D02AC97D-46E6-4C78-82D9-73DCCD6B4715}" srcOrd="1" destOrd="0" presId="urn:microsoft.com/office/officeart/2005/8/layout/lProcess2"/>
    <dgm:cxn modelId="{5BDECF84-8A15-4D61-8A91-D5D94C8BAE53}" type="presOf" srcId="{5E3412AF-9306-4BD1-9C50-4E1ABFCDD398}" destId="{A006B65C-A4C6-4323-BE50-DEF2DFB752C9}" srcOrd="0" destOrd="0" presId="urn:microsoft.com/office/officeart/2005/8/layout/lProcess2"/>
    <dgm:cxn modelId="{D25E4F79-5F6E-453C-983A-3E0264AA29EA}" srcId="{0528A04A-A548-4388-ADC7-FDBAFA674C7A}" destId="{5E3412AF-9306-4BD1-9C50-4E1ABFCDD398}" srcOrd="4" destOrd="0" parTransId="{AAA7BA9A-4364-40FB-B4BC-ACF1C1DF96F8}" sibTransId="{892161F0-0281-4DEF-8951-4ABC923BC46B}"/>
    <dgm:cxn modelId="{2C641421-F503-4AC1-9AF0-8794072BC539}" srcId="{DAEBC566-9A6B-4F19-843E-31C64EFB2968}" destId="{0528A04A-A548-4388-ADC7-FDBAFA674C7A}" srcOrd="1" destOrd="0" parTransId="{3878B48A-2A62-4B48-90D8-FF975BFD2346}" sibTransId="{247E5871-FD83-4177-BA72-0A76B8C8CE4B}"/>
    <dgm:cxn modelId="{C39B0BE9-A70B-44E9-89AF-A7C0C491DEEF}" type="presOf" srcId="{9A1A7724-F73D-4AAF-804F-548E532D7840}" destId="{C513D91A-4337-493B-B8EA-82FCA2009B32}" srcOrd="0" destOrd="0" presId="urn:microsoft.com/office/officeart/2005/8/layout/lProcess2"/>
    <dgm:cxn modelId="{87C12BC1-2275-4BBB-8C13-9AACADDF0EA6}" type="presOf" srcId="{727E08E6-DE1B-4543-BF9D-F12968F8BEA4}" destId="{80CAE622-3C1E-4F36-A9A2-0059E6420DD9}" srcOrd="0" destOrd="0" presId="urn:microsoft.com/office/officeart/2005/8/layout/lProcess2"/>
    <dgm:cxn modelId="{6EE3773E-2BDB-433C-B7EE-E66243D0E372}" type="presOf" srcId="{6878D6E7-245D-4EBE-B8DD-1AD94C6DC40F}" destId="{E332E440-6D72-4E4D-921A-C197A854ED86}" srcOrd="0" destOrd="0" presId="urn:microsoft.com/office/officeart/2005/8/layout/lProcess2"/>
    <dgm:cxn modelId="{DCD5B012-01F0-4498-A29D-D2DBADD3F64C}" srcId="{BF7083ED-C335-4805-8F47-374FC04D56B3}" destId="{F48FD83A-B38F-4850-9EED-9A8E7C02BAE9}" srcOrd="1" destOrd="0" parTransId="{93F5877D-8EC8-4236-A9CD-B5E1A89C86D9}" sibTransId="{F640C551-59DD-4C88-97E5-CD2BFE27578C}"/>
    <dgm:cxn modelId="{536F8DA4-2093-4B90-8669-68589C4D36E7}" srcId="{D3E47658-9D2F-4D7E-9D76-E684B86A48D2}" destId="{BFA51489-D3A7-47DE-8616-62BBB25D3249}" srcOrd="1" destOrd="0" parTransId="{E1661DD9-253C-4329-948F-B9DA9262EFEB}" sibTransId="{6F875643-6172-4BA2-9267-1E2350307402}"/>
    <dgm:cxn modelId="{87DE96E1-C67D-4E07-93FA-37D47F71B675}" type="presOf" srcId="{C8029671-CC72-4681-B391-27C33E4C9FAE}" destId="{0819591C-6CDF-40AA-A3DF-F8504F0F1004}" srcOrd="1" destOrd="0" presId="urn:microsoft.com/office/officeart/2005/8/layout/lProcess2"/>
    <dgm:cxn modelId="{0DE1BA81-618A-49DC-890F-CB3DDAAF97A0}" type="presOf" srcId="{D1DF72B2-0343-44F1-8F6D-6CC41B260F1C}" destId="{4F92E594-57B3-4E58-A7E3-FEF4A761F6B3}" srcOrd="0" destOrd="0" presId="urn:microsoft.com/office/officeart/2005/8/layout/lProcess2"/>
    <dgm:cxn modelId="{A4ED6465-F312-4A03-8505-3F6B59FFAACE}" type="presOf" srcId="{BEA369F6-2BCC-4AB5-986B-0921CE9FB074}" destId="{FFC15452-39E7-45A1-B1D3-43EF04D49217}" srcOrd="0" destOrd="0" presId="urn:microsoft.com/office/officeart/2005/8/layout/lProcess2"/>
    <dgm:cxn modelId="{EFB8FAE7-69C6-4FDA-94EA-2770BAA04877}" srcId="{D3E47658-9D2F-4D7E-9D76-E684B86A48D2}" destId="{B9F821EA-E83B-4DAF-9282-77CFB7544338}" srcOrd="0" destOrd="0" parTransId="{6194DFBA-AB85-4360-9632-A0F4F0006CF9}" sibTransId="{ECD932B7-022F-4AF8-AEAB-D5A4839C25B2}"/>
    <dgm:cxn modelId="{535E2BB6-AE23-47F8-A2D7-F76D6CBCD873}" type="presOf" srcId="{105DDB1D-10F2-4998-8CB2-C42842EB351A}" destId="{9AB87DE8-D513-43A5-A03B-BB8FA1DCF7E4}" srcOrd="0" destOrd="0" presId="urn:microsoft.com/office/officeart/2005/8/layout/lProcess2"/>
    <dgm:cxn modelId="{C1E0FE72-159B-4FFB-8A59-81610D17D586}" type="presParOf" srcId="{FC2A8ED6-8547-4A5F-B56C-70EEDFDBDB39}" destId="{2602D94C-147E-4DED-A60E-2C28CC0B9887}" srcOrd="0" destOrd="0" presId="urn:microsoft.com/office/officeart/2005/8/layout/lProcess2"/>
    <dgm:cxn modelId="{7C05503B-B9F8-4E67-A790-669F470E29C0}" type="presParOf" srcId="{2602D94C-147E-4DED-A60E-2C28CC0B9887}" destId="{27B23C27-263F-4875-AD29-C28183F5AA97}" srcOrd="0" destOrd="0" presId="urn:microsoft.com/office/officeart/2005/8/layout/lProcess2"/>
    <dgm:cxn modelId="{E7CF6A02-45FF-4BFA-908F-300A80E99930}" type="presParOf" srcId="{2602D94C-147E-4DED-A60E-2C28CC0B9887}" destId="{0819591C-6CDF-40AA-A3DF-F8504F0F1004}" srcOrd="1" destOrd="0" presId="urn:microsoft.com/office/officeart/2005/8/layout/lProcess2"/>
    <dgm:cxn modelId="{7F4FA904-461B-4484-8F16-1BB661534CC8}" type="presParOf" srcId="{2602D94C-147E-4DED-A60E-2C28CC0B9887}" destId="{60410182-5FDC-47E1-A87E-9A7FFEF7A743}" srcOrd="2" destOrd="0" presId="urn:microsoft.com/office/officeart/2005/8/layout/lProcess2"/>
    <dgm:cxn modelId="{8E63018F-2CB4-47BC-B73F-C742E46B9261}" type="presParOf" srcId="{60410182-5FDC-47E1-A87E-9A7FFEF7A743}" destId="{710811CE-B81D-4CF7-8734-B1B4A1F1F66B}" srcOrd="0" destOrd="0" presId="urn:microsoft.com/office/officeart/2005/8/layout/lProcess2"/>
    <dgm:cxn modelId="{A72AB029-BA9E-4607-A454-992D57ED93D2}" type="presParOf" srcId="{710811CE-B81D-4CF7-8734-B1B4A1F1F66B}" destId="{4F92E594-57B3-4E58-A7E3-FEF4A761F6B3}" srcOrd="0" destOrd="0" presId="urn:microsoft.com/office/officeart/2005/8/layout/lProcess2"/>
    <dgm:cxn modelId="{6D58CEF0-6784-4BFB-ABA4-58E02388E99F}" type="presParOf" srcId="{710811CE-B81D-4CF7-8734-B1B4A1F1F66B}" destId="{1B87E0CB-D561-42CF-BC85-1BF858151CF9}" srcOrd="1" destOrd="0" presId="urn:microsoft.com/office/officeart/2005/8/layout/lProcess2"/>
    <dgm:cxn modelId="{8E389C86-2F33-4D15-90C7-4FB0668ECB04}" type="presParOf" srcId="{710811CE-B81D-4CF7-8734-B1B4A1F1F66B}" destId="{6E338531-B621-47FE-8626-6D39042175FA}" srcOrd="2" destOrd="0" presId="urn:microsoft.com/office/officeart/2005/8/layout/lProcess2"/>
    <dgm:cxn modelId="{4F245D3B-F5E1-4817-B60B-1F500DB1971D}" type="presParOf" srcId="{710811CE-B81D-4CF7-8734-B1B4A1F1F66B}" destId="{8FE13CCF-CD72-4054-AF1D-9D55254529B4}" srcOrd="3" destOrd="0" presId="urn:microsoft.com/office/officeart/2005/8/layout/lProcess2"/>
    <dgm:cxn modelId="{A1793A97-2F0A-4B5B-B761-DAC8C824E46C}" type="presParOf" srcId="{710811CE-B81D-4CF7-8734-B1B4A1F1F66B}" destId="{52DBFAD6-FB8E-4B68-89BA-803FA3122017}" srcOrd="4" destOrd="0" presId="urn:microsoft.com/office/officeart/2005/8/layout/lProcess2"/>
    <dgm:cxn modelId="{D9F65CD6-A6D9-4AC2-8914-163D7C446D92}" type="presParOf" srcId="{710811CE-B81D-4CF7-8734-B1B4A1F1F66B}" destId="{DA53BBF6-0302-459E-8055-26303A1CE44A}" srcOrd="5" destOrd="0" presId="urn:microsoft.com/office/officeart/2005/8/layout/lProcess2"/>
    <dgm:cxn modelId="{B03E25A6-C9B8-4B38-9DBF-FC268CD17544}" type="presParOf" srcId="{710811CE-B81D-4CF7-8734-B1B4A1F1F66B}" destId="{1F49398D-0415-456C-AF63-4C4D4D87FDDF}" srcOrd="6" destOrd="0" presId="urn:microsoft.com/office/officeart/2005/8/layout/lProcess2"/>
    <dgm:cxn modelId="{72078B10-DD83-4C02-B4DA-CBA770D04C04}" type="presParOf" srcId="{710811CE-B81D-4CF7-8734-B1B4A1F1F66B}" destId="{5FFC8FFC-34F3-4802-97C8-4186F8581EC9}" srcOrd="7" destOrd="0" presId="urn:microsoft.com/office/officeart/2005/8/layout/lProcess2"/>
    <dgm:cxn modelId="{AB20042C-7075-4C1B-8C9D-5C8324F8577C}" type="presParOf" srcId="{710811CE-B81D-4CF7-8734-B1B4A1F1F66B}" destId="{6EAE334A-9203-4A36-B95F-FD9215118E19}" srcOrd="8" destOrd="0" presId="urn:microsoft.com/office/officeart/2005/8/layout/lProcess2"/>
    <dgm:cxn modelId="{B05F6970-3042-426A-B045-CAA85DA31718}" type="presParOf" srcId="{FC2A8ED6-8547-4A5F-B56C-70EEDFDBDB39}" destId="{69C0D931-7E93-4F9D-AEDD-EB227783F4F0}" srcOrd="1" destOrd="0" presId="urn:microsoft.com/office/officeart/2005/8/layout/lProcess2"/>
    <dgm:cxn modelId="{DC95D39C-968E-43E5-8CEE-3F63AF1C9C72}" type="presParOf" srcId="{FC2A8ED6-8547-4A5F-B56C-70EEDFDBDB39}" destId="{CE73F8E0-A6ED-4586-B300-5F1963F3D4D2}" srcOrd="2" destOrd="0" presId="urn:microsoft.com/office/officeart/2005/8/layout/lProcess2"/>
    <dgm:cxn modelId="{59AB726D-EA31-49BB-A475-723822693A52}" type="presParOf" srcId="{CE73F8E0-A6ED-4586-B300-5F1963F3D4D2}" destId="{A9DA5B25-60BD-4F27-8D81-DEF1A92C66B4}" srcOrd="0" destOrd="0" presId="urn:microsoft.com/office/officeart/2005/8/layout/lProcess2"/>
    <dgm:cxn modelId="{54BD256F-9CCE-44BE-94B9-416E557CDED8}" type="presParOf" srcId="{CE73F8E0-A6ED-4586-B300-5F1963F3D4D2}" destId="{D02AC97D-46E6-4C78-82D9-73DCCD6B4715}" srcOrd="1" destOrd="0" presId="urn:microsoft.com/office/officeart/2005/8/layout/lProcess2"/>
    <dgm:cxn modelId="{63D414F9-D981-4654-A4EB-BDBB61B1809E}" type="presParOf" srcId="{CE73F8E0-A6ED-4586-B300-5F1963F3D4D2}" destId="{616D2658-D6EE-4861-82A7-60A19CDBF184}" srcOrd="2" destOrd="0" presId="urn:microsoft.com/office/officeart/2005/8/layout/lProcess2"/>
    <dgm:cxn modelId="{B04D0A8B-6122-4C54-B555-9CE37FE3A586}" type="presParOf" srcId="{616D2658-D6EE-4861-82A7-60A19CDBF184}" destId="{7B9F93AE-EB36-4F9D-B4A4-8636E401E79B}" srcOrd="0" destOrd="0" presId="urn:microsoft.com/office/officeart/2005/8/layout/lProcess2"/>
    <dgm:cxn modelId="{495742A8-F4FB-4596-B550-894C665067E1}" type="presParOf" srcId="{7B9F93AE-EB36-4F9D-B4A4-8636E401E79B}" destId="{FFC15452-39E7-45A1-B1D3-43EF04D49217}" srcOrd="0" destOrd="0" presId="urn:microsoft.com/office/officeart/2005/8/layout/lProcess2"/>
    <dgm:cxn modelId="{146D44E0-C07B-47C6-A57C-70D3B23999D4}" type="presParOf" srcId="{7B9F93AE-EB36-4F9D-B4A4-8636E401E79B}" destId="{AAF3B303-954D-46B9-83D0-9946403FB802}" srcOrd="1" destOrd="0" presId="urn:microsoft.com/office/officeart/2005/8/layout/lProcess2"/>
    <dgm:cxn modelId="{F98032A5-0483-46FD-BDF1-D7BAFDAE9472}" type="presParOf" srcId="{7B9F93AE-EB36-4F9D-B4A4-8636E401E79B}" destId="{45615757-C688-4D36-A333-869D775391C5}" srcOrd="2" destOrd="0" presId="urn:microsoft.com/office/officeart/2005/8/layout/lProcess2"/>
    <dgm:cxn modelId="{30566975-3B5A-4C55-8D71-F4F4987DBEF6}" type="presParOf" srcId="{7B9F93AE-EB36-4F9D-B4A4-8636E401E79B}" destId="{1FBA3BE6-5009-462E-B429-03057CE901D5}" srcOrd="3" destOrd="0" presId="urn:microsoft.com/office/officeart/2005/8/layout/lProcess2"/>
    <dgm:cxn modelId="{84D66341-6AD7-4777-9C63-0C3189426561}" type="presParOf" srcId="{7B9F93AE-EB36-4F9D-B4A4-8636E401E79B}" destId="{0D810B2E-5F81-49FA-AACB-2203F66C7BCD}" srcOrd="4" destOrd="0" presId="urn:microsoft.com/office/officeart/2005/8/layout/lProcess2"/>
    <dgm:cxn modelId="{4EF09E39-F3A3-41D7-A38C-D74B92A2888C}" type="presParOf" srcId="{7B9F93AE-EB36-4F9D-B4A4-8636E401E79B}" destId="{88F6DE7A-5CBB-4A10-B6D8-39973A922CE6}" srcOrd="5" destOrd="0" presId="urn:microsoft.com/office/officeart/2005/8/layout/lProcess2"/>
    <dgm:cxn modelId="{30555106-2BA7-4963-B5B6-629A49BA6ACF}" type="presParOf" srcId="{7B9F93AE-EB36-4F9D-B4A4-8636E401E79B}" destId="{E332E440-6D72-4E4D-921A-C197A854ED86}" srcOrd="6" destOrd="0" presId="urn:microsoft.com/office/officeart/2005/8/layout/lProcess2"/>
    <dgm:cxn modelId="{4E560CA4-0B5F-46CB-9B65-5FC243C8B6EA}" type="presParOf" srcId="{7B9F93AE-EB36-4F9D-B4A4-8636E401E79B}" destId="{813535F6-D333-43FF-871D-F39664F6D817}" srcOrd="7" destOrd="0" presId="urn:microsoft.com/office/officeart/2005/8/layout/lProcess2"/>
    <dgm:cxn modelId="{790C3B73-CA2A-4247-9BA1-420D24E2261A}" type="presParOf" srcId="{7B9F93AE-EB36-4F9D-B4A4-8636E401E79B}" destId="{A006B65C-A4C6-4323-BE50-DEF2DFB752C9}" srcOrd="8" destOrd="0" presId="urn:microsoft.com/office/officeart/2005/8/layout/lProcess2"/>
    <dgm:cxn modelId="{905CF181-74BB-4681-A7EB-2F25A4B04B4B}" type="presParOf" srcId="{7B9F93AE-EB36-4F9D-B4A4-8636E401E79B}" destId="{E2A11767-B9CE-45E4-9A09-0037F37F6464}" srcOrd="9" destOrd="0" presId="urn:microsoft.com/office/officeart/2005/8/layout/lProcess2"/>
    <dgm:cxn modelId="{649533B5-8AD7-4168-8AF5-8D3F3BC626D8}" type="presParOf" srcId="{7B9F93AE-EB36-4F9D-B4A4-8636E401E79B}" destId="{82F9752C-91A2-4AA9-960F-3837CCE9B35C}" srcOrd="10" destOrd="0" presId="urn:microsoft.com/office/officeart/2005/8/layout/lProcess2"/>
    <dgm:cxn modelId="{C4CC6262-A20B-4960-926E-BAA5F026A694}" type="presParOf" srcId="{FC2A8ED6-8547-4A5F-B56C-70EEDFDBDB39}" destId="{6FF76E46-DAE4-4341-BF0D-DA13C1DFBB65}" srcOrd="3" destOrd="0" presId="urn:microsoft.com/office/officeart/2005/8/layout/lProcess2"/>
    <dgm:cxn modelId="{CA7AA18E-3898-4C08-9681-C5CF5C9B545B}" type="presParOf" srcId="{FC2A8ED6-8547-4A5F-B56C-70EEDFDBDB39}" destId="{D6A3044C-46CA-4AA7-AF15-9578877BD57A}" srcOrd="4" destOrd="0" presId="urn:microsoft.com/office/officeart/2005/8/layout/lProcess2"/>
    <dgm:cxn modelId="{8BB3188B-7E1D-4BEA-B3D2-40B8E1CD55C9}" type="presParOf" srcId="{D6A3044C-46CA-4AA7-AF15-9578877BD57A}" destId="{46BD6F05-06F2-4B50-A702-A7D8BB77D395}" srcOrd="0" destOrd="0" presId="urn:microsoft.com/office/officeart/2005/8/layout/lProcess2"/>
    <dgm:cxn modelId="{54B037EB-2A3E-485F-AB91-D74B0A97B29B}" type="presParOf" srcId="{D6A3044C-46CA-4AA7-AF15-9578877BD57A}" destId="{0E52FEDB-558E-4A18-8F90-EF92061465C5}" srcOrd="1" destOrd="0" presId="urn:microsoft.com/office/officeart/2005/8/layout/lProcess2"/>
    <dgm:cxn modelId="{74E6BAC0-54D5-4E3B-84DE-C0F715D2E60D}" type="presParOf" srcId="{D6A3044C-46CA-4AA7-AF15-9578877BD57A}" destId="{D1AAB845-02BB-4C40-B481-DF3CD2FB1DDA}" srcOrd="2" destOrd="0" presId="urn:microsoft.com/office/officeart/2005/8/layout/lProcess2"/>
    <dgm:cxn modelId="{164CA1E2-AE25-40D6-9FF2-73DAA8302517}" type="presParOf" srcId="{D1AAB845-02BB-4C40-B481-DF3CD2FB1DDA}" destId="{327D57F5-7BF7-4A1C-934C-B434A82B88B4}" srcOrd="0" destOrd="0" presId="urn:microsoft.com/office/officeart/2005/8/layout/lProcess2"/>
    <dgm:cxn modelId="{095202D8-C35E-4335-80B1-DEF8D77E3CAA}" type="presParOf" srcId="{327D57F5-7BF7-4A1C-934C-B434A82B88B4}" destId="{3F5B713D-1A2B-4BCE-A8AF-7AC453EF3AC4}" srcOrd="0" destOrd="0" presId="urn:microsoft.com/office/officeart/2005/8/layout/lProcess2"/>
    <dgm:cxn modelId="{08E4EAFD-F589-423C-A324-8B0E77A35BBC}" type="presParOf" srcId="{327D57F5-7BF7-4A1C-934C-B434A82B88B4}" destId="{CE1B775B-8587-4C4A-A06E-350891BD2876}" srcOrd="1" destOrd="0" presId="urn:microsoft.com/office/officeart/2005/8/layout/lProcess2"/>
    <dgm:cxn modelId="{DB85AE08-F1C3-4BE8-8AF5-3F10C8BC55D5}" type="presParOf" srcId="{327D57F5-7BF7-4A1C-934C-B434A82B88B4}" destId="{AE0FA7F7-2D93-4B5D-AD41-F0B2B58F62F4}" srcOrd="2" destOrd="0" presId="urn:microsoft.com/office/officeart/2005/8/layout/lProcess2"/>
    <dgm:cxn modelId="{DDD51D6F-69BA-4251-A37E-FA93184C5214}" type="presParOf" srcId="{327D57F5-7BF7-4A1C-934C-B434A82B88B4}" destId="{B5525AB4-4633-438B-9090-76319A589CDC}" srcOrd="3" destOrd="0" presId="urn:microsoft.com/office/officeart/2005/8/layout/lProcess2"/>
    <dgm:cxn modelId="{F5DFB7B9-4613-4305-A723-9F4FFEFE3A65}" type="presParOf" srcId="{327D57F5-7BF7-4A1C-934C-B434A82B88B4}" destId="{9AB87DE8-D513-43A5-A03B-BB8FA1DCF7E4}" srcOrd="4" destOrd="0" presId="urn:microsoft.com/office/officeart/2005/8/layout/lProcess2"/>
    <dgm:cxn modelId="{5B4095D2-3406-4362-B563-8AACAEB09D53}" type="presParOf" srcId="{327D57F5-7BF7-4A1C-934C-B434A82B88B4}" destId="{AE1FF74F-A6B1-45B2-873E-235B3831C253}" srcOrd="5" destOrd="0" presId="urn:microsoft.com/office/officeart/2005/8/layout/lProcess2"/>
    <dgm:cxn modelId="{265015C8-C1D4-4C0F-B8B3-7B0DDF15FBEE}" type="presParOf" srcId="{327D57F5-7BF7-4A1C-934C-B434A82B88B4}" destId="{5BC08B07-C89B-4ADF-9A3C-5A4C0C94D9F5}" srcOrd="6" destOrd="0" presId="urn:microsoft.com/office/officeart/2005/8/layout/lProcess2"/>
    <dgm:cxn modelId="{0B660888-A2FC-41BF-BAA4-1FECB450D838}" type="presParOf" srcId="{327D57F5-7BF7-4A1C-934C-B434A82B88B4}" destId="{48E2F388-F9CE-4099-AB4D-D79B24B853FB}" srcOrd="7" destOrd="0" presId="urn:microsoft.com/office/officeart/2005/8/layout/lProcess2"/>
    <dgm:cxn modelId="{8EAFDB7A-4676-45A3-BC41-5D8FAC0C68B9}" type="presParOf" srcId="{327D57F5-7BF7-4A1C-934C-B434A82B88B4}" destId="{DE060970-7084-447C-916E-1D0E27434243}" srcOrd="8" destOrd="0" presId="urn:microsoft.com/office/officeart/2005/8/layout/lProcess2"/>
    <dgm:cxn modelId="{A90B954A-902A-4704-9994-8C9C27D1D9E9}" type="presParOf" srcId="{FC2A8ED6-8547-4A5F-B56C-70EEDFDBDB39}" destId="{F53528BF-7E7A-47C3-99DC-45E574E98E28}" srcOrd="5" destOrd="0" presId="urn:microsoft.com/office/officeart/2005/8/layout/lProcess2"/>
    <dgm:cxn modelId="{EE02F7B7-D6ED-4269-9421-A264DBE352BA}" type="presParOf" srcId="{FC2A8ED6-8547-4A5F-B56C-70EEDFDBDB39}" destId="{E60BDB96-5248-4EB2-99D3-B29526D532FB}" srcOrd="6" destOrd="0" presId="urn:microsoft.com/office/officeart/2005/8/layout/lProcess2"/>
    <dgm:cxn modelId="{50D733D5-CACD-4FF4-8562-89C625086A9C}" type="presParOf" srcId="{E60BDB96-5248-4EB2-99D3-B29526D532FB}" destId="{EC559213-9A8E-4487-B58E-50CF0E46C660}" srcOrd="0" destOrd="0" presId="urn:microsoft.com/office/officeart/2005/8/layout/lProcess2"/>
    <dgm:cxn modelId="{108154E5-F4C2-401E-A548-A034947F57D4}" type="presParOf" srcId="{E60BDB96-5248-4EB2-99D3-B29526D532FB}" destId="{779204F1-BC30-4188-A773-CF4D462A175C}" srcOrd="1" destOrd="0" presId="urn:microsoft.com/office/officeart/2005/8/layout/lProcess2"/>
    <dgm:cxn modelId="{6525D3B4-06C9-46BA-B24B-78D7763FDB35}" type="presParOf" srcId="{E60BDB96-5248-4EB2-99D3-B29526D532FB}" destId="{B28FE1CE-4A6F-471C-9FA1-003A505B7BBE}" srcOrd="2" destOrd="0" presId="urn:microsoft.com/office/officeart/2005/8/layout/lProcess2"/>
    <dgm:cxn modelId="{343037FE-EC4C-475A-8710-4F7313605300}" type="presParOf" srcId="{B28FE1CE-4A6F-471C-9FA1-003A505B7BBE}" destId="{E61E25C5-237B-4AEC-9EE9-E08FE72EE371}" srcOrd="0" destOrd="0" presId="urn:microsoft.com/office/officeart/2005/8/layout/lProcess2"/>
    <dgm:cxn modelId="{FC26F399-1A16-4850-BB61-54E64EA3A7D8}" type="presParOf" srcId="{E61E25C5-237B-4AEC-9EE9-E08FE72EE371}" destId="{D5F726F5-036A-4177-A6ED-FC81F534420F}" srcOrd="0" destOrd="0" presId="urn:microsoft.com/office/officeart/2005/8/layout/lProcess2"/>
    <dgm:cxn modelId="{A3BE810D-893B-4AFD-B48A-7C1D1CC494DC}" type="presParOf" srcId="{E61E25C5-237B-4AEC-9EE9-E08FE72EE371}" destId="{CF75D16D-6C57-4A7C-8E8D-5A4E99FA0BBD}" srcOrd="1" destOrd="0" presId="urn:microsoft.com/office/officeart/2005/8/layout/lProcess2"/>
    <dgm:cxn modelId="{AA7EAF74-AE71-4C73-A29C-489F6C98A93C}" type="presParOf" srcId="{E61E25C5-237B-4AEC-9EE9-E08FE72EE371}" destId="{B6B3DD22-3B60-4055-8A7A-DFC816480BBC}" srcOrd="2" destOrd="0" presId="urn:microsoft.com/office/officeart/2005/8/layout/lProcess2"/>
    <dgm:cxn modelId="{D0D8B475-9BBA-4337-9F56-D10845620E73}" type="presParOf" srcId="{E61E25C5-237B-4AEC-9EE9-E08FE72EE371}" destId="{D6A58C1F-EE90-4178-AEE7-9F773592D79D}" srcOrd="3" destOrd="0" presId="urn:microsoft.com/office/officeart/2005/8/layout/lProcess2"/>
    <dgm:cxn modelId="{28D06E3F-479C-429B-A67C-CA4F9BCEDC0E}" type="presParOf" srcId="{E61E25C5-237B-4AEC-9EE9-E08FE72EE371}" destId="{80CAE622-3C1E-4F36-A9A2-0059E6420DD9}" srcOrd="4" destOrd="0" presId="urn:microsoft.com/office/officeart/2005/8/layout/lProcess2"/>
    <dgm:cxn modelId="{EC6C0844-05F1-4F67-AC5B-D2BE40A6AFF1}" type="presParOf" srcId="{E61E25C5-237B-4AEC-9EE9-E08FE72EE371}" destId="{53163187-6E90-42B9-921E-611B8782951C}" srcOrd="5" destOrd="0" presId="urn:microsoft.com/office/officeart/2005/8/layout/lProcess2"/>
    <dgm:cxn modelId="{6055D2FD-CB72-449F-8532-9A7A0F5EDEC7}" type="presParOf" srcId="{E61E25C5-237B-4AEC-9EE9-E08FE72EE371}" destId="{C513D91A-4337-493B-B8EA-82FCA2009B32}" srcOrd="6" destOrd="0" presId="urn:microsoft.com/office/officeart/2005/8/layout/lProcess2"/>
  </dgm:cxnLst>
  <dgm:bg>
    <a:solidFill>
      <a:schemeClr val="accent3">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23C27-263F-4875-AD29-C28183F5AA97}">
      <dsp:nvSpPr>
        <dsp:cNvPr id="0" name=""/>
        <dsp:cNvSpPr/>
      </dsp:nvSpPr>
      <dsp:spPr>
        <a:xfrm>
          <a:off x="1984" y="0"/>
          <a:ext cx="1946895" cy="3962400"/>
        </a:xfrm>
        <a:prstGeom prst="roundRect">
          <a:avLst>
            <a:gd name="adj" fmla="val 1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Helvetica" panose="020B0604020202020204" pitchFamily="34" charset="0"/>
              <a:cs typeface="Helvetica" panose="020B0604020202020204" pitchFamily="34" charset="0"/>
            </a:rPr>
            <a:t>Planning</a:t>
          </a:r>
          <a:endParaRPr lang="en-US" sz="2000" kern="1200" dirty="0">
            <a:latin typeface="Helvetica" panose="020B0604020202020204" pitchFamily="34" charset="0"/>
            <a:cs typeface="Helvetica" panose="020B0604020202020204" pitchFamily="34" charset="0"/>
          </a:endParaRPr>
        </a:p>
      </dsp:txBody>
      <dsp:txXfrm>
        <a:off x="1984" y="0"/>
        <a:ext cx="1946895" cy="1188720"/>
      </dsp:txXfrm>
    </dsp:sp>
    <dsp:sp modelId="{4F92E594-57B3-4E58-A7E3-FEF4A761F6B3}">
      <dsp:nvSpPr>
        <dsp:cNvPr id="0" name=""/>
        <dsp:cNvSpPr/>
      </dsp:nvSpPr>
      <dsp:spPr>
        <a:xfrm>
          <a:off x="196673" y="1189469"/>
          <a:ext cx="1557516" cy="45839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Service Planning</a:t>
          </a:r>
          <a:endParaRPr lang="en-US" sz="1400" kern="1200" dirty="0"/>
        </a:p>
      </dsp:txBody>
      <dsp:txXfrm>
        <a:off x="210099" y="1202895"/>
        <a:ext cx="1530664" cy="431542"/>
      </dsp:txXfrm>
    </dsp:sp>
    <dsp:sp modelId="{6E338531-B621-47FE-8626-6D39042175FA}">
      <dsp:nvSpPr>
        <dsp:cNvPr id="0" name=""/>
        <dsp:cNvSpPr/>
      </dsp:nvSpPr>
      <dsp:spPr>
        <a:xfrm>
          <a:off x="196673" y="1718386"/>
          <a:ext cx="1557516" cy="45839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Route Planning</a:t>
          </a:r>
          <a:endParaRPr lang="en-US" sz="1400" kern="1200" dirty="0"/>
        </a:p>
      </dsp:txBody>
      <dsp:txXfrm>
        <a:off x="210099" y="1731812"/>
        <a:ext cx="1530664" cy="431542"/>
      </dsp:txXfrm>
    </dsp:sp>
    <dsp:sp modelId="{52DBFAD6-FB8E-4B68-89BA-803FA3122017}">
      <dsp:nvSpPr>
        <dsp:cNvPr id="0" name=""/>
        <dsp:cNvSpPr/>
      </dsp:nvSpPr>
      <dsp:spPr>
        <a:xfrm>
          <a:off x="196673" y="2247302"/>
          <a:ext cx="1557516" cy="45839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Route Rationalization</a:t>
          </a:r>
          <a:endParaRPr lang="en-US" sz="1400" kern="1200" dirty="0"/>
        </a:p>
      </dsp:txBody>
      <dsp:txXfrm>
        <a:off x="210099" y="2260728"/>
        <a:ext cx="1530664" cy="431542"/>
      </dsp:txXfrm>
    </dsp:sp>
    <dsp:sp modelId="{1F49398D-0415-456C-AF63-4C4D4D87FDDF}">
      <dsp:nvSpPr>
        <dsp:cNvPr id="0" name=""/>
        <dsp:cNvSpPr/>
      </dsp:nvSpPr>
      <dsp:spPr>
        <a:xfrm>
          <a:off x="196673" y="2776219"/>
          <a:ext cx="1557516" cy="45839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Policy Advisory</a:t>
          </a:r>
          <a:endParaRPr lang="en-US" sz="1400" kern="1200" dirty="0"/>
        </a:p>
      </dsp:txBody>
      <dsp:txXfrm>
        <a:off x="210099" y="2789645"/>
        <a:ext cx="1530664" cy="431542"/>
      </dsp:txXfrm>
    </dsp:sp>
    <dsp:sp modelId="{6EAE334A-9203-4A36-B95F-FD9215118E19}">
      <dsp:nvSpPr>
        <dsp:cNvPr id="0" name=""/>
        <dsp:cNvSpPr/>
      </dsp:nvSpPr>
      <dsp:spPr>
        <a:xfrm>
          <a:off x="196673" y="3305135"/>
          <a:ext cx="1557516" cy="45839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Transaction Advisory</a:t>
          </a:r>
          <a:endParaRPr lang="en-US" sz="1400" kern="1200" dirty="0"/>
        </a:p>
      </dsp:txBody>
      <dsp:txXfrm>
        <a:off x="210099" y="3318561"/>
        <a:ext cx="1530664" cy="431542"/>
      </dsp:txXfrm>
    </dsp:sp>
    <dsp:sp modelId="{A9DA5B25-60BD-4F27-8D81-DEF1A92C66B4}">
      <dsp:nvSpPr>
        <dsp:cNvPr id="0" name=""/>
        <dsp:cNvSpPr/>
      </dsp:nvSpPr>
      <dsp:spPr>
        <a:xfrm>
          <a:off x="2094896" y="0"/>
          <a:ext cx="1946895" cy="3962400"/>
        </a:xfrm>
        <a:prstGeom prst="roundRect">
          <a:avLst>
            <a:gd name="adj" fmla="val 1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Helvetica" panose="020B0604020202020204" pitchFamily="34" charset="0"/>
              <a:cs typeface="Helvetica" panose="020B0604020202020204" pitchFamily="34" charset="0"/>
            </a:rPr>
            <a:t>Transport Technology</a:t>
          </a:r>
          <a:endParaRPr lang="en-US" sz="2000" kern="1200" dirty="0">
            <a:latin typeface="Helvetica" panose="020B0604020202020204" pitchFamily="34" charset="0"/>
            <a:cs typeface="Helvetica" panose="020B0604020202020204" pitchFamily="34" charset="0"/>
          </a:endParaRPr>
        </a:p>
      </dsp:txBody>
      <dsp:txXfrm>
        <a:off x="2094896" y="0"/>
        <a:ext cx="1946895" cy="1188720"/>
      </dsp:txXfrm>
    </dsp:sp>
    <dsp:sp modelId="{FFC15452-39E7-45A1-B1D3-43EF04D49217}">
      <dsp:nvSpPr>
        <dsp:cNvPr id="0" name=""/>
        <dsp:cNvSpPr/>
      </dsp:nvSpPr>
      <dsp:spPr>
        <a:xfrm>
          <a:off x="2289585" y="1188913"/>
          <a:ext cx="1557516" cy="380423"/>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AVL</a:t>
          </a:r>
          <a:endParaRPr lang="en-US" sz="1400" kern="1200" dirty="0"/>
        </a:p>
      </dsp:txBody>
      <dsp:txXfrm>
        <a:off x="2300727" y="1200055"/>
        <a:ext cx="1535232" cy="358139"/>
      </dsp:txXfrm>
    </dsp:sp>
    <dsp:sp modelId="{45615757-C688-4D36-A333-869D775391C5}">
      <dsp:nvSpPr>
        <dsp:cNvPr id="0" name=""/>
        <dsp:cNvSpPr/>
      </dsp:nvSpPr>
      <dsp:spPr>
        <a:xfrm>
          <a:off x="2289585" y="1627863"/>
          <a:ext cx="1557516" cy="380423"/>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ETM/Ticketing</a:t>
          </a:r>
          <a:endParaRPr lang="en-US" sz="1400" kern="1200" dirty="0"/>
        </a:p>
      </dsp:txBody>
      <dsp:txXfrm>
        <a:off x="2300727" y="1639005"/>
        <a:ext cx="1535232" cy="358139"/>
      </dsp:txXfrm>
    </dsp:sp>
    <dsp:sp modelId="{0D810B2E-5F81-49FA-AACB-2203F66C7BCD}">
      <dsp:nvSpPr>
        <dsp:cNvPr id="0" name=""/>
        <dsp:cNvSpPr/>
      </dsp:nvSpPr>
      <dsp:spPr>
        <a:xfrm>
          <a:off x="2289585" y="2066813"/>
          <a:ext cx="1557516" cy="380423"/>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ERP</a:t>
          </a:r>
          <a:endParaRPr lang="en-US" sz="1400" kern="1200" dirty="0"/>
        </a:p>
      </dsp:txBody>
      <dsp:txXfrm>
        <a:off x="2300727" y="2077955"/>
        <a:ext cx="1535232" cy="358139"/>
      </dsp:txXfrm>
    </dsp:sp>
    <dsp:sp modelId="{E332E440-6D72-4E4D-921A-C197A854ED86}">
      <dsp:nvSpPr>
        <dsp:cNvPr id="0" name=""/>
        <dsp:cNvSpPr/>
      </dsp:nvSpPr>
      <dsp:spPr>
        <a:xfrm>
          <a:off x="2289585" y="2505763"/>
          <a:ext cx="1557516" cy="380423"/>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Surveillance</a:t>
          </a:r>
          <a:endParaRPr lang="en-US" sz="1400" kern="1200" dirty="0"/>
        </a:p>
      </dsp:txBody>
      <dsp:txXfrm>
        <a:off x="2300727" y="2516905"/>
        <a:ext cx="1535232" cy="358139"/>
      </dsp:txXfrm>
    </dsp:sp>
    <dsp:sp modelId="{A006B65C-A4C6-4323-BE50-DEF2DFB752C9}">
      <dsp:nvSpPr>
        <dsp:cNvPr id="0" name=""/>
        <dsp:cNvSpPr/>
      </dsp:nvSpPr>
      <dsp:spPr>
        <a:xfrm>
          <a:off x="2289585" y="2944713"/>
          <a:ext cx="1557516" cy="380423"/>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PIS</a:t>
          </a:r>
          <a:endParaRPr lang="en-US" sz="1400" kern="1200" dirty="0"/>
        </a:p>
      </dsp:txBody>
      <dsp:txXfrm>
        <a:off x="2300727" y="2955855"/>
        <a:ext cx="1535232" cy="358139"/>
      </dsp:txXfrm>
    </dsp:sp>
    <dsp:sp modelId="{82F9752C-91A2-4AA9-960F-3837CCE9B35C}">
      <dsp:nvSpPr>
        <dsp:cNvPr id="0" name=""/>
        <dsp:cNvSpPr/>
      </dsp:nvSpPr>
      <dsp:spPr>
        <a:xfrm>
          <a:off x="2289585" y="3383663"/>
          <a:ext cx="1557516" cy="380423"/>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Control Room</a:t>
          </a:r>
          <a:endParaRPr lang="en-US" sz="1400" kern="1200" dirty="0"/>
        </a:p>
      </dsp:txBody>
      <dsp:txXfrm>
        <a:off x="2300727" y="3394805"/>
        <a:ext cx="1535232" cy="358139"/>
      </dsp:txXfrm>
    </dsp:sp>
    <dsp:sp modelId="{46BD6F05-06F2-4B50-A702-A7D8BB77D395}">
      <dsp:nvSpPr>
        <dsp:cNvPr id="0" name=""/>
        <dsp:cNvSpPr/>
      </dsp:nvSpPr>
      <dsp:spPr>
        <a:xfrm>
          <a:off x="4187808" y="0"/>
          <a:ext cx="1946895" cy="3962400"/>
        </a:xfrm>
        <a:prstGeom prst="roundRect">
          <a:avLst>
            <a:gd name="adj" fmla="val 1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Helvetica" panose="020B0604020202020204" pitchFamily="34" charset="0"/>
              <a:cs typeface="Helvetica" panose="020B0604020202020204" pitchFamily="34" charset="0"/>
            </a:rPr>
            <a:t>Engineering</a:t>
          </a:r>
          <a:endParaRPr lang="en-US" sz="2000" kern="1200" dirty="0">
            <a:latin typeface="Helvetica" panose="020B0604020202020204" pitchFamily="34" charset="0"/>
            <a:cs typeface="Helvetica" panose="020B0604020202020204" pitchFamily="34" charset="0"/>
          </a:endParaRPr>
        </a:p>
      </dsp:txBody>
      <dsp:txXfrm>
        <a:off x="4187808" y="0"/>
        <a:ext cx="1946895" cy="1188720"/>
      </dsp:txXfrm>
    </dsp:sp>
    <dsp:sp modelId="{3F5B713D-1A2B-4BCE-A8AF-7AC453EF3AC4}">
      <dsp:nvSpPr>
        <dsp:cNvPr id="0" name=""/>
        <dsp:cNvSpPr/>
      </dsp:nvSpPr>
      <dsp:spPr>
        <a:xfrm>
          <a:off x="4382498" y="1189469"/>
          <a:ext cx="1557516" cy="45839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ISBTs</a:t>
          </a:r>
          <a:endParaRPr lang="en-US" sz="1400" kern="1200" dirty="0"/>
        </a:p>
      </dsp:txBody>
      <dsp:txXfrm>
        <a:off x="4395924" y="1202895"/>
        <a:ext cx="1530664" cy="431542"/>
      </dsp:txXfrm>
    </dsp:sp>
    <dsp:sp modelId="{AE0FA7F7-2D93-4B5D-AD41-F0B2B58F62F4}">
      <dsp:nvSpPr>
        <dsp:cNvPr id="0" name=""/>
        <dsp:cNvSpPr/>
      </dsp:nvSpPr>
      <dsp:spPr>
        <a:xfrm>
          <a:off x="4382498" y="1718386"/>
          <a:ext cx="1557516" cy="45839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Terminals</a:t>
          </a:r>
          <a:endParaRPr lang="en-US" sz="1400" kern="1200" dirty="0"/>
        </a:p>
      </dsp:txBody>
      <dsp:txXfrm>
        <a:off x="4395924" y="1731812"/>
        <a:ext cx="1530664" cy="431542"/>
      </dsp:txXfrm>
    </dsp:sp>
    <dsp:sp modelId="{9AB87DE8-D513-43A5-A03B-BB8FA1DCF7E4}">
      <dsp:nvSpPr>
        <dsp:cNvPr id="0" name=""/>
        <dsp:cNvSpPr/>
      </dsp:nvSpPr>
      <dsp:spPr>
        <a:xfrm>
          <a:off x="4382498" y="2247302"/>
          <a:ext cx="1557516" cy="45839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Depots</a:t>
          </a:r>
          <a:endParaRPr lang="en-US" sz="1400" kern="1200" dirty="0"/>
        </a:p>
      </dsp:txBody>
      <dsp:txXfrm>
        <a:off x="4395924" y="2260728"/>
        <a:ext cx="1530664" cy="431542"/>
      </dsp:txXfrm>
    </dsp:sp>
    <dsp:sp modelId="{5BC08B07-C89B-4ADF-9A3C-5A4C0C94D9F5}">
      <dsp:nvSpPr>
        <dsp:cNvPr id="0" name=""/>
        <dsp:cNvSpPr/>
      </dsp:nvSpPr>
      <dsp:spPr>
        <a:xfrm>
          <a:off x="4382498" y="2776219"/>
          <a:ext cx="1557516" cy="45839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BRT</a:t>
          </a:r>
          <a:endParaRPr lang="en-US" sz="1400" kern="1200" dirty="0"/>
        </a:p>
      </dsp:txBody>
      <dsp:txXfrm>
        <a:off x="4395924" y="2789645"/>
        <a:ext cx="1530664" cy="431542"/>
      </dsp:txXfrm>
    </dsp:sp>
    <dsp:sp modelId="{DE060970-7084-447C-916E-1D0E27434243}">
      <dsp:nvSpPr>
        <dsp:cNvPr id="0" name=""/>
        <dsp:cNvSpPr/>
      </dsp:nvSpPr>
      <dsp:spPr>
        <a:xfrm>
          <a:off x="4382498" y="3305135"/>
          <a:ext cx="1557516" cy="458394"/>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BQS</a:t>
          </a:r>
          <a:endParaRPr lang="en-US" sz="1400" kern="1200" dirty="0"/>
        </a:p>
      </dsp:txBody>
      <dsp:txXfrm>
        <a:off x="4395924" y="3318561"/>
        <a:ext cx="1530664" cy="431542"/>
      </dsp:txXfrm>
    </dsp:sp>
    <dsp:sp modelId="{EC559213-9A8E-4487-B58E-50CF0E46C660}">
      <dsp:nvSpPr>
        <dsp:cNvPr id="0" name=""/>
        <dsp:cNvSpPr/>
      </dsp:nvSpPr>
      <dsp:spPr>
        <a:xfrm>
          <a:off x="6280720" y="0"/>
          <a:ext cx="1946895" cy="3962400"/>
        </a:xfrm>
        <a:prstGeom prst="roundRect">
          <a:avLst>
            <a:gd name="adj" fmla="val 10000"/>
          </a:avLst>
        </a:prstGeom>
        <a:solidFill>
          <a:schemeClr val="accent3">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latin typeface="Helvetica" panose="020B0604020202020204" pitchFamily="34" charset="0"/>
              <a:cs typeface="Helvetica" panose="020B0604020202020204" pitchFamily="34" charset="0"/>
            </a:rPr>
            <a:t>Operation</a:t>
          </a:r>
          <a:endParaRPr lang="en-US" sz="2000" kern="1200" dirty="0">
            <a:latin typeface="Helvetica" panose="020B0604020202020204" pitchFamily="34" charset="0"/>
            <a:cs typeface="Helvetica" panose="020B0604020202020204" pitchFamily="34" charset="0"/>
          </a:endParaRPr>
        </a:p>
      </dsp:txBody>
      <dsp:txXfrm>
        <a:off x="6280720" y="0"/>
        <a:ext cx="1946895" cy="1188720"/>
      </dsp:txXfrm>
    </dsp:sp>
    <dsp:sp modelId="{D5F726F5-036A-4177-A6ED-FC81F534420F}">
      <dsp:nvSpPr>
        <dsp:cNvPr id="0" name=""/>
        <dsp:cNvSpPr/>
      </dsp:nvSpPr>
      <dsp:spPr>
        <a:xfrm>
          <a:off x="6475410" y="1188816"/>
          <a:ext cx="1557516" cy="57723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Corridor Operation</a:t>
          </a:r>
          <a:endParaRPr lang="en-US" sz="1400" kern="1200" dirty="0"/>
        </a:p>
      </dsp:txBody>
      <dsp:txXfrm>
        <a:off x="6492317" y="1205723"/>
        <a:ext cx="1523702" cy="543423"/>
      </dsp:txXfrm>
    </dsp:sp>
    <dsp:sp modelId="{B6B3DD22-3B60-4055-8A7A-DFC816480BBC}">
      <dsp:nvSpPr>
        <dsp:cNvPr id="0" name=""/>
        <dsp:cNvSpPr/>
      </dsp:nvSpPr>
      <dsp:spPr>
        <a:xfrm>
          <a:off x="6475410" y="1854859"/>
          <a:ext cx="1557516" cy="57723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Integrated Mechanism</a:t>
          </a:r>
          <a:endParaRPr lang="en-US" sz="1400" kern="1200" dirty="0"/>
        </a:p>
      </dsp:txBody>
      <dsp:txXfrm>
        <a:off x="6492317" y="1871766"/>
        <a:ext cx="1523702" cy="543423"/>
      </dsp:txXfrm>
    </dsp:sp>
    <dsp:sp modelId="{80CAE622-3C1E-4F36-A9A2-0059E6420DD9}">
      <dsp:nvSpPr>
        <dsp:cNvPr id="0" name=""/>
        <dsp:cNvSpPr/>
      </dsp:nvSpPr>
      <dsp:spPr>
        <a:xfrm>
          <a:off x="6475410" y="2520902"/>
          <a:ext cx="1557516" cy="57723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Terminal Facility Management</a:t>
          </a:r>
          <a:endParaRPr lang="en-US" sz="1400" kern="1200" dirty="0"/>
        </a:p>
      </dsp:txBody>
      <dsp:txXfrm>
        <a:off x="6492317" y="2537809"/>
        <a:ext cx="1523702" cy="543423"/>
      </dsp:txXfrm>
    </dsp:sp>
    <dsp:sp modelId="{C513D91A-4337-493B-B8EA-82FCA2009B32}">
      <dsp:nvSpPr>
        <dsp:cNvPr id="0" name=""/>
        <dsp:cNvSpPr/>
      </dsp:nvSpPr>
      <dsp:spPr>
        <a:xfrm>
          <a:off x="6475410" y="3186945"/>
          <a:ext cx="1557516" cy="577237"/>
        </a:xfrm>
        <a:prstGeom prst="roundRect">
          <a:avLst>
            <a:gd name="adj" fmla="val 10000"/>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lvl="0" algn="ctr" defTabSz="622300">
            <a:lnSpc>
              <a:spcPct val="90000"/>
            </a:lnSpc>
            <a:spcBef>
              <a:spcPct val="0"/>
            </a:spcBef>
            <a:spcAft>
              <a:spcPct val="35000"/>
            </a:spcAft>
          </a:pPr>
          <a:r>
            <a:rPr lang="en-US" sz="1400" kern="1200" dirty="0" smtClean="0"/>
            <a:t>Fleet Management</a:t>
          </a:r>
          <a:endParaRPr lang="en-US" sz="1400" kern="1200" dirty="0"/>
        </a:p>
      </dsp:txBody>
      <dsp:txXfrm>
        <a:off x="6492317" y="3203852"/>
        <a:ext cx="1523702" cy="54342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2929155" cy="494177"/>
          </a:xfrm>
          <a:prstGeom prst="rect">
            <a:avLst/>
          </a:prstGeom>
        </p:spPr>
        <p:txBody>
          <a:bodyPr vert="horz" lIns="91434" tIns="45717" rIns="91434" bIns="45717"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830433" y="2"/>
            <a:ext cx="2929154" cy="494177"/>
          </a:xfrm>
          <a:prstGeom prst="rect">
            <a:avLst/>
          </a:prstGeom>
        </p:spPr>
        <p:txBody>
          <a:bodyPr vert="horz" lIns="91434" tIns="45717" rIns="91434" bIns="45717" rtlCol="0"/>
          <a:lstStyle>
            <a:lvl1pPr algn="r" eaLnBrk="1" fontAlgn="auto" hangingPunct="1">
              <a:spcBef>
                <a:spcPts val="0"/>
              </a:spcBef>
              <a:spcAft>
                <a:spcPts val="0"/>
              </a:spcAft>
              <a:defRPr sz="1200">
                <a:latin typeface="+mn-lt"/>
                <a:cs typeface="+mn-cs"/>
              </a:defRPr>
            </a:lvl1pPr>
          </a:lstStyle>
          <a:p>
            <a:pPr>
              <a:defRPr/>
            </a:pPr>
            <a:fld id="{7C0B7099-6B3D-40C5-93E2-0D011E3E6A1A}" type="datetimeFigureOut">
              <a:rPr lang="en-US"/>
              <a:pPr>
                <a:defRPr/>
              </a:pPr>
              <a:t>11/20/2017</a:t>
            </a:fld>
            <a:endParaRPr lang="en-US" dirty="0"/>
          </a:p>
        </p:txBody>
      </p:sp>
      <p:sp>
        <p:nvSpPr>
          <p:cNvPr id="4" name="Footer Placeholder 3"/>
          <p:cNvSpPr>
            <a:spLocks noGrp="1"/>
          </p:cNvSpPr>
          <p:nvPr>
            <p:ph type="ftr" sz="quarter" idx="2"/>
          </p:nvPr>
        </p:nvSpPr>
        <p:spPr>
          <a:xfrm>
            <a:off x="0" y="9361039"/>
            <a:ext cx="2929155" cy="494177"/>
          </a:xfrm>
          <a:prstGeom prst="rect">
            <a:avLst/>
          </a:prstGeom>
        </p:spPr>
        <p:txBody>
          <a:bodyPr vert="horz" lIns="91434" tIns="45717" rIns="91434" bIns="45717" rtlCol="0" anchor="b"/>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830433" y="9361039"/>
            <a:ext cx="2929154" cy="494177"/>
          </a:xfrm>
          <a:prstGeom prst="rect">
            <a:avLst/>
          </a:prstGeom>
        </p:spPr>
        <p:txBody>
          <a:bodyPr vert="horz" wrap="square" lIns="91434" tIns="45717" rIns="91434" bIns="45717" numCol="1" anchor="b" anchorCtr="0" compatLnSpc="1">
            <a:prstTxWarp prst="textNoShape">
              <a:avLst/>
            </a:prstTxWarp>
          </a:bodyPr>
          <a:lstStyle>
            <a:lvl1pPr algn="r" eaLnBrk="1" hangingPunct="1">
              <a:defRPr sz="1200">
                <a:latin typeface="Calibri" pitchFamily="34" charset="0"/>
              </a:defRPr>
            </a:lvl1pPr>
          </a:lstStyle>
          <a:p>
            <a:pPr>
              <a:defRPr/>
            </a:pPr>
            <a:fld id="{CC1B67FA-EF8C-4500-862D-27C19686E653}" type="slidenum">
              <a:rPr lang="en-US" altLang="en-US"/>
              <a:pPr>
                <a:defRPr/>
              </a:pPr>
              <a:t>‹#›</a:t>
            </a:fld>
            <a:endParaRPr lang="en-US" altLang="en-US" dirty="0"/>
          </a:p>
        </p:txBody>
      </p:sp>
    </p:spTree>
    <p:extLst>
      <p:ext uri="{BB962C8B-B14F-4D97-AF65-F5344CB8AC3E}">
        <p14:creationId xmlns:p14="http://schemas.microsoft.com/office/powerpoint/2010/main" val="32172485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30730" cy="492604"/>
          </a:xfrm>
          <a:prstGeom prst="rect">
            <a:avLst/>
          </a:prstGeom>
        </p:spPr>
        <p:txBody>
          <a:bodyPr vert="horz" lIns="92485" tIns="46243" rIns="92485" bIns="46243"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828857" y="0"/>
            <a:ext cx="2930730" cy="492604"/>
          </a:xfrm>
          <a:prstGeom prst="rect">
            <a:avLst/>
          </a:prstGeom>
        </p:spPr>
        <p:txBody>
          <a:bodyPr vert="horz" lIns="92485" tIns="46243" rIns="92485" bIns="46243" rtlCol="0"/>
          <a:lstStyle>
            <a:lvl1pPr algn="r" eaLnBrk="1" fontAlgn="auto" hangingPunct="1">
              <a:spcBef>
                <a:spcPts val="0"/>
              </a:spcBef>
              <a:spcAft>
                <a:spcPts val="0"/>
              </a:spcAft>
              <a:defRPr sz="1200">
                <a:latin typeface="+mn-lt"/>
                <a:cs typeface="+mn-cs"/>
              </a:defRPr>
            </a:lvl1pPr>
          </a:lstStyle>
          <a:p>
            <a:pPr>
              <a:defRPr/>
            </a:pPr>
            <a:fld id="{42106DB1-5811-46B5-BED5-F2E09B02659D}" type="datetimeFigureOut">
              <a:rPr lang="en-US"/>
              <a:pPr>
                <a:defRPr/>
              </a:pPr>
              <a:t>11/20/2017</a:t>
            </a:fld>
            <a:endParaRPr lang="en-US" dirty="0"/>
          </a:p>
        </p:txBody>
      </p:sp>
      <p:sp>
        <p:nvSpPr>
          <p:cNvPr id="4" name="Slide Image Placeholder 3"/>
          <p:cNvSpPr>
            <a:spLocks noGrp="1" noRot="1" noChangeAspect="1"/>
          </p:cNvSpPr>
          <p:nvPr>
            <p:ph type="sldImg" idx="2"/>
          </p:nvPr>
        </p:nvSpPr>
        <p:spPr>
          <a:xfrm>
            <a:off x="917575" y="739775"/>
            <a:ext cx="4926013" cy="3695700"/>
          </a:xfrm>
          <a:prstGeom prst="rect">
            <a:avLst/>
          </a:prstGeom>
          <a:noFill/>
          <a:ln w="12700">
            <a:solidFill>
              <a:prstClr val="black"/>
            </a:solidFill>
          </a:ln>
        </p:spPr>
        <p:txBody>
          <a:bodyPr vert="horz" lIns="92485" tIns="46243" rIns="92485" bIns="46243" rtlCol="0" anchor="ctr"/>
          <a:lstStyle/>
          <a:p>
            <a:pPr lvl="0"/>
            <a:endParaRPr lang="en-US" noProof="0" dirty="0"/>
          </a:p>
        </p:txBody>
      </p:sp>
      <p:sp>
        <p:nvSpPr>
          <p:cNvPr id="5" name="Notes Placeholder 4"/>
          <p:cNvSpPr>
            <a:spLocks noGrp="1"/>
          </p:cNvSpPr>
          <p:nvPr>
            <p:ph type="body" sz="quarter" idx="3"/>
          </p:nvPr>
        </p:nvSpPr>
        <p:spPr>
          <a:xfrm>
            <a:off x="675960" y="4682093"/>
            <a:ext cx="5409245" cy="4435004"/>
          </a:xfrm>
          <a:prstGeom prst="rect">
            <a:avLst/>
          </a:prstGeom>
        </p:spPr>
        <p:txBody>
          <a:bodyPr vert="horz" lIns="92485" tIns="46243" rIns="92485" bIns="46243"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1" y="9361039"/>
            <a:ext cx="2930730" cy="494177"/>
          </a:xfrm>
          <a:prstGeom prst="rect">
            <a:avLst/>
          </a:prstGeom>
        </p:spPr>
        <p:txBody>
          <a:bodyPr vert="horz" lIns="92485" tIns="46243" rIns="92485" bIns="46243" rtlCol="0" anchor="b"/>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28857" y="9361039"/>
            <a:ext cx="2930730" cy="494177"/>
          </a:xfrm>
          <a:prstGeom prst="rect">
            <a:avLst/>
          </a:prstGeom>
        </p:spPr>
        <p:txBody>
          <a:bodyPr vert="horz" wrap="square" lIns="92485" tIns="46243" rIns="92485" bIns="46243" numCol="1" anchor="b" anchorCtr="0" compatLnSpc="1">
            <a:prstTxWarp prst="textNoShape">
              <a:avLst/>
            </a:prstTxWarp>
          </a:bodyPr>
          <a:lstStyle>
            <a:lvl1pPr algn="r" eaLnBrk="1" hangingPunct="1">
              <a:defRPr sz="1200">
                <a:latin typeface="Calibri" pitchFamily="34" charset="0"/>
              </a:defRPr>
            </a:lvl1pPr>
          </a:lstStyle>
          <a:p>
            <a:pPr>
              <a:defRPr/>
            </a:pPr>
            <a:fld id="{745AD2F1-5AC2-4EA7-92EA-23A9554312BB}" type="slidenum">
              <a:rPr lang="en-US" altLang="en-US"/>
              <a:pPr>
                <a:defRPr/>
              </a:pPr>
              <a:t>‹#›</a:t>
            </a:fld>
            <a:endParaRPr lang="en-US" altLang="en-US" dirty="0"/>
          </a:p>
        </p:txBody>
      </p:sp>
    </p:spTree>
    <p:extLst>
      <p:ext uri="{BB962C8B-B14F-4D97-AF65-F5344CB8AC3E}">
        <p14:creationId xmlns:p14="http://schemas.microsoft.com/office/powerpoint/2010/main" val="390128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745AD2F1-5AC2-4EA7-92EA-23A9554312BB}" type="slidenum">
              <a:rPr lang="en-US" altLang="en-US" smtClean="0"/>
              <a:pPr>
                <a:defRPr/>
              </a:pPr>
              <a:t>1</a:t>
            </a:fld>
            <a:endParaRPr lang="en-US" altLang="en-US" dirty="0"/>
          </a:p>
        </p:txBody>
      </p:sp>
    </p:spTree>
    <p:extLst>
      <p:ext uri="{BB962C8B-B14F-4D97-AF65-F5344CB8AC3E}">
        <p14:creationId xmlns:p14="http://schemas.microsoft.com/office/powerpoint/2010/main" val="1543658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745AD2F1-5AC2-4EA7-92EA-23A9554312BB}" type="slidenum">
              <a:rPr lang="en-US" altLang="en-US" smtClean="0"/>
              <a:pPr>
                <a:defRPr/>
              </a:pPr>
              <a:t>4</a:t>
            </a:fld>
            <a:endParaRPr lang="en-US" altLang="en-US" dirty="0"/>
          </a:p>
        </p:txBody>
      </p:sp>
    </p:spTree>
    <p:extLst>
      <p:ext uri="{BB962C8B-B14F-4D97-AF65-F5344CB8AC3E}">
        <p14:creationId xmlns:p14="http://schemas.microsoft.com/office/powerpoint/2010/main" val="3501568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745AD2F1-5AC2-4EA7-92EA-23A9554312BB}" type="slidenum">
              <a:rPr lang="en-US" altLang="en-US" smtClean="0"/>
              <a:pPr>
                <a:defRPr/>
              </a:pPr>
              <a:t>5</a:t>
            </a:fld>
            <a:endParaRPr lang="en-US" altLang="en-US" dirty="0"/>
          </a:p>
        </p:txBody>
      </p:sp>
    </p:spTree>
    <p:extLst>
      <p:ext uri="{BB962C8B-B14F-4D97-AF65-F5344CB8AC3E}">
        <p14:creationId xmlns:p14="http://schemas.microsoft.com/office/powerpoint/2010/main" val="3753653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745AD2F1-5AC2-4EA7-92EA-23A9554312BB}" type="slidenum">
              <a:rPr lang="en-US" altLang="en-US" smtClean="0"/>
              <a:pPr>
                <a:defRPr/>
              </a:pPr>
              <a:t>6</a:t>
            </a:fld>
            <a:endParaRPr lang="en-US" altLang="en-US" dirty="0"/>
          </a:p>
        </p:txBody>
      </p:sp>
    </p:spTree>
    <p:extLst>
      <p:ext uri="{BB962C8B-B14F-4D97-AF65-F5344CB8AC3E}">
        <p14:creationId xmlns:p14="http://schemas.microsoft.com/office/powerpoint/2010/main" val="1735820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745AD2F1-5AC2-4EA7-92EA-23A9554312BB}" type="slidenum">
              <a:rPr lang="en-US" altLang="en-US" smtClean="0"/>
              <a:pPr>
                <a:defRPr/>
              </a:pPr>
              <a:t>7</a:t>
            </a:fld>
            <a:endParaRPr lang="en-US" altLang="en-US" dirty="0"/>
          </a:p>
        </p:txBody>
      </p:sp>
    </p:spTree>
    <p:extLst>
      <p:ext uri="{BB962C8B-B14F-4D97-AF65-F5344CB8AC3E}">
        <p14:creationId xmlns:p14="http://schemas.microsoft.com/office/powerpoint/2010/main" val="2179224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745AD2F1-5AC2-4EA7-92EA-23A9554312BB}" type="slidenum">
              <a:rPr lang="en-US" altLang="en-US" smtClean="0"/>
              <a:pPr>
                <a:defRPr/>
              </a:pPr>
              <a:t>8</a:t>
            </a:fld>
            <a:endParaRPr lang="en-US" altLang="en-US" dirty="0"/>
          </a:p>
        </p:txBody>
      </p:sp>
    </p:spTree>
    <p:extLst>
      <p:ext uri="{BB962C8B-B14F-4D97-AF65-F5344CB8AC3E}">
        <p14:creationId xmlns:p14="http://schemas.microsoft.com/office/powerpoint/2010/main" val="1612155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pPr>
              <a:defRPr/>
            </a:pPr>
            <a:fld id="{745AD2F1-5AC2-4EA7-92EA-23A9554312BB}" type="slidenum">
              <a:rPr lang="en-US" altLang="en-US" smtClean="0"/>
              <a:pPr>
                <a:defRPr/>
              </a:pPr>
              <a:t>9</a:t>
            </a:fld>
            <a:endParaRPr lang="en-US" altLang="en-US" dirty="0"/>
          </a:p>
        </p:txBody>
      </p:sp>
    </p:spTree>
    <p:extLst>
      <p:ext uri="{BB962C8B-B14F-4D97-AF65-F5344CB8AC3E}">
        <p14:creationId xmlns:p14="http://schemas.microsoft.com/office/powerpoint/2010/main" val="1645188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B34745B-9D36-4513-A5B7-99807CA84727}"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94247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1E22F54-29F4-4D61-A721-BE46794C7C97}" type="slidenum">
              <a:rPr lang="en-US" altLang="en-US">
                <a:solidFill>
                  <a:prstClr val="black"/>
                </a:solidFill>
                <a:latin typeface="Calibri" panose="020F0502020204030204" pitchFamily="34" charset="0"/>
              </a:rPr>
              <a:pPr/>
              <a:t>14</a:t>
            </a:fld>
            <a:endParaRPr lang="en-US" altLang="en-US">
              <a:solidFill>
                <a:prstClr val="black"/>
              </a:solidFill>
              <a:latin typeface="Calibri" panose="020F0502020204030204" pitchFamily="34" charset="0"/>
            </a:endParaRPr>
          </a:p>
        </p:txBody>
      </p:sp>
    </p:spTree>
    <p:extLst>
      <p:ext uri="{BB962C8B-B14F-4D97-AF65-F5344CB8AC3E}">
        <p14:creationId xmlns:p14="http://schemas.microsoft.com/office/powerpoint/2010/main" val="3363669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9D4C1840-89E9-47BE-9222-B7DAB542C296}" type="datetime1">
              <a:rPr lang="en-US" smtClean="0"/>
              <a:t>11/20/2017</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B834FB6-3FAD-4119-90A0-429F7EF51655}" type="slidenum">
              <a:rPr lang="en-US" altLang="en-US"/>
              <a:pPr>
                <a:defRPr/>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4" name="Picture 6" descr="DIMTS PPT template_RE_RE-02.jpg"/>
          <p:cNvPicPr>
            <a:picLocks noChangeAspect="1"/>
          </p:cNvPicPr>
          <p:nvPr userDrawn="1"/>
        </p:nvPicPr>
        <p:blipFill>
          <a:blip r:embed="rId2"/>
          <a:srcRect t="90668"/>
          <a:stretch>
            <a:fillRect/>
          </a:stretch>
        </p:blipFill>
        <p:spPr bwMode="auto">
          <a:xfrm>
            <a:off x="211138" y="6218238"/>
            <a:ext cx="8721725" cy="639762"/>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B751510-4996-4F65-B08A-65368C08320C}" type="datetime1">
              <a:rPr lang="en-US" smtClean="0"/>
              <a:t>11/20/2017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7415E7F-E4A8-43BB-AB78-01CD393486BD}" type="slidenum">
              <a:rPr lang="en-US" altLang="en-US"/>
              <a:pPr>
                <a:defRPr/>
              </a:pPr>
              <a:t>‹#›</a:t>
            </a:fld>
            <a:endParaRPr lang="en-US"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6" descr="DIMTS PPT template_RE_RE-02.jpg"/>
          <p:cNvPicPr>
            <a:picLocks noChangeAspect="1"/>
          </p:cNvPicPr>
          <p:nvPr userDrawn="1"/>
        </p:nvPicPr>
        <p:blipFill>
          <a:blip r:embed="rId2"/>
          <a:srcRect t="90668"/>
          <a:stretch>
            <a:fillRect/>
          </a:stretch>
        </p:blipFill>
        <p:spPr bwMode="auto">
          <a:xfrm>
            <a:off x="211138" y="6218238"/>
            <a:ext cx="8721725" cy="639762"/>
          </a:xfrm>
          <a:prstGeom prst="rect">
            <a:avLst/>
          </a:prstGeom>
          <a:noFill/>
          <a:ln w="9525">
            <a:noFill/>
            <a:miter lim="800000"/>
            <a:headEnd/>
            <a:tailEnd/>
          </a:ln>
        </p:spPr>
      </p:pic>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21B34F2-057A-4149-8956-908EE09632E4}" type="datetime1">
              <a:rPr lang="en-US" smtClean="0"/>
              <a:t>11/20/2017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9BC1E9A-9BFD-4A69-BA35-000F85E769F1}" type="slidenum">
              <a:rPr lang="en-US" altLang="en-US"/>
              <a:pPr>
                <a:defRPr/>
              </a:pPr>
              <a:t>‹#›</a:t>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DIMTS PPT template_RE_RE-02.jpg"/>
          <p:cNvPicPr>
            <a:picLocks noChangeAspect="1"/>
          </p:cNvPicPr>
          <p:nvPr userDrawn="1"/>
        </p:nvPicPr>
        <p:blipFill>
          <a:blip r:embed="rId2"/>
          <a:srcRect t="90668"/>
          <a:stretch>
            <a:fillRect/>
          </a:stretch>
        </p:blipFill>
        <p:spPr bwMode="auto">
          <a:xfrm>
            <a:off x="211138" y="6218238"/>
            <a:ext cx="8721725" cy="639762"/>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F05C8612-BC2D-4843-BE8F-65F0EB49F695}" type="datetime1">
              <a:rPr lang="en-US" smtClean="0"/>
              <a:t>11/20/2017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1D94A7F-B217-4CC8-B450-3083B1207CCE}" type="slidenum">
              <a:rPr lang="en-US" altLang="en-US"/>
              <a:pPr>
                <a:defRPr/>
              </a:pPr>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DIMTS PPT template_RE_RE-02.jpg"/>
          <p:cNvPicPr>
            <a:picLocks noChangeAspect="1"/>
          </p:cNvPicPr>
          <p:nvPr userDrawn="1"/>
        </p:nvPicPr>
        <p:blipFill>
          <a:blip r:embed="rId2"/>
          <a:srcRect t="90668"/>
          <a:stretch>
            <a:fillRect/>
          </a:stretch>
        </p:blipFill>
        <p:spPr bwMode="auto">
          <a:xfrm>
            <a:off x="211138" y="6218238"/>
            <a:ext cx="8721725" cy="639762"/>
          </a:xfrm>
          <a:prstGeom prst="rect">
            <a:avLst/>
          </a:prstGeom>
          <a:noFill/>
          <a:ln w="9525">
            <a:noFill/>
            <a:miter lim="800000"/>
            <a:headEnd/>
            <a:tailEnd/>
          </a:ln>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DEB4B56-8E0F-44F5-87EB-3B9EC6AFAD62}" type="datetime1">
              <a:rPr lang="en-US" smtClean="0"/>
              <a:t>11/20/2017</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552FCFA-45E0-4C83-95BE-B4501AF5A4A6}" type="slidenum">
              <a:rPr lang="en-US" altLang="en-US"/>
              <a:pPr>
                <a:defRPr/>
              </a:pPr>
              <a:t>‹#›</a:t>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3" descr="DIMTS PPT template_RE_RE-02.jpg"/>
          <p:cNvPicPr>
            <a:picLocks noChangeAspect="1"/>
          </p:cNvPicPr>
          <p:nvPr userDrawn="1"/>
        </p:nvPicPr>
        <p:blipFill>
          <a:blip r:embed="rId2"/>
          <a:srcRect t="90668"/>
          <a:stretch>
            <a:fillRect/>
          </a:stretch>
        </p:blipFill>
        <p:spPr bwMode="auto">
          <a:xfrm>
            <a:off x="211138" y="6218238"/>
            <a:ext cx="8721725" cy="639762"/>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p:txBody>
          <a:bodyPr/>
          <a:lstStyle>
            <a:lvl1pPr>
              <a:defRPr/>
            </a:lvl1pPr>
          </a:lstStyle>
          <a:p>
            <a:pPr>
              <a:defRPr/>
            </a:pPr>
            <a:fld id="{B6B37B2A-C633-423C-A6DE-358C056866B7}" type="datetime1">
              <a:rPr lang="en-US" smtClean="0"/>
              <a:t>11/20/2017</a:t>
            </a:fld>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F27F29F1-CD11-4838-BA47-02DDAD550018}" type="slidenum">
              <a:rPr lang="en-US" altLang="en-US"/>
              <a:pPr>
                <a:defRPr/>
              </a:pPr>
              <a:t>‹#›</a:t>
            </a:fld>
            <a:endParaRPr lang="en-US"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3" descr="DIMTS PPT template_RE_RE-02.jpg"/>
          <p:cNvPicPr>
            <a:picLocks noChangeAspect="1"/>
          </p:cNvPicPr>
          <p:nvPr userDrawn="1"/>
        </p:nvPicPr>
        <p:blipFill>
          <a:blip r:embed="rId2"/>
          <a:srcRect t="90668"/>
          <a:stretch>
            <a:fillRect/>
          </a:stretch>
        </p:blipFill>
        <p:spPr bwMode="auto">
          <a:xfrm>
            <a:off x="211138" y="6218238"/>
            <a:ext cx="8721725" cy="639762"/>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Date Placeholder 6"/>
          <p:cNvSpPr>
            <a:spLocks noGrp="1"/>
          </p:cNvSpPr>
          <p:nvPr>
            <p:ph type="dt" sz="half" idx="10"/>
          </p:nvPr>
        </p:nvSpPr>
        <p:spPr/>
        <p:txBody>
          <a:bodyPr/>
          <a:lstStyle>
            <a:lvl1pPr>
              <a:defRPr/>
            </a:lvl1pPr>
          </a:lstStyle>
          <a:p>
            <a:pPr>
              <a:defRPr/>
            </a:pPr>
            <a:fld id="{ADCA138E-5B63-4AFF-AB2B-185FFF28A268}" type="datetime1">
              <a:rPr lang="en-US" smtClean="0"/>
              <a:t>11/20/2017</a:t>
            </a:fld>
            <a:endParaRPr lang="en-US" dirty="0"/>
          </a:p>
        </p:txBody>
      </p:sp>
      <p:sp>
        <p:nvSpPr>
          <p:cNvPr id="9" name="Footer Placeholder 7"/>
          <p:cNvSpPr>
            <a:spLocks noGrp="1"/>
          </p:cNvSpPr>
          <p:nvPr>
            <p:ph type="ftr" sz="quarter" idx="11"/>
          </p:nvPr>
        </p:nvSpPr>
        <p:spPr/>
        <p:txBody>
          <a:bodyPr/>
          <a:lstStyle>
            <a:lvl1pPr>
              <a:defRPr/>
            </a:lvl1pPr>
          </a:lstStyle>
          <a:p>
            <a:pPr>
              <a:defRPr/>
            </a:pPr>
            <a:endParaRPr lang="en-US" dirty="0"/>
          </a:p>
        </p:txBody>
      </p:sp>
      <p:sp>
        <p:nvSpPr>
          <p:cNvPr id="10" name="Slide Number Placeholder 8"/>
          <p:cNvSpPr>
            <a:spLocks noGrp="1"/>
          </p:cNvSpPr>
          <p:nvPr>
            <p:ph type="sldNum" sz="quarter" idx="12"/>
          </p:nvPr>
        </p:nvSpPr>
        <p:spPr/>
        <p:txBody>
          <a:bodyPr/>
          <a:lstStyle>
            <a:lvl1pPr>
              <a:defRPr/>
            </a:lvl1pPr>
          </a:lstStyle>
          <a:p>
            <a:pPr>
              <a:defRPr/>
            </a:pPr>
            <a:fld id="{D5F4D949-D1A7-4320-9985-CE62386857E0}" type="slidenum">
              <a:rPr lang="en-US" altLang="en-US"/>
              <a:pPr>
                <a:defRPr/>
              </a:pPr>
              <a:t>‹#›</a:t>
            </a:fld>
            <a:endParaRPr lang="en-US"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3" descr="DIMTS PPT template_RE_RE-02.jpg"/>
          <p:cNvPicPr>
            <a:picLocks noChangeAspect="1"/>
          </p:cNvPicPr>
          <p:nvPr userDrawn="1"/>
        </p:nvPicPr>
        <p:blipFill>
          <a:blip r:embed="rId2"/>
          <a:srcRect t="90668"/>
          <a:stretch>
            <a:fillRect/>
          </a:stretch>
        </p:blipFill>
        <p:spPr bwMode="auto">
          <a:xfrm>
            <a:off x="211138" y="6218238"/>
            <a:ext cx="8721725" cy="639762"/>
          </a:xfrm>
          <a:prstGeom prst="rect">
            <a:avLst/>
          </a:prstGeom>
          <a:noFill/>
          <a:ln w="9525">
            <a:noFill/>
            <a:miter lim="800000"/>
            <a:headEnd/>
            <a:tailEnd/>
          </a:ln>
        </p:spPr>
      </p:pic>
      <p:sp>
        <p:nvSpPr>
          <p:cNvPr id="2" name="Title 1"/>
          <p:cNvSpPr>
            <a:spLocks noGrp="1"/>
          </p:cNvSpPr>
          <p:nvPr>
            <p:ph type="title"/>
          </p:nvPr>
        </p:nvSpPr>
        <p:spPr/>
        <p:txBody>
          <a:bodyPr/>
          <a:lstStyle/>
          <a:p>
            <a:r>
              <a:rPr lang="en-US" smtClean="0"/>
              <a:t>Click to edit Master title style</a:t>
            </a:r>
            <a:endParaRPr lang="en-US"/>
          </a:p>
        </p:txBody>
      </p:sp>
      <p:sp>
        <p:nvSpPr>
          <p:cNvPr id="4" name="Date Placeholder 2"/>
          <p:cNvSpPr>
            <a:spLocks noGrp="1"/>
          </p:cNvSpPr>
          <p:nvPr>
            <p:ph type="dt" sz="half" idx="10"/>
          </p:nvPr>
        </p:nvSpPr>
        <p:spPr/>
        <p:txBody>
          <a:bodyPr/>
          <a:lstStyle>
            <a:lvl1pPr>
              <a:defRPr/>
            </a:lvl1pPr>
          </a:lstStyle>
          <a:p>
            <a:pPr>
              <a:defRPr/>
            </a:pPr>
            <a:fld id="{141D5065-AABD-4CA0-B03E-FCF7984588FC}" type="datetime1">
              <a:rPr lang="en-US" smtClean="0"/>
              <a:t>11/20/2017</a:t>
            </a:fld>
            <a:endParaRPr lang="en-US" dirty="0"/>
          </a:p>
        </p:txBody>
      </p:sp>
      <p:sp>
        <p:nvSpPr>
          <p:cNvPr id="5" name="Footer Placeholder 3"/>
          <p:cNvSpPr>
            <a:spLocks noGrp="1"/>
          </p:cNvSpPr>
          <p:nvPr>
            <p:ph type="ftr" sz="quarter" idx="11"/>
          </p:nvPr>
        </p:nvSpPr>
        <p:spPr/>
        <p:txBody>
          <a:bodyPr/>
          <a:lstStyle>
            <a:lvl1pPr>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FEFD9C98-B5D6-4A8C-91F2-83CC9E4C577C}" type="slidenum">
              <a:rPr lang="en-US" altLang="en-US"/>
              <a:pPr>
                <a:defRPr/>
              </a:pPr>
              <a:t>‹#›</a:t>
            </a:fld>
            <a:endParaRPr lang="en-US"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3" descr="DIMTS PPT template_RE_RE-02.jpg"/>
          <p:cNvPicPr>
            <a:picLocks noChangeAspect="1"/>
          </p:cNvPicPr>
          <p:nvPr userDrawn="1"/>
        </p:nvPicPr>
        <p:blipFill>
          <a:blip r:embed="rId2"/>
          <a:srcRect t="90668"/>
          <a:stretch>
            <a:fillRect/>
          </a:stretch>
        </p:blipFill>
        <p:spPr bwMode="auto">
          <a:xfrm>
            <a:off x="211138" y="6218238"/>
            <a:ext cx="8721725" cy="639762"/>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a:lvl1pPr>
          </a:lstStyle>
          <a:p>
            <a:pPr>
              <a:defRPr/>
            </a:pPr>
            <a:fld id="{B245863E-5E65-4A72-A155-322A4F343F92}" type="datetime1">
              <a:rPr lang="en-US" smtClean="0"/>
              <a:t>11/20/2017</a:t>
            </a:fld>
            <a:endParaRPr lang="en-US" dirty="0"/>
          </a:p>
        </p:txBody>
      </p:sp>
      <p:sp>
        <p:nvSpPr>
          <p:cNvPr id="4" name="Footer Placeholder 2"/>
          <p:cNvSpPr>
            <a:spLocks noGrp="1"/>
          </p:cNvSpPr>
          <p:nvPr>
            <p:ph type="ftr" sz="quarter" idx="11"/>
          </p:nvPr>
        </p:nvSpPr>
        <p:spPr/>
        <p:txBody>
          <a:bodyPr/>
          <a:lstStyle>
            <a:lvl1pPr>
              <a:defRPr/>
            </a:lvl1pPr>
          </a:lstStyle>
          <a:p>
            <a:pPr>
              <a:defRPr/>
            </a:pPr>
            <a:endParaRPr lang="en-US" dirty="0"/>
          </a:p>
        </p:txBody>
      </p:sp>
      <p:sp>
        <p:nvSpPr>
          <p:cNvPr id="5" name="Slide Number Placeholder 3"/>
          <p:cNvSpPr>
            <a:spLocks noGrp="1"/>
          </p:cNvSpPr>
          <p:nvPr>
            <p:ph type="sldNum" sz="quarter" idx="12"/>
          </p:nvPr>
        </p:nvSpPr>
        <p:spPr>
          <a:xfrm>
            <a:off x="7010400" y="6356350"/>
            <a:ext cx="2133600" cy="365125"/>
          </a:xfrm>
        </p:spPr>
        <p:txBody>
          <a:bodyPr/>
          <a:lstStyle>
            <a:lvl1pPr>
              <a:defRPr/>
            </a:lvl1pPr>
          </a:lstStyle>
          <a:p>
            <a:pPr>
              <a:defRPr/>
            </a:pPr>
            <a:fld id="{1416EB84-1E3C-44DB-AC08-ABDEBC21A0FE}" type="slidenum">
              <a:rPr lang="en-US" altLang="en-US"/>
              <a:pPr>
                <a:defRPr/>
              </a:pPr>
              <a:t>‹#›</a:t>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3" descr="DIMTS PPT template_RE_RE-02.jpg"/>
          <p:cNvPicPr>
            <a:picLocks noChangeAspect="1"/>
          </p:cNvPicPr>
          <p:nvPr userDrawn="1"/>
        </p:nvPicPr>
        <p:blipFill>
          <a:blip r:embed="rId2"/>
          <a:srcRect t="90668"/>
          <a:stretch>
            <a:fillRect/>
          </a:stretch>
        </p:blipFill>
        <p:spPr bwMode="auto">
          <a:xfrm>
            <a:off x="211138" y="6218238"/>
            <a:ext cx="8721725" cy="639762"/>
          </a:xfrm>
          <a:prstGeom prst="rect">
            <a:avLst/>
          </a:prstGeom>
          <a:noFill/>
          <a:ln w="9525">
            <a:noFill/>
            <a:miter lim="800000"/>
            <a:headEnd/>
            <a:tailEnd/>
          </a:ln>
        </p:spPr>
      </p:pic>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atin typeface="Helvitica"/>
              </a:defRPr>
            </a:lvl1pPr>
            <a:lvl2pPr>
              <a:defRPr sz="2800">
                <a:latin typeface="Helvitica"/>
              </a:defRPr>
            </a:lvl2pPr>
            <a:lvl3pPr>
              <a:defRPr sz="2400">
                <a:latin typeface="Helvitica"/>
              </a:defRPr>
            </a:lvl3pPr>
            <a:lvl4pPr>
              <a:defRPr sz="2000">
                <a:latin typeface="Helvitica"/>
              </a:defRPr>
            </a:lvl4pPr>
            <a:lvl5pPr>
              <a:defRPr sz="2000">
                <a:latin typeface="Helvitica"/>
              </a:defRPr>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1F620A2B-E1D4-4CAD-AAF7-E60346DAD141}" type="datetime1">
              <a:rPr lang="en-US" smtClean="0"/>
              <a:t>11/20/2017</a:t>
            </a:fld>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9C8503E3-2F22-4F97-8228-320FF7E9663C}" type="slidenum">
              <a:rPr lang="en-US" altLang="en-US"/>
              <a:pPr>
                <a:defRPr/>
              </a:pPr>
              <a:t>‹#›</a:t>
            </a:fld>
            <a:endParaRPr lang="en-US"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3" descr="DIMTS PPT template_RE_RE-02.jpg"/>
          <p:cNvPicPr>
            <a:picLocks noChangeAspect="1"/>
          </p:cNvPicPr>
          <p:nvPr userDrawn="1"/>
        </p:nvPicPr>
        <p:blipFill>
          <a:blip r:embed="rId2"/>
          <a:srcRect t="90668"/>
          <a:stretch>
            <a:fillRect/>
          </a:stretch>
        </p:blipFill>
        <p:spPr bwMode="auto">
          <a:xfrm>
            <a:off x="211138" y="6218238"/>
            <a:ext cx="8721725" cy="639762"/>
          </a:xfrm>
          <a:prstGeom prst="rect">
            <a:avLst/>
          </a:prstGeom>
          <a:noFill/>
          <a:ln w="9525">
            <a:noFill/>
            <a:miter lim="800000"/>
            <a:headEnd/>
            <a:tailEnd/>
          </a:ln>
        </p:spPr>
      </p:pic>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1FD012AF-27ED-4E13-83FE-B47D407F001F}" type="datetime1">
              <a:rPr lang="en-US" smtClean="0"/>
              <a:t>11/20/2017</a:t>
            </a:fld>
            <a:endParaRPr lang="en-US" dirty="0"/>
          </a:p>
        </p:txBody>
      </p:sp>
      <p:sp>
        <p:nvSpPr>
          <p:cNvPr id="7" name="Footer Placeholder 5"/>
          <p:cNvSpPr>
            <a:spLocks noGrp="1"/>
          </p:cNvSpPr>
          <p:nvPr>
            <p:ph type="ftr" sz="quarter" idx="11"/>
          </p:nvPr>
        </p:nvSpPr>
        <p:spPr/>
        <p:txBody>
          <a:bodyPr/>
          <a:lstStyle>
            <a:lvl1pPr>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8818477B-21CA-46C4-8A41-DF069060315A}" type="slidenum">
              <a:rPr lang="en-US" altLang="en-US"/>
              <a:pPr>
                <a:defRPr/>
              </a:pPr>
              <a:t>‹#›</a:t>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D6FD54A3-CBE6-473A-B6C3-27B3165943DA}" type="datetime1">
              <a:rPr lang="en-US" smtClean="0"/>
              <a:t>11/20/2017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27278EAD-D14A-4A7F-A4AF-3405B189AAF9}"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6465" r:id="rId1"/>
    <p:sldLayoutId id="2147486466" r:id="rId2"/>
    <p:sldLayoutId id="2147486467" r:id="rId3"/>
    <p:sldLayoutId id="2147486468" r:id="rId4"/>
    <p:sldLayoutId id="2147486469" r:id="rId5"/>
    <p:sldLayoutId id="2147486470" r:id="rId6"/>
    <p:sldLayoutId id="2147486471" r:id="rId7"/>
    <p:sldLayoutId id="2147486472" r:id="rId8"/>
    <p:sldLayoutId id="2147486473" r:id="rId9"/>
    <p:sldLayoutId id="2147486474" r:id="rId10"/>
    <p:sldLayoutId id="214748647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13.jpeg"/><Relationship Id="rId5" Type="http://schemas.openxmlformats.org/officeDocument/2006/relationships/diagramQuickStyle" Target="../diagrams/quickStyle1.xml"/><Relationship Id="rId10" Type="http://schemas.openxmlformats.org/officeDocument/2006/relationships/image" Target="../media/image12.jpeg"/><Relationship Id="rId4" Type="http://schemas.openxmlformats.org/officeDocument/2006/relationships/diagramLayout" Target="../diagrams/layout1.xml"/><Relationship Id="rId9" Type="http://schemas.openxmlformats.org/officeDocument/2006/relationships/image" Target="../media/image11.jpe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_Annexure-2:__Work"/><Relationship Id="rId2" Type="http://schemas.openxmlformats.org/officeDocument/2006/relationships/hyperlink" Target="#_Annexure_1:_Work"/><Relationship Id="rId1" Type="http://schemas.openxmlformats.org/officeDocument/2006/relationships/slideLayout" Target="../slideLayouts/slideLayout2.xml"/><Relationship Id="rId6" Type="http://schemas.openxmlformats.org/officeDocument/2006/relationships/hyperlink" Target="#_Annexure-5:__Work"/><Relationship Id="rId5" Type="http://schemas.openxmlformats.org/officeDocument/2006/relationships/hyperlink" Target="#_Annexure_4:_Letter"/><Relationship Id="rId4" Type="http://schemas.openxmlformats.org/officeDocument/2006/relationships/hyperlink" Target="#_Annexure_3:_Work_1"/></Relationships>
</file>

<file path=ppt/slides/_rels/slide21.xml.rels><?xml version="1.0" encoding="UTF-8" standalone="yes"?>
<Relationships xmlns="http://schemas.openxmlformats.org/package/2006/relationships"><Relationship Id="rId3" Type="http://schemas.openxmlformats.org/officeDocument/2006/relationships/hyperlink" Target="#_Annexure_2:_Work"/><Relationship Id="rId2" Type="http://schemas.openxmlformats.org/officeDocument/2006/relationships/hyperlink" Target="#_Annexure_6:_Work_1"/><Relationship Id="rId1" Type="http://schemas.openxmlformats.org/officeDocument/2006/relationships/slideLayout" Target="../slideLayouts/slideLayout2.xml"/><Relationship Id="rId6" Type="http://schemas.openxmlformats.org/officeDocument/2006/relationships/hyperlink" Target="#_Annexure_11:_Work_1"/><Relationship Id="rId5" Type="http://schemas.openxmlformats.org/officeDocument/2006/relationships/hyperlink" Target="#_Annexure_10:_Work"/><Relationship Id="rId4" Type="http://schemas.openxmlformats.org/officeDocument/2006/relationships/hyperlink" Target="#_Annexure_9:_Work"/></Relationships>
</file>

<file path=ppt/slides/_rels/slide22.xml.rels><?xml version="1.0" encoding="UTF-8" standalone="yes"?>
<Relationships xmlns="http://schemas.openxmlformats.org/package/2006/relationships"><Relationship Id="rId3" Type="http://schemas.openxmlformats.org/officeDocument/2006/relationships/hyperlink" Target="#_Annexure_13:_Work"/><Relationship Id="rId2" Type="http://schemas.openxmlformats.org/officeDocument/2006/relationships/hyperlink" Target="#_Annexure_12:_Work_1"/><Relationship Id="rId1" Type="http://schemas.openxmlformats.org/officeDocument/2006/relationships/slideLayout" Target="../slideLayouts/slideLayout2.xml"/><Relationship Id="rId6" Type="http://schemas.openxmlformats.org/officeDocument/2006/relationships/hyperlink" Target="#_Annexure_15:_Installation"/><Relationship Id="rId5" Type="http://schemas.openxmlformats.org/officeDocument/2006/relationships/hyperlink" Target="#_Annexure_9:_Cabinet"/><Relationship Id="rId4" Type="http://schemas.openxmlformats.org/officeDocument/2006/relationships/hyperlink" Target="file:///C:\Users\rupam.singh\AppData\Local\Microsoft\Windows\Temporary%20Internet%20Files\Content.Outlook\OVAXOOQL\DIMTS%20awarded%20on%20nomination%20basis-Jan%202016.docx"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_Annexure_10:_Letter"/><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3"/>
          <p:cNvGrpSpPr>
            <a:grpSpLocks/>
          </p:cNvGrpSpPr>
          <p:nvPr/>
        </p:nvGrpSpPr>
        <p:grpSpPr bwMode="auto">
          <a:xfrm>
            <a:off x="0" y="0"/>
            <a:ext cx="9144000" cy="6858000"/>
            <a:chOff x="0" y="0"/>
            <a:chExt cx="9144000" cy="6857999"/>
          </a:xfrm>
        </p:grpSpPr>
        <p:pic>
          <p:nvPicPr>
            <p:cNvPr id="15363" name="Picture 2" descr="D:\d drive\branding\BACKGROUND.jpg"/>
            <p:cNvPicPr>
              <a:picLocks noChangeAspect="1" noChangeArrowheads="1"/>
            </p:cNvPicPr>
            <p:nvPr/>
          </p:nvPicPr>
          <p:blipFill>
            <a:blip r:embed="rId3"/>
            <a:srcRect/>
            <a:stretch>
              <a:fillRect/>
            </a:stretch>
          </p:blipFill>
          <p:spPr bwMode="auto">
            <a:xfrm>
              <a:off x="0" y="0"/>
              <a:ext cx="9144000" cy="6857999"/>
            </a:xfrm>
            <a:prstGeom prst="rect">
              <a:avLst/>
            </a:prstGeom>
            <a:noFill/>
            <a:ln w="9525">
              <a:noFill/>
              <a:miter lim="800000"/>
              <a:headEnd/>
              <a:tailEnd/>
            </a:ln>
          </p:spPr>
        </p:pic>
        <p:pic>
          <p:nvPicPr>
            <p:cNvPr id="15364" name="Picture 3" descr="D:\d drive\branding\Tagline-06.png"/>
            <p:cNvPicPr>
              <a:picLocks noChangeAspect="1" noChangeArrowheads="1"/>
            </p:cNvPicPr>
            <p:nvPr/>
          </p:nvPicPr>
          <p:blipFill>
            <a:blip r:embed="rId4"/>
            <a:srcRect/>
            <a:stretch>
              <a:fillRect/>
            </a:stretch>
          </p:blipFill>
          <p:spPr bwMode="auto">
            <a:xfrm>
              <a:off x="2447925" y="1143000"/>
              <a:ext cx="4248150" cy="3843337"/>
            </a:xfrm>
            <a:prstGeom prst="rect">
              <a:avLst/>
            </a:prstGeom>
            <a:noFill/>
            <a:ln w="9525">
              <a:noFill/>
              <a:miter lim="800000"/>
              <a:headEnd/>
              <a:tailEnd/>
            </a:ln>
          </p:spPr>
        </p:pic>
        <p:sp>
          <p:nvSpPr>
            <p:cNvPr id="15365" name="TextBox 3"/>
            <p:cNvSpPr txBox="1">
              <a:spLocks noChangeArrowheads="1"/>
            </p:cNvSpPr>
            <p:nvPr/>
          </p:nvSpPr>
          <p:spPr bwMode="auto">
            <a:xfrm>
              <a:off x="609600" y="5635823"/>
              <a:ext cx="8001000" cy="307777"/>
            </a:xfrm>
            <a:prstGeom prst="rect">
              <a:avLst/>
            </a:prstGeom>
            <a:noFill/>
            <a:ln w="9525">
              <a:noFill/>
              <a:miter lim="800000"/>
              <a:headEnd/>
              <a:tailEnd/>
            </a:ln>
          </p:spPr>
          <p:txBody>
            <a:bodyPr>
              <a:spAutoFit/>
            </a:bodyPr>
            <a:lstStyle/>
            <a:p>
              <a:pPr algn="ctr"/>
              <a:r>
                <a:rPr lang="en-US" altLang="en-US" sz="1400" b="1" dirty="0">
                  <a:latin typeface="Helvetica" pitchFamily="34" charset="0"/>
                </a:rPr>
                <a:t>An ISO 9001, 14001, OHSAS 18001,ISO 27001 &amp; CMMI L3 Certified Company</a:t>
              </a:r>
            </a:p>
          </p:txBody>
        </p:sp>
        <p:pic>
          <p:nvPicPr>
            <p:cNvPr id="15366" name="Picture 6" descr="C:\Users\smita.mathew\Desktop\JV.png"/>
            <p:cNvPicPr>
              <a:picLocks noChangeAspect="1" noChangeArrowheads="1"/>
            </p:cNvPicPr>
            <p:nvPr/>
          </p:nvPicPr>
          <p:blipFill>
            <a:blip r:embed="rId5"/>
            <a:srcRect/>
            <a:stretch>
              <a:fillRect/>
            </a:stretch>
          </p:blipFill>
          <p:spPr bwMode="auto">
            <a:xfrm>
              <a:off x="922338" y="4953000"/>
              <a:ext cx="7297737" cy="542925"/>
            </a:xfrm>
            <a:prstGeom prst="rect">
              <a:avLst/>
            </a:prstGeom>
            <a:noFill/>
            <a:ln w="9525">
              <a:noFill/>
              <a:miter lim="800000"/>
              <a:headEnd/>
              <a:tailEnd/>
            </a:ln>
          </p:spPr>
        </p:pic>
      </p:grpSp>
      <p:sp>
        <p:nvSpPr>
          <p:cNvPr id="2" name="Slide Number Placeholder 1"/>
          <p:cNvSpPr>
            <a:spLocks noGrp="1"/>
          </p:cNvSpPr>
          <p:nvPr>
            <p:ph type="sldNum" sz="quarter" idx="12"/>
          </p:nvPr>
        </p:nvSpPr>
        <p:spPr/>
        <p:txBody>
          <a:bodyPr/>
          <a:lstStyle/>
          <a:p>
            <a:pPr>
              <a:defRPr/>
            </a:pPr>
            <a:fld id="{41D94A7F-B217-4CC8-B450-3083B1207CCE}" type="slidenum">
              <a:rPr lang="en-US" altLang="en-US" smtClean="0"/>
              <a:pPr>
                <a:defRPr/>
              </a:pPr>
              <a:t>1</a:t>
            </a:fld>
            <a:endParaRPr lang="en-US" alt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1D94A7F-B217-4CC8-B450-3083B1207CCE}" type="slidenum">
              <a:rPr lang="en-US" altLang="en-US" smtClean="0"/>
              <a:pPr>
                <a:defRPr/>
              </a:pPr>
              <a:t>10</a:t>
            </a:fld>
            <a:endParaRPr lang="en-US" altLang="en-US" dirty="0"/>
          </a:p>
        </p:txBody>
      </p:sp>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IN" sz="2000" b="1" dirty="0" smtClean="0">
                <a:latin typeface="Times New Roman" panose="02020603050405020304" pitchFamily="18" charset="0"/>
                <a:ea typeface="+mn-ea"/>
                <a:cs typeface="Times New Roman" panose="02020603050405020304" pitchFamily="18" charset="0"/>
              </a:rPr>
              <a:t>BID SCHEDULE</a:t>
            </a:r>
            <a:endParaRPr lang="en-IN" sz="2000" b="1" dirty="0">
              <a:latin typeface="Times New Roman" panose="02020603050405020304" pitchFamily="18" charset="0"/>
              <a:ea typeface="+mn-ea"/>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53208191"/>
              </p:ext>
            </p:extLst>
          </p:nvPr>
        </p:nvGraphicFramePr>
        <p:xfrm>
          <a:off x="304800" y="578484"/>
          <a:ext cx="8610600" cy="2867964"/>
        </p:xfrm>
        <a:graphic>
          <a:graphicData uri="http://schemas.openxmlformats.org/drawingml/2006/table">
            <a:tbl>
              <a:tblPr firstRow="1" bandRow="1">
                <a:tableStyleId>{F5AB1C69-6EDB-4FF4-983F-18BD219EF322}</a:tableStyleId>
              </a:tblPr>
              <a:tblGrid>
                <a:gridCol w="4648200"/>
                <a:gridCol w="3962400"/>
              </a:tblGrid>
              <a:tr h="476084">
                <a:tc>
                  <a:txBody>
                    <a:bodyPr/>
                    <a:lstStyle/>
                    <a:p>
                      <a:pPr algn="ctr"/>
                      <a:r>
                        <a:rPr lang="en-IN" sz="2400" dirty="0" smtClean="0"/>
                        <a:t>Activity</a:t>
                      </a:r>
                      <a:endParaRPr lang="en-IN" sz="2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2400" dirty="0" smtClean="0"/>
                        <a:t>Details</a:t>
                      </a:r>
                      <a:endParaRPr lang="en-IN" sz="2400" dirty="0">
                        <a:solidFill>
                          <a:schemeClr val="tx1"/>
                        </a:solidFill>
                        <a:latin typeface="Times New Roman" panose="02020603050405020304" pitchFamily="18" charset="0"/>
                        <a:cs typeface="Times New Roman" panose="02020603050405020304" pitchFamily="18" charset="0"/>
                      </a:endParaRPr>
                    </a:p>
                  </a:txBody>
                  <a:tcPr/>
                </a:tc>
              </a:tr>
              <a:tr h="393232">
                <a:tc>
                  <a:txBody>
                    <a:bodyPr/>
                    <a:lstStyle/>
                    <a:p>
                      <a:r>
                        <a:rPr lang="en-IN" sz="1800" u="none" strike="noStrike" kern="1200" baseline="0" dirty="0" smtClean="0">
                          <a:latin typeface="Times New Roman" panose="02020603050405020304" pitchFamily="18" charset="0"/>
                          <a:cs typeface="Times New Roman" panose="02020603050405020304" pitchFamily="18" charset="0"/>
                        </a:rPr>
                        <a:t>Last date for receipt of proposals </a:t>
                      </a:r>
                      <a:endParaRPr lang="en-IN"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IN" sz="1800" kern="1200" baseline="0" dirty="0" smtClean="0">
                          <a:latin typeface="Times New Roman" panose="02020603050405020304" pitchFamily="18" charset="0"/>
                          <a:cs typeface="Times New Roman" panose="02020603050405020304" pitchFamily="18" charset="0"/>
                        </a:rPr>
                        <a:t>30</a:t>
                      </a:r>
                      <a:r>
                        <a:rPr lang="en-IN" sz="1800" kern="1200" baseline="30000" dirty="0" smtClean="0">
                          <a:latin typeface="Times New Roman" panose="02020603050405020304" pitchFamily="18" charset="0"/>
                          <a:cs typeface="Times New Roman" panose="02020603050405020304" pitchFamily="18" charset="0"/>
                        </a:rPr>
                        <a:t>th</a:t>
                      </a:r>
                      <a:r>
                        <a:rPr lang="en-IN" sz="1800" kern="1200" baseline="0" dirty="0" smtClean="0">
                          <a:latin typeface="Times New Roman" panose="02020603050405020304" pitchFamily="18" charset="0"/>
                          <a:cs typeface="Times New Roman" panose="02020603050405020304" pitchFamily="18" charset="0"/>
                        </a:rPr>
                        <a:t> November 2017</a:t>
                      </a:r>
                      <a:endParaRPr lang="en-IN" sz="1800" kern="1200" baseline="0" dirty="0">
                        <a:solidFill>
                          <a:schemeClr val="tx1"/>
                        </a:solidFill>
                        <a:latin typeface="Times New Roman" panose="02020603050405020304" pitchFamily="18" charset="0"/>
                        <a:ea typeface="+mn-ea"/>
                        <a:cs typeface="Times New Roman" panose="02020603050405020304" pitchFamily="18" charset="0"/>
                      </a:endParaRPr>
                    </a:p>
                  </a:txBody>
                  <a:tcPr/>
                </a:tc>
              </a:tr>
              <a:tr h="444168">
                <a:tc>
                  <a:txBody>
                    <a:bodyPr/>
                    <a:lstStyle/>
                    <a:p>
                      <a:r>
                        <a:rPr lang="en-IN" sz="1800" u="none" strike="noStrike" kern="1200" baseline="0" dirty="0" smtClean="0">
                          <a:latin typeface="Times New Roman" panose="02020603050405020304" pitchFamily="18" charset="0"/>
                          <a:cs typeface="Times New Roman" panose="02020603050405020304" pitchFamily="18" charset="0"/>
                        </a:rPr>
                        <a:t>Completion of Evaluation of proposals</a:t>
                      </a:r>
                      <a:endParaRPr lang="en-IN"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IN" sz="1800" kern="1200" baseline="0" dirty="0" smtClean="0">
                          <a:latin typeface="Times New Roman" panose="02020603050405020304" pitchFamily="18" charset="0"/>
                          <a:cs typeface="Times New Roman" panose="02020603050405020304" pitchFamily="18" charset="0"/>
                        </a:rPr>
                        <a:t>15</a:t>
                      </a:r>
                      <a:r>
                        <a:rPr lang="en-IN" sz="1800" kern="1200" baseline="30000" dirty="0" smtClean="0">
                          <a:latin typeface="Times New Roman" panose="02020603050405020304" pitchFamily="18" charset="0"/>
                          <a:cs typeface="Times New Roman" panose="02020603050405020304" pitchFamily="18" charset="0"/>
                        </a:rPr>
                        <a:t>th</a:t>
                      </a:r>
                      <a:r>
                        <a:rPr lang="en-IN" sz="1800" kern="1200" baseline="0" dirty="0" smtClean="0">
                          <a:latin typeface="Times New Roman" panose="02020603050405020304" pitchFamily="18" charset="0"/>
                          <a:cs typeface="Times New Roman" panose="02020603050405020304" pitchFamily="18" charset="0"/>
                        </a:rPr>
                        <a:t> December 2017</a:t>
                      </a:r>
                      <a:endParaRPr lang="en-IN" sz="1800" kern="1200" baseline="0" dirty="0">
                        <a:solidFill>
                          <a:schemeClr val="tx1"/>
                        </a:solidFill>
                        <a:latin typeface="Times New Roman" panose="02020603050405020304" pitchFamily="18" charset="0"/>
                        <a:ea typeface="+mn-ea"/>
                        <a:cs typeface="Times New Roman" panose="02020603050405020304" pitchFamily="18" charset="0"/>
                      </a:endParaRPr>
                    </a:p>
                  </a:txBody>
                  <a:tcPr/>
                </a:tc>
              </a:tr>
              <a:tr h="444168">
                <a:tc>
                  <a:txBody>
                    <a:bodyPr/>
                    <a:lstStyle/>
                    <a:p>
                      <a:r>
                        <a:rPr lang="en-IN" sz="1800" u="none" strike="noStrike" kern="1200" baseline="0" dirty="0" smtClean="0">
                          <a:latin typeface="Times New Roman" panose="02020603050405020304" pitchFamily="18" charset="0"/>
                          <a:cs typeface="Times New Roman" panose="02020603050405020304" pitchFamily="18" charset="0"/>
                        </a:rPr>
                        <a:t>Conveying the decision of Approving Authority for the Commencement of Project / Proposal by the Proposer</a:t>
                      </a:r>
                      <a:endParaRPr lang="en-IN"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31</a:t>
                      </a:r>
                      <a:r>
                        <a:rPr lang="en-IN" sz="1800" baseline="30000" dirty="0" smtClean="0">
                          <a:latin typeface="Times New Roman" panose="02020603050405020304" pitchFamily="18" charset="0"/>
                          <a:cs typeface="Times New Roman" panose="02020603050405020304" pitchFamily="18" charset="0"/>
                        </a:rPr>
                        <a:t>st</a:t>
                      </a:r>
                      <a:r>
                        <a:rPr lang="en-IN" sz="1800" dirty="0" smtClean="0">
                          <a:latin typeface="Times New Roman" panose="02020603050405020304" pitchFamily="18" charset="0"/>
                          <a:cs typeface="Times New Roman" panose="02020603050405020304" pitchFamily="18" charset="0"/>
                        </a:rPr>
                        <a:t> December 2017</a:t>
                      </a:r>
                      <a:endParaRPr lang="en-IN" sz="1800" dirty="0">
                        <a:solidFill>
                          <a:schemeClr val="tx1"/>
                        </a:solidFill>
                        <a:latin typeface="Times New Roman" panose="02020603050405020304" pitchFamily="18" charset="0"/>
                        <a:cs typeface="Times New Roman" panose="02020603050405020304" pitchFamily="18" charset="0"/>
                      </a:endParaRPr>
                    </a:p>
                  </a:txBody>
                  <a:tcPr/>
                </a:tc>
              </a:tr>
              <a:tr h="287352">
                <a:tc>
                  <a:txBody>
                    <a:bodyPr/>
                    <a:lstStyle/>
                    <a:p>
                      <a:r>
                        <a:rPr lang="en-IN" sz="1800" u="none" strike="noStrike" kern="1200" baseline="0" dirty="0" smtClean="0">
                          <a:latin typeface="Times New Roman" panose="02020603050405020304" pitchFamily="18" charset="0"/>
                          <a:cs typeface="Times New Roman" panose="02020603050405020304" pitchFamily="18" charset="0"/>
                        </a:rPr>
                        <a:t>Receipt of supply/purchase orders on firms from the Proposer, following due tendering process</a:t>
                      </a:r>
                      <a:endParaRPr lang="en-IN" sz="18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15</a:t>
                      </a:r>
                      <a:r>
                        <a:rPr lang="en-IN" sz="1800" baseline="30000" dirty="0" smtClean="0">
                          <a:latin typeface="Times New Roman" panose="02020603050405020304" pitchFamily="18" charset="0"/>
                          <a:cs typeface="Times New Roman" panose="02020603050405020304" pitchFamily="18" charset="0"/>
                        </a:rPr>
                        <a:t>th</a:t>
                      </a:r>
                      <a:r>
                        <a:rPr lang="en-IN" sz="1800" dirty="0" smtClean="0">
                          <a:latin typeface="Times New Roman" panose="02020603050405020304" pitchFamily="18" charset="0"/>
                          <a:cs typeface="Times New Roman" panose="02020603050405020304" pitchFamily="18" charset="0"/>
                        </a:rPr>
                        <a:t> February 2018</a:t>
                      </a:r>
                      <a:endParaRPr lang="en-IN" sz="1800" dirty="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763818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2209800" y="2730991"/>
            <a:ext cx="2514788" cy="170416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6411" y="511511"/>
            <a:ext cx="1468241" cy="1468241"/>
          </a:xfrm>
          <a:prstGeom prst="rect">
            <a:avLst/>
          </a:prstGeom>
        </p:spPr>
      </p:pic>
      <p:grpSp>
        <p:nvGrpSpPr>
          <p:cNvPr id="3" name="Group 2"/>
          <p:cNvGrpSpPr/>
          <p:nvPr/>
        </p:nvGrpSpPr>
        <p:grpSpPr>
          <a:xfrm>
            <a:off x="1403363" y="876300"/>
            <a:ext cx="4618812" cy="1012372"/>
            <a:chOff x="1403363" y="876300"/>
            <a:chExt cx="4618812" cy="1012372"/>
          </a:xfrm>
        </p:grpSpPr>
        <p:sp>
          <p:nvSpPr>
            <p:cNvPr id="22" name="Curved Right Arrow 21"/>
            <p:cNvSpPr/>
            <p:nvPr/>
          </p:nvSpPr>
          <p:spPr>
            <a:xfrm>
              <a:off x="1403363" y="1042551"/>
              <a:ext cx="1539604" cy="751540"/>
            </a:xfrm>
            <a:prstGeom prst="curvedRightArrow">
              <a:avLst>
                <a:gd name="adj1" fmla="val 25000"/>
                <a:gd name="adj2" fmla="val 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anose="02020603050405020304" pitchFamily="18" charset="0"/>
                <a:cs typeface="Times New Roman" panose="02020603050405020304" pitchFamily="18" charset="0"/>
              </a:endParaRPr>
            </a:p>
          </p:txBody>
        </p:sp>
        <p:sp>
          <p:nvSpPr>
            <p:cNvPr id="19" name="Curved Right Arrow 18"/>
            <p:cNvSpPr/>
            <p:nvPr/>
          </p:nvSpPr>
          <p:spPr>
            <a:xfrm rot="10800000">
              <a:off x="4482571" y="1017925"/>
              <a:ext cx="1539604" cy="790969"/>
            </a:xfrm>
            <a:prstGeom prst="curvedRightArrow">
              <a:avLst>
                <a:gd name="adj1" fmla="val 25000"/>
                <a:gd name="adj2" fmla="val 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835004" y="876300"/>
              <a:ext cx="1647567" cy="369332"/>
            </a:xfrm>
            <a:prstGeom prst="rect">
              <a:avLst/>
            </a:prstGeom>
            <a:ln/>
            <a:effectLst>
              <a:outerShdw blurRad="152400" dist="317500" dir="5400000" sx="90000" sy="-19000" rotWithShape="0">
                <a:prstClr val="black">
                  <a:alpha val="15000"/>
                </a:prstClr>
              </a:outerShdw>
            </a:effectLst>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IN" b="1" i="1" dirty="0" smtClean="0">
                  <a:latin typeface="Times New Roman" panose="02020603050405020304" pitchFamily="18" charset="0"/>
                  <a:cs typeface="Times New Roman" panose="02020603050405020304" pitchFamily="18" charset="0"/>
                </a:rPr>
                <a:t>Mobility Sector</a:t>
              </a:r>
              <a:endParaRPr lang="en-IN" b="1" i="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302472" y="1519340"/>
              <a:ext cx="2897973" cy="369332"/>
            </a:xfrm>
            <a:prstGeom prst="rect">
              <a:avLst/>
            </a:prstGeom>
            <a:ln/>
            <a:effectLst>
              <a:outerShdw blurRad="152400" dist="317500" dir="5400000" sx="90000" sy="-19000" rotWithShape="0">
                <a:prstClr val="black">
                  <a:alpha val="15000"/>
                </a:prstClr>
              </a:outerShdw>
            </a:effectLst>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IN" b="1" i="1" dirty="0" smtClean="0">
                  <a:latin typeface="Times New Roman" panose="02020603050405020304" pitchFamily="18" charset="0"/>
                  <a:cs typeface="Times New Roman" panose="02020603050405020304" pitchFamily="18" charset="0"/>
                </a:rPr>
                <a:t>People / Services / Material </a:t>
              </a:r>
              <a:endParaRPr lang="en-IN" b="1" i="1" dirty="0">
                <a:latin typeface="Times New Roman" panose="02020603050405020304" pitchFamily="18" charset="0"/>
                <a:cs typeface="Times New Roman" panose="02020603050405020304" pitchFamily="18" charset="0"/>
              </a:endParaRPr>
            </a:p>
          </p:txBody>
        </p:sp>
      </p:grpSp>
      <p:graphicFrame>
        <p:nvGraphicFramePr>
          <p:cNvPr id="14" name="Table 13"/>
          <p:cNvGraphicFramePr>
            <a:graphicFrameLocks noGrp="1"/>
          </p:cNvGraphicFramePr>
          <p:nvPr>
            <p:extLst>
              <p:ext uri="{D42A27DB-BD31-4B8C-83A1-F6EECF244321}">
                <p14:modId xmlns:p14="http://schemas.microsoft.com/office/powerpoint/2010/main" val="2765482549"/>
              </p:ext>
            </p:extLst>
          </p:nvPr>
        </p:nvGraphicFramePr>
        <p:xfrm>
          <a:off x="423190" y="2783190"/>
          <a:ext cx="2032000" cy="2494280"/>
        </p:xfrm>
        <a:graphic>
          <a:graphicData uri="http://schemas.openxmlformats.org/drawingml/2006/table">
            <a:tbl>
              <a:tblPr firstRow="1" bandRow="1">
                <a:tableStyleId>{7DF18680-E054-41AD-8BC1-D1AEF772440D}</a:tableStyleId>
              </a:tblPr>
              <a:tblGrid>
                <a:gridCol w="2032000"/>
              </a:tblGrid>
              <a:tr h="370840">
                <a:tc>
                  <a:txBody>
                    <a:bodyPr/>
                    <a:lstStyle/>
                    <a:p>
                      <a:pPr algn="ctr"/>
                      <a:r>
                        <a:rPr lang="en-IN" dirty="0" smtClean="0"/>
                        <a:t>Advisory</a:t>
                      </a:r>
                      <a:endParaRPr lang="en-IN" dirty="0"/>
                    </a:p>
                  </a:txBody>
                  <a:tcPr/>
                </a:tc>
              </a:tr>
              <a:tr h="370840">
                <a:tc>
                  <a:txBody>
                    <a:bodyPr/>
                    <a:lstStyle/>
                    <a:p>
                      <a:r>
                        <a:rPr lang="en-IN" dirty="0" smtClean="0"/>
                        <a:t>Policy</a:t>
                      </a:r>
                    </a:p>
                  </a:txBody>
                  <a:tcPr/>
                </a:tc>
              </a:tr>
              <a:tr h="370840">
                <a:tc>
                  <a:txBody>
                    <a:bodyPr/>
                    <a:lstStyle/>
                    <a:p>
                      <a:r>
                        <a:rPr lang="en-IN" dirty="0" smtClean="0"/>
                        <a:t>Solution structuring</a:t>
                      </a:r>
                      <a:endParaRPr lang="en-IN" dirty="0"/>
                    </a:p>
                  </a:txBody>
                  <a:tcPr/>
                </a:tc>
              </a:tr>
              <a:tr h="370840">
                <a:tc>
                  <a:txBody>
                    <a:bodyPr/>
                    <a:lstStyle/>
                    <a:p>
                      <a:r>
                        <a:rPr lang="en-IN" dirty="0" smtClean="0"/>
                        <a:t>Project creation</a:t>
                      </a:r>
                      <a:endParaRPr lang="en-IN" dirty="0"/>
                    </a:p>
                  </a:txBody>
                  <a:tcPr/>
                </a:tc>
              </a:tr>
              <a:tr h="370840">
                <a:tc>
                  <a:txBody>
                    <a:bodyPr/>
                    <a:lstStyle/>
                    <a:p>
                      <a:r>
                        <a:rPr lang="en-IN" dirty="0" smtClean="0"/>
                        <a:t>Transaction</a:t>
                      </a:r>
                      <a:endParaRPr lang="en-IN" dirty="0"/>
                    </a:p>
                  </a:txBody>
                  <a:tcPr/>
                </a:tc>
              </a:tr>
              <a:tr h="370840">
                <a:tc>
                  <a:txBody>
                    <a:bodyPr/>
                    <a:lstStyle/>
                    <a:p>
                      <a:r>
                        <a:rPr lang="en-IN" sz="1800" kern="1200" dirty="0" smtClean="0"/>
                        <a:t>Knowledge creation services</a:t>
                      </a:r>
                      <a:endParaRPr lang="en-IN" sz="1800" kern="1200" dirty="0">
                        <a:solidFill>
                          <a:schemeClr val="dk1"/>
                        </a:solidFill>
                        <a:latin typeface="+mn-lt"/>
                        <a:ea typeface="+mn-ea"/>
                        <a:cs typeface="+mn-cs"/>
                      </a:endParaRPr>
                    </a:p>
                  </a:txBody>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993501353"/>
              </p:ext>
            </p:extLst>
          </p:nvPr>
        </p:nvGraphicFramePr>
        <p:xfrm>
          <a:off x="4572000" y="2247900"/>
          <a:ext cx="4262652" cy="3749040"/>
        </p:xfrm>
        <a:graphic>
          <a:graphicData uri="http://schemas.openxmlformats.org/drawingml/2006/table">
            <a:tbl>
              <a:tblPr firstRow="1" bandRow="1">
                <a:tableStyleId>{93296810-A885-4BE3-A3E7-6D5BEEA58F35}</a:tableStyleId>
              </a:tblPr>
              <a:tblGrid>
                <a:gridCol w="2131326"/>
                <a:gridCol w="2131326"/>
              </a:tblGrid>
              <a:tr h="358140">
                <a:tc>
                  <a:txBody>
                    <a:bodyPr/>
                    <a:lstStyle/>
                    <a:p>
                      <a:pPr algn="ctr"/>
                      <a:r>
                        <a:rPr lang="en-IN" dirty="0" smtClean="0"/>
                        <a:t>Asset Creation</a:t>
                      </a:r>
                      <a:endParaRPr lang="en-IN" dirty="0"/>
                    </a:p>
                  </a:txBody>
                  <a:tcPr/>
                </a:tc>
                <a:tc>
                  <a:txBody>
                    <a:bodyPr/>
                    <a:lstStyle/>
                    <a:p>
                      <a:pPr algn="ctr"/>
                      <a:r>
                        <a:rPr lang="en-IN" dirty="0" smtClean="0"/>
                        <a:t>Asset life-cycle engagement</a:t>
                      </a:r>
                      <a:endParaRPr lang="en-IN" dirty="0"/>
                    </a:p>
                  </a:txBody>
                  <a:tcPr/>
                </a:tc>
              </a:tr>
              <a:tr h="358140">
                <a:tc>
                  <a:txBody>
                    <a:bodyPr/>
                    <a:lstStyle/>
                    <a:p>
                      <a:pPr algn="ctr"/>
                      <a:r>
                        <a:rPr lang="en-IN" sz="1600" dirty="0" smtClean="0"/>
                        <a:t>Delivery structuring</a:t>
                      </a:r>
                      <a:endParaRPr lang="en-IN" sz="1600" dirty="0"/>
                    </a:p>
                  </a:txBody>
                  <a:tcPr/>
                </a:tc>
                <a:tc>
                  <a:txBody>
                    <a:bodyPr/>
                    <a:lstStyle/>
                    <a:p>
                      <a:pPr marL="0" algn="l" defTabSz="914400" rtl="0" eaLnBrk="1" latinLnBrk="0" hangingPunct="1"/>
                      <a:r>
                        <a:rPr lang="en-IN" sz="1600" dirty="0" smtClean="0"/>
                        <a:t>Ops &amp;</a:t>
                      </a:r>
                      <a:r>
                        <a:rPr lang="en-IN" sz="1600" b="1" i="1" dirty="0" smtClean="0">
                          <a:solidFill>
                            <a:srgbClr val="B2B2B2"/>
                          </a:solidFill>
                        </a:rPr>
                        <a:t> </a:t>
                      </a:r>
                      <a:r>
                        <a:rPr lang="en-IN" sz="1800" kern="1200" dirty="0" smtClean="0">
                          <a:solidFill>
                            <a:schemeClr val="dk1"/>
                          </a:solidFill>
                          <a:latin typeface="+mn-lt"/>
                          <a:ea typeface="+mn-ea"/>
                          <a:cs typeface="+mn-cs"/>
                        </a:rPr>
                        <a:t>Maintenance</a:t>
                      </a:r>
                      <a:endParaRPr lang="en-IN" sz="1800" kern="1200" dirty="0">
                        <a:solidFill>
                          <a:schemeClr val="dk1"/>
                        </a:solidFill>
                        <a:latin typeface="+mn-lt"/>
                        <a:ea typeface="+mn-ea"/>
                        <a:cs typeface="+mn-cs"/>
                      </a:endParaRPr>
                    </a:p>
                  </a:txBody>
                  <a:tcPr/>
                </a:tc>
              </a:tr>
              <a:tr h="358140">
                <a:tc>
                  <a:txBody>
                    <a:bodyPr/>
                    <a:lstStyle/>
                    <a:p>
                      <a:pPr algn="ctr"/>
                      <a:r>
                        <a:rPr lang="en-IN" sz="1600" dirty="0" smtClean="0"/>
                        <a:t>Bench marking</a:t>
                      </a:r>
                      <a:endParaRPr lang="en-IN" sz="1600" dirty="0"/>
                    </a:p>
                  </a:txBody>
                  <a:tcPr/>
                </a:tc>
                <a:tc>
                  <a:txBody>
                    <a:bodyPr/>
                    <a:lstStyle/>
                    <a:p>
                      <a:pPr marL="0" algn="l" defTabSz="914400" rtl="0" eaLnBrk="1" latinLnBrk="0" hangingPunct="1"/>
                      <a:r>
                        <a:rPr lang="en-IN" sz="1800" kern="1200" dirty="0" smtClean="0">
                          <a:solidFill>
                            <a:schemeClr val="dk1"/>
                          </a:solidFill>
                          <a:latin typeface="+mn-lt"/>
                          <a:ea typeface="+mn-ea"/>
                          <a:cs typeface="+mn-cs"/>
                        </a:rPr>
                        <a:t>Ops S&amp;OP &amp; benchmarking</a:t>
                      </a:r>
                      <a:endParaRPr lang="en-IN" sz="1800" kern="1200" dirty="0">
                        <a:solidFill>
                          <a:schemeClr val="dk1"/>
                        </a:solidFill>
                        <a:latin typeface="+mn-lt"/>
                        <a:ea typeface="+mn-ea"/>
                        <a:cs typeface="+mn-cs"/>
                      </a:endParaRPr>
                    </a:p>
                  </a:txBody>
                  <a:tcPr/>
                </a:tc>
              </a:tr>
              <a:tr h="358140">
                <a:tc>
                  <a:txBody>
                    <a:bodyPr/>
                    <a:lstStyle/>
                    <a:p>
                      <a:pPr algn="ctr"/>
                      <a:r>
                        <a:rPr lang="en-IN" sz="1600" dirty="0" smtClean="0"/>
                        <a:t>Bid Process Management  – Vendor</a:t>
                      </a:r>
                      <a:r>
                        <a:rPr lang="en-IN" sz="1600" baseline="0" dirty="0" smtClean="0"/>
                        <a:t> Evaluation Report</a:t>
                      </a:r>
                      <a:endParaRPr lang="en-IN" sz="1600" dirty="0"/>
                    </a:p>
                  </a:txBody>
                  <a:tcPr/>
                </a:tc>
                <a:tc>
                  <a:txBody>
                    <a:bodyPr/>
                    <a:lstStyle/>
                    <a:p>
                      <a:pPr algn="ctr"/>
                      <a:r>
                        <a:rPr lang="en-IN" sz="1600" dirty="0" smtClean="0"/>
                        <a:t>In &amp; post warranty support</a:t>
                      </a:r>
                      <a:endParaRPr lang="en-IN" sz="1600" dirty="0"/>
                    </a:p>
                  </a:txBody>
                  <a:tcPr/>
                </a:tc>
              </a:tr>
              <a:tr h="358140">
                <a:tc>
                  <a:txBody>
                    <a:bodyPr/>
                    <a:lstStyle/>
                    <a:p>
                      <a:pPr algn="ctr"/>
                      <a:r>
                        <a:rPr lang="en-IN" sz="1600" dirty="0" smtClean="0"/>
                        <a:t>PMU..</a:t>
                      </a:r>
                      <a:r>
                        <a:rPr lang="en-IN" sz="1600" baseline="0" dirty="0" smtClean="0"/>
                        <a:t> On-boarding</a:t>
                      </a:r>
                      <a:endParaRPr lang="en-IN" sz="1600" dirty="0"/>
                    </a:p>
                  </a:txBody>
                  <a:tcPr/>
                </a:tc>
                <a:tc>
                  <a:txBody>
                    <a:bodyPr/>
                    <a:lstStyle/>
                    <a:p>
                      <a:pPr marL="0" algn="l" defTabSz="914400" rtl="0" eaLnBrk="1" latinLnBrk="0" hangingPunct="1"/>
                      <a:r>
                        <a:rPr lang="en-IN" sz="1800" kern="1200" dirty="0" smtClean="0">
                          <a:solidFill>
                            <a:schemeClr val="dk1"/>
                          </a:solidFill>
                          <a:latin typeface="+mn-lt"/>
                          <a:ea typeface="+mn-ea"/>
                          <a:cs typeface="+mn-cs"/>
                        </a:rPr>
                        <a:t>Asset upgrades &amp; refreshments</a:t>
                      </a:r>
                      <a:endParaRPr lang="en-IN" sz="1800" kern="1200" dirty="0">
                        <a:solidFill>
                          <a:schemeClr val="dk1"/>
                        </a:solidFill>
                        <a:latin typeface="+mn-lt"/>
                        <a:ea typeface="+mn-ea"/>
                        <a:cs typeface="+mn-cs"/>
                      </a:endParaRPr>
                    </a:p>
                  </a:txBody>
                  <a:tcPr/>
                </a:tc>
              </a:tr>
              <a:tr h="358140">
                <a:tc>
                  <a:txBody>
                    <a:bodyPr/>
                    <a:lstStyle/>
                    <a:p>
                      <a:pPr algn="ctr"/>
                      <a:r>
                        <a:rPr lang="en-IN" sz="1600" dirty="0" smtClean="0"/>
                        <a:t>Apps &amp; products</a:t>
                      </a:r>
                      <a:endParaRPr lang="en-IN" sz="1600" dirty="0"/>
                    </a:p>
                  </a:txBody>
                  <a:tcPr/>
                </a:tc>
                <a:tc>
                  <a:txBody>
                    <a:bodyPr/>
                    <a:lstStyle/>
                    <a:p>
                      <a:pPr marL="0" algn="l" defTabSz="914400" rtl="0" eaLnBrk="1" latinLnBrk="0" hangingPunct="1"/>
                      <a:r>
                        <a:rPr lang="en-IN" sz="1800" kern="1200" dirty="0" smtClean="0">
                          <a:solidFill>
                            <a:schemeClr val="dk1"/>
                          </a:solidFill>
                          <a:latin typeface="+mn-lt"/>
                          <a:ea typeface="+mn-ea"/>
                          <a:cs typeface="+mn-cs"/>
                        </a:rPr>
                        <a:t>Skills development &amp; certification</a:t>
                      </a:r>
                      <a:endParaRPr lang="en-IN" sz="1800" kern="1200" dirty="0">
                        <a:solidFill>
                          <a:schemeClr val="dk1"/>
                        </a:solidFill>
                        <a:latin typeface="+mn-lt"/>
                        <a:ea typeface="+mn-ea"/>
                        <a:cs typeface="+mn-cs"/>
                      </a:endParaRPr>
                    </a:p>
                  </a:txBody>
                  <a:tcPr/>
                </a:tc>
              </a:tr>
            </a:tbl>
          </a:graphicData>
        </a:graphic>
      </p:graphicFrame>
      <p:sp>
        <p:nvSpPr>
          <p:cNvPr id="21" name="Left-Right-Up Arrow 20"/>
          <p:cNvSpPr/>
          <p:nvPr/>
        </p:nvSpPr>
        <p:spPr>
          <a:xfrm>
            <a:off x="3238406" y="1940253"/>
            <a:ext cx="762000" cy="790738"/>
          </a:xfrm>
          <a:prstGeom prst="leftRigh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3" name="TextBox 22"/>
          <p:cNvSpPr txBox="1"/>
          <p:nvPr/>
        </p:nvSpPr>
        <p:spPr>
          <a:xfrm flipH="1">
            <a:off x="2973072" y="4000500"/>
            <a:ext cx="1446528" cy="307777"/>
          </a:xfrm>
          <a:prstGeom prst="rect">
            <a:avLst/>
          </a:prstGeom>
          <a:noFill/>
        </p:spPr>
        <p:txBody>
          <a:bodyPr wrap="square" rtlCol="0">
            <a:spAutoFit/>
          </a:bodyPr>
          <a:lstStyle/>
          <a:p>
            <a:r>
              <a:rPr lang="en-IN" sz="1400" i="1" dirty="0" smtClean="0">
                <a:solidFill>
                  <a:srgbClr val="FF0000"/>
                </a:solidFill>
                <a:latin typeface="Times New Roman" panose="02020603050405020304" pitchFamily="18" charset="0"/>
                <a:cs typeface="Times New Roman" panose="02020603050405020304" pitchFamily="18" charset="0"/>
              </a:rPr>
              <a:t>Bridging the gap</a:t>
            </a:r>
            <a:endParaRPr lang="en-IN" sz="1400" i="1" dirty="0">
              <a:solidFill>
                <a:srgbClr val="FF0000"/>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7446231" y="1836322"/>
            <a:ext cx="1388421" cy="277504"/>
          </a:xfrm>
          <a:prstGeom prst="rect">
            <a:avLst/>
          </a:prstGeom>
          <a:noFill/>
        </p:spPr>
        <p:txBody>
          <a:bodyPr wrap="square" rtlCol="0">
            <a:spAutoFit/>
          </a:bodyPr>
          <a:lstStyle/>
          <a:p>
            <a:r>
              <a:rPr lang="en-IN" sz="1200" b="1" dirty="0" smtClean="0">
                <a:latin typeface="Times New Roman" panose="02020603050405020304" pitchFamily="18" charset="0"/>
                <a:cs typeface="Times New Roman" panose="02020603050405020304" pitchFamily="18" charset="0"/>
              </a:rPr>
              <a:t>Complete solution</a:t>
            </a:r>
            <a:endParaRPr lang="en-IN" sz="1200" b="1" dirty="0">
              <a:latin typeface="Times New Roman" panose="02020603050405020304" pitchFamily="18" charset="0"/>
              <a:cs typeface="Times New Roman" panose="02020603050405020304" pitchFamily="18" charset="0"/>
            </a:endParaRPr>
          </a:p>
        </p:txBody>
      </p:sp>
      <p:sp>
        <p:nvSpPr>
          <p:cNvPr id="15" name="Title 1"/>
          <p:cNvSpPr txBox="1">
            <a:spLocks/>
          </p:cNvSpPr>
          <p:nvPr/>
        </p:nvSpPr>
        <p:spPr bwMode="auto">
          <a:xfrm>
            <a:off x="-20472" y="0"/>
            <a:ext cx="9144000" cy="400110"/>
          </a:xfrm>
          <a:prstGeom prst="rect">
            <a:avLst/>
          </a:prstGeo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IN" sz="2000" b="1" dirty="0" smtClean="0">
                <a:latin typeface="Times New Roman" panose="02020603050405020304" pitchFamily="18" charset="0"/>
                <a:ea typeface="+mn-ea"/>
                <a:cs typeface="Times New Roman" panose="02020603050405020304" pitchFamily="18" charset="0"/>
              </a:rPr>
              <a:t>DIMTS VALUE PROPOSITION</a:t>
            </a:r>
            <a:endParaRPr lang="en-IN" sz="2000" b="1" dirty="0">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78876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741"/>
            <a:ext cx="9144000" cy="369332"/>
          </a:xfrm>
          <a:prstGeom prst="rect">
            <a:avLst/>
          </a:prstGeom>
          <a:solidFill>
            <a:srgbClr val="92D050"/>
          </a:solidFill>
          <a:ln w="9525">
            <a:noFill/>
            <a:miter lim="800000"/>
            <a:headEnd/>
            <a:tailEnd/>
          </a:ln>
        </p:spPr>
        <p:txBody>
          <a:bodyPr vert="horz" wrap="square" lIns="91440" tIns="45720" rIns="91440" bIns="45720" numCol="1" rtlCol="0" anchor="ctr" anchorCtr="0" compatLnSpc="1">
            <a:prstTxWarp prst="textNoShape">
              <a:avLst/>
            </a:prstTxWarp>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IN" sz="2000" b="1" dirty="0" smtClean="0">
                <a:solidFill>
                  <a:prstClr val="black"/>
                </a:solidFill>
                <a:latin typeface="Times New Roman" panose="02020603050405020304" pitchFamily="18" charset="0"/>
                <a:cs typeface="Times New Roman" panose="02020603050405020304" pitchFamily="18" charset="0"/>
              </a:rPr>
              <a:t>DIMTS Key Values</a:t>
            </a:r>
            <a:endParaRPr lang="en-IN" sz="2000" b="1" dirty="0">
              <a:solidFill>
                <a:prstClr val="black"/>
              </a:solidFill>
              <a:latin typeface="Times New Roman" panose="02020603050405020304" pitchFamily="18" charset="0"/>
              <a:cs typeface="Times New Roman" panose="02020603050405020304" pitchFamily="18" charset="0"/>
            </a:endParaRPr>
          </a:p>
        </p:txBody>
      </p:sp>
      <p:grpSp>
        <p:nvGrpSpPr>
          <p:cNvPr id="7" name="Group 6"/>
          <p:cNvGrpSpPr/>
          <p:nvPr/>
        </p:nvGrpSpPr>
        <p:grpSpPr>
          <a:xfrm>
            <a:off x="3103244" y="1786832"/>
            <a:ext cx="2726055" cy="648072"/>
            <a:chOff x="3215005" y="1864608"/>
            <a:chExt cx="2726055" cy="1085215"/>
          </a:xfrm>
        </p:grpSpPr>
        <p:pic>
          <p:nvPicPr>
            <p:cNvPr id="8" name="Picture 7"/>
            <p:cNvPicPr/>
            <p:nvPr/>
          </p:nvPicPr>
          <p:blipFill>
            <a:blip r:embed="rId3" cstate="screen">
              <a:extLst>
                <a:ext uri="{28A0092B-C50C-407E-A947-70E740481C1C}">
                  <a14:useLocalDpi xmlns:a14="http://schemas.microsoft.com/office/drawing/2010/main"/>
                </a:ext>
              </a:extLst>
            </a:blip>
            <a:srcRect/>
            <a:stretch>
              <a:fillRect/>
            </a:stretch>
          </p:blipFill>
          <p:spPr bwMode="auto">
            <a:xfrm>
              <a:off x="4996180" y="1874768"/>
              <a:ext cx="944880" cy="1075055"/>
            </a:xfrm>
            <a:prstGeom prst="rect">
              <a:avLst/>
            </a:prstGeom>
            <a:noFill/>
            <a:ln>
              <a:noFill/>
            </a:ln>
          </p:spPr>
        </p:pic>
        <p:pic>
          <p:nvPicPr>
            <p:cNvPr id="10" name="Picture 9"/>
            <p:cNvPicPr/>
            <p:nvPr/>
          </p:nvPicPr>
          <p:blipFill>
            <a:blip r:embed="rId4" cstate="screen">
              <a:extLst>
                <a:ext uri="{28A0092B-C50C-407E-A947-70E740481C1C}">
                  <a14:useLocalDpi xmlns:a14="http://schemas.microsoft.com/office/drawing/2010/main"/>
                </a:ext>
              </a:extLst>
            </a:blip>
            <a:srcRect/>
            <a:stretch>
              <a:fillRect/>
            </a:stretch>
          </p:blipFill>
          <p:spPr bwMode="auto">
            <a:xfrm>
              <a:off x="3215005" y="1864608"/>
              <a:ext cx="944880" cy="1066800"/>
            </a:xfrm>
            <a:prstGeom prst="rect">
              <a:avLst/>
            </a:prstGeom>
            <a:noFill/>
            <a:ln>
              <a:noFill/>
            </a:ln>
          </p:spPr>
        </p:pic>
      </p:grpSp>
      <p:sp>
        <p:nvSpPr>
          <p:cNvPr id="15" name="Rectangle 14"/>
          <p:cNvSpPr/>
          <p:nvPr/>
        </p:nvSpPr>
        <p:spPr>
          <a:xfrm>
            <a:off x="3314702" y="2423907"/>
            <a:ext cx="2514597" cy="770100"/>
          </a:xfrm>
          <a:prstGeom prst="rect">
            <a:avLst/>
          </a:prstGeom>
          <a:solidFill>
            <a:schemeClr val="accent1">
              <a:lumMod val="40000"/>
              <a:lumOff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5314" tIns="32657" rIns="65314" bIns="32657" numCol="1" spcCol="0" rtlCol="0" fromWordArt="0" anchor="ctr" anchorCtr="0" forceAA="0" compatLnSpc="1">
            <a:prstTxWarp prst="textNoShape">
              <a:avLst/>
            </a:prstTxWarp>
            <a:noAutofit/>
          </a:bodyPr>
          <a:lstStyle/>
          <a:p>
            <a:pPr marL="228605" algn="ctr">
              <a:lnSpc>
                <a:spcPct val="120000"/>
              </a:lnSpc>
            </a:pPr>
            <a:r>
              <a:rPr lang="en-IN" sz="2800" b="1" dirty="0" smtClean="0">
                <a:solidFill>
                  <a:schemeClr val="tx1"/>
                </a:solidFill>
                <a:latin typeface="Arial" panose="020B0604020202020204" pitchFamily="34" charset="0"/>
                <a:ea typeface="Calibri"/>
                <a:cs typeface="Arial" panose="020B0604020202020204" pitchFamily="34" charset="0"/>
              </a:rPr>
              <a:t>DIMTS </a:t>
            </a:r>
            <a:endParaRPr lang="en-IN" sz="2800" b="1" dirty="0">
              <a:solidFill>
                <a:schemeClr val="tx1"/>
              </a:solidFill>
              <a:latin typeface="Arial" panose="020B0604020202020204" pitchFamily="34" charset="0"/>
              <a:ea typeface="Calibri"/>
              <a:cs typeface="Arial" panose="020B0604020202020204" pitchFamily="34" charset="0"/>
            </a:endParaRPr>
          </a:p>
        </p:txBody>
      </p:sp>
      <p:sp>
        <p:nvSpPr>
          <p:cNvPr id="27" name="Rectangle 26"/>
          <p:cNvSpPr/>
          <p:nvPr/>
        </p:nvSpPr>
        <p:spPr>
          <a:xfrm>
            <a:off x="533400" y="3164437"/>
            <a:ext cx="8077200" cy="3236363"/>
          </a:xfrm>
          <a:prstGeom prst="rect">
            <a:avLst/>
          </a:prstGeom>
          <a:ln w="12700">
            <a:noFill/>
            <a:prstDash val="sysDot"/>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81278" indent="-171450" algn="just">
              <a:buFont typeface="Wingdings" panose="05000000000000000000" pitchFamily="2" charset="2"/>
              <a:buChar char="ü"/>
            </a:pPr>
            <a:r>
              <a:rPr lang="en-IN" dirty="0">
                <a:solidFill>
                  <a:schemeClr val="tx1"/>
                </a:solidFill>
                <a:latin typeface="Arial" panose="020B0604020202020204" pitchFamily="34" charset="0"/>
                <a:ea typeface="Arial Unicode MS"/>
                <a:cs typeface="Arial" panose="020B0604020202020204" pitchFamily="34" charset="0"/>
              </a:rPr>
              <a:t>A </a:t>
            </a:r>
            <a:r>
              <a:rPr lang="en-IN" b="1" i="1" dirty="0">
                <a:solidFill>
                  <a:schemeClr val="tx1"/>
                </a:solidFill>
                <a:latin typeface="Arial" panose="020B0604020202020204" pitchFamily="34" charset="0"/>
                <a:ea typeface="Arial Unicode MS"/>
                <a:cs typeface="Arial" panose="020B0604020202020204" pitchFamily="34" charset="0"/>
              </a:rPr>
              <a:t>Joint Venture company set up by the Government of National Capital Territory of Delhi and IDFC Foundation</a:t>
            </a:r>
            <a:r>
              <a:rPr lang="en-IN" dirty="0" smtClean="0">
                <a:solidFill>
                  <a:schemeClr val="tx1"/>
                </a:solidFill>
                <a:latin typeface="Arial" panose="020B0604020202020204" pitchFamily="34" charset="0"/>
                <a:ea typeface="Arial Unicode MS"/>
                <a:cs typeface="Arial" panose="020B0604020202020204" pitchFamily="34" charset="0"/>
              </a:rPr>
              <a:t>. </a:t>
            </a:r>
            <a:r>
              <a:rPr lang="en-IN" b="1" i="1" dirty="0" smtClean="0">
                <a:solidFill>
                  <a:srgbClr val="000066"/>
                </a:solidFill>
                <a:latin typeface="Arial" panose="020B0604020202020204" pitchFamily="34" charset="0"/>
                <a:ea typeface="Arial Unicode MS"/>
                <a:cs typeface="Arial" panose="020B0604020202020204" pitchFamily="34" charset="0"/>
              </a:rPr>
              <a:t>Strong Public ethos &amp; Public Sector engagement.</a:t>
            </a:r>
          </a:p>
          <a:p>
            <a:pPr algn="just"/>
            <a:endParaRPr lang="en-IN" dirty="0">
              <a:solidFill>
                <a:schemeClr val="tx1"/>
              </a:solidFill>
              <a:latin typeface="Arial" panose="020B0604020202020204" pitchFamily="34" charset="0"/>
              <a:ea typeface="Arial Unicode MS"/>
              <a:cs typeface="Arial" panose="020B0604020202020204" pitchFamily="34" charset="0"/>
            </a:endParaRPr>
          </a:p>
          <a:p>
            <a:pPr marL="81278" indent="-171450" algn="just">
              <a:buFont typeface="Wingdings" panose="05000000000000000000" pitchFamily="2" charset="2"/>
              <a:buChar char="ü"/>
            </a:pPr>
            <a:r>
              <a:rPr lang="en-IN" b="1" i="1" dirty="0">
                <a:solidFill>
                  <a:srgbClr val="000066"/>
                </a:solidFill>
                <a:latin typeface="Arial" panose="020B0604020202020204" pitchFamily="34" charset="0"/>
                <a:ea typeface="Arial Unicode MS"/>
                <a:cs typeface="Arial" panose="020B0604020202020204" pitchFamily="34" charset="0"/>
              </a:rPr>
              <a:t>Strong domestic &amp; international Credentials </a:t>
            </a:r>
            <a:r>
              <a:rPr lang="en-IN" dirty="0">
                <a:solidFill>
                  <a:schemeClr val="tx1"/>
                </a:solidFill>
                <a:latin typeface="Arial" panose="020B0604020202020204" pitchFamily="34" charset="0"/>
                <a:ea typeface="Arial Unicode MS"/>
                <a:cs typeface="Arial" panose="020B0604020202020204" pitchFamily="34" charset="0"/>
              </a:rPr>
              <a:t>&amp; accolades for </a:t>
            </a:r>
            <a:r>
              <a:rPr lang="en-IN" b="1" i="1" dirty="0">
                <a:solidFill>
                  <a:schemeClr val="tx1"/>
                </a:solidFill>
                <a:latin typeface="Arial" panose="020B0604020202020204" pitchFamily="34" charset="0"/>
                <a:ea typeface="Arial Unicode MS"/>
                <a:cs typeface="Arial" panose="020B0604020202020204" pitchFamily="34" charset="0"/>
              </a:rPr>
              <a:t>sustainable innovations in urban transportation sector </a:t>
            </a:r>
            <a:r>
              <a:rPr lang="en-IN" dirty="0">
                <a:solidFill>
                  <a:schemeClr val="tx1"/>
                </a:solidFill>
                <a:latin typeface="Arial" panose="020B0604020202020204" pitchFamily="34" charset="0"/>
                <a:ea typeface="Arial Unicode MS"/>
                <a:cs typeface="Arial" panose="020B0604020202020204" pitchFamily="34" charset="0"/>
              </a:rPr>
              <a:t>through </a:t>
            </a:r>
            <a:r>
              <a:rPr lang="en-IN" dirty="0" smtClean="0">
                <a:solidFill>
                  <a:schemeClr val="tx1"/>
                </a:solidFill>
                <a:latin typeface="Arial" panose="020B0604020202020204" pitchFamily="34" charset="0"/>
                <a:ea typeface="Arial Unicode MS"/>
                <a:cs typeface="Arial" panose="020B0604020202020204" pitchFamily="34" charset="0"/>
              </a:rPr>
              <a:t>design &amp; technology based interventions… Contractual, ICT, ITS..</a:t>
            </a:r>
          </a:p>
          <a:p>
            <a:pPr algn="just"/>
            <a:endParaRPr lang="en-IN" dirty="0">
              <a:solidFill>
                <a:schemeClr val="tx1"/>
              </a:solidFill>
              <a:latin typeface="Arial" panose="020B0604020202020204" pitchFamily="34" charset="0"/>
              <a:ea typeface="Arial Unicode MS"/>
              <a:cs typeface="Arial" panose="020B0604020202020204" pitchFamily="34" charset="0"/>
            </a:endParaRPr>
          </a:p>
          <a:p>
            <a:pPr marL="81278" indent="-171450" algn="just">
              <a:buFont typeface="Wingdings" panose="05000000000000000000" pitchFamily="2" charset="2"/>
              <a:buChar char="ü"/>
            </a:pPr>
            <a:r>
              <a:rPr lang="en-IN" b="1" i="1" dirty="0">
                <a:solidFill>
                  <a:srgbClr val="000066"/>
                </a:solidFill>
                <a:latin typeface="Arial" panose="020B0604020202020204" pitchFamily="34" charset="0"/>
                <a:ea typeface="Arial Unicode MS"/>
                <a:cs typeface="Arial" panose="020B0604020202020204" pitchFamily="34" charset="0"/>
              </a:rPr>
              <a:t>Multi-disciplinary, multi-functional urban and transport planning and developmental solutions and services firm </a:t>
            </a:r>
            <a:r>
              <a:rPr lang="en-IN" dirty="0">
                <a:solidFill>
                  <a:schemeClr val="tx1"/>
                </a:solidFill>
                <a:latin typeface="Arial" panose="020B0604020202020204" pitchFamily="34" charset="0"/>
                <a:ea typeface="Arial Unicode MS"/>
                <a:cs typeface="Arial" panose="020B0604020202020204" pitchFamily="34" charset="0"/>
              </a:rPr>
              <a:t>covering all modes of transit across 23 States / Central Ministries &amp; Countries overseas. </a:t>
            </a:r>
          </a:p>
        </p:txBody>
      </p:sp>
      <p:grpSp>
        <p:nvGrpSpPr>
          <p:cNvPr id="35" name="Group 34"/>
          <p:cNvGrpSpPr/>
          <p:nvPr/>
        </p:nvGrpSpPr>
        <p:grpSpPr>
          <a:xfrm>
            <a:off x="2091623" y="685800"/>
            <a:ext cx="4618812" cy="1012372"/>
            <a:chOff x="1403363" y="876300"/>
            <a:chExt cx="4618812" cy="1012372"/>
          </a:xfrm>
        </p:grpSpPr>
        <p:sp>
          <p:nvSpPr>
            <p:cNvPr id="36" name="Curved Right Arrow 35"/>
            <p:cNvSpPr/>
            <p:nvPr/>
          </p:nvSpPr>
          <p:spPr>
            <a:xfrm>
              <a:off x="1403363" y="1042551"/>
              <a:ext cx="1539604" cy="751540"/>
            </a:xfrm>
            <a:prstGeom prst="curvedRightArrow">
              <a:avLst>
                <a:gd name="adj1" fmla="val 25000"/>
                <a:gd name="adj2" fmla="val 0"/>
                <a:gd name="adj3" fmla="val 25000"/>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Calibri"/>
                <a:ea typeface="+mn-ea"/>
                <a:cs typeface="+mn-cs"/>
              </a:endParaRPr>
            </a:p>
          </p:txBody>
        </p:sp>
        <p:sp>
          <p:nvSpPr>
            <p:cNvPr id="37" name="Curved Right Arrow 36"/>
            <p:cNvSpPr/>
            <p:nvPr/>
          </p:nvSpPr>
          <p:spPr>
            <a:xfrm rot="10800000">
              <a:off x="4482571" y="1017925"/>
              <a:ext cx="1539604" cy="790969"/>
            </a:xfrm>
            <a:prstGeom prst="curvedRightArrow">
              <a:avLst>
                <a:gd name="adj1" fmla="val 25000"/>
                <a:gd name="adj2" fmla="val 0"/>
                <a:gd name="adj3" fmla="val 25000"/>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smtClean="0">
                <a:ln>
                  <a:noFill/>
                </a:ln>
                <a:solidFill>
                  <a:prstClr val="black"/>
                </a:solidFill>
                <a:effectLst/>
                <a:uLnTx/>
                <a:uFillTx/>
                <a:latin typeface="Calibri"/>
                <a:ea typeface="+mn-ea"/>
                <a:cs typeface="+mn-cs"/>
              </a:endParaRPr>
            </a:p>
          </p:txBody>
        </p:sp>
        <p:sp>
          <p:nvSpPr>
            <p:cNvPr id="38" name="TextBox 37"/>
            <p:cNvSpPr txBox="1"/>
            <p:nvPr/>
          </p:nvSpPr>
          <p:spPr>
            <a:xfrm>
              <a:off x="2835004" y="876300"/>
              <a:ext cx="1647567" cy="369332"/>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152400" dist="317500" dir="5400000" sx="90000" sy="-19000" rotWithShape="0">
                <a:prstClr val="black">
                  <a:alpha val="15000"/>
                </a:prst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800" b="1" i="1" u="none" strike="noStrike" kern="0" cap="none" spc="0" normalizeH="0" baseline="0" noProof="0" dirty="0" smtClean="0">
                  <a:ln>
                    <a:noFill/>
                  </a:ln>
                  <a:solidFill>
                    <a:prstClr val="black"/>
                  </a:solidFill>
                  <a:effectLst/>
                  <a:uLnTx/>
                  <a:uFillTx/>
                  <a:latin typeface="Calibri"/>
                  <a:ea typeface="+mn-ea"/>
                  <a:cs typeface="+mn-cs"/>
                </a:rPr>
                <a:t>Mobility Sector</a:t>
              </a:r>
            </a:p>
          </p:txBody>
        </p:sp>
        <p:sp>
          <p:nvSpPr>
            <p:cNvPr id="39" name="TextBox 38"/>
            <p:cNvSpPr txBox="1"/>
            <p:nvPr/>
          </p:nvSpPr>
          <p:spPr>
            <a:xfrm>
              <a:off x="2302472" y="1519340"/>
              <a:ext cx="2897973" cy="369332"/>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152400" dist="317500" dir="5400000" sx="90000" sy="-19000" rotWithShape="0">
                <a:prstClr val="black">
                  <a:alpha val="15000"/>
                </a:prst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800" b="1" i="1" u="none" strike="noStrike" kern="0" cap="none" spc="0" normalizeH="0" baseline="0" noProof="0" dirty="0" smtClean="0">
                  <a:ln>
                    <a:noFill/>
                  </a:ln>
                  <a:solidFill>
                    <a:prstClr val="black"/>
                  </a:solidFill>
                  <a:effectLst/>
                  <a:uLnTx/>
                  <a:uFillTx/>
                  <a:latin typeface="Calibri"/>
                  <a:ea typeface="+mn-ea"/>
                  <a:cs typeface="+mn-cs"/>
                </a:rPr>
                <a:t>People / Services / Material </a:t>
              </a:r>
            </a:p>
          </p:txBody>
        </p:sp>
      </p:grpSp>
    </p:spTree>
    <p:extLst>
      <p:ext uri="{BB962C8B-B14F-4D97-AF65-F5344CB8AC3E}">
        <p14:creationId xmlns:p14="http://schemas.microsoft.com/office/powerpoint/2010/main" val="2938570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1D94A7F-B217-4CC8-B450-3083B1207CCE}" type="slidenum">
              <a:rPr lang="en-US" altLang="en-US" smtClean="0"/>
              <a:pPr>
                <a:defRPr/>
              </a:pPr>
              <a:t>13</a:t>
            </a:fld>
            <a:endParaRPr lang="en-US" altLang="en-US" dirty="0"/>
          </a:p>
        </p:txBody>
      </p:sp>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IN" sz="2000" b="1" dirty="0" smtClean="0">
                <a:latin typeface="Times New Roman" panose="02020603050405020304" pitchFamily="18" charset="0"/>
                <a:ea typeface="+mn-ea"/>
                <a:cs typeface="Times New Roman" panose="02020603050405020304" pitchFamily="18" charset="0"/>
              </a:rPr>
              <a:t>DIMTS – BOARD OF DIRECTORS</a:t>
            </a:r>
            <a:endParaRPr lang="en-IN" sz="2000" b="1" dirty="0">
              <a:latin typeface="Times New Roman" panose="02020603050405020304" pitchFamily="18" charset="0"/>
              <a:ea typeface="+mn-ea"/>
              <a:cs typeface="Times New Roman" panose="02020603050405020304" pitchFamily="18" charset="0"/>
            </a:endParaRPr>
          </a:p>
        </p:txBody>
      </p:sp>
      <p:graphicFrame>
        <p:nvGraphicFramePr>
          <p:cNvPr id="6" name="Table 5"/>
          <p:cNvGraphicFramePr>
            <a:graphicFrameLocks noGrp="1"/>
          </p:cNvGraphicFramePr>
          <p:nvPr/>
        </p:nvGraphicFramePr>
        <p:xfrm>
          <a:off x="304800" y="533400"/>
          <a:ext cx="8382000" cy="5877012"/>
        </p:xfrm>
        <a:graphic>
          <a:graphicData uri="http://schemas.openxmlformats.org/drawingml/2006/table">
            <a:tbl>
              <a:tblPr/>
              <a:tblGrid>
                <a:gridCol w="8382000"/>
              </a:tblGrid>
              <a:tr h="272910">
                <a:tc>
                  <a:txBody>
                    <a:bodyPr/>
                    <a:lstStyle/>
                    <a:p>
                      <a:r>
                        <a:rPr lang="en-IN" sz="1800" b="1">
                          <a:effectLst/>
                          <a:latin typeface="Times New Roman" panose="02020603050405020304" pitchFamily="18" charset="0"/>
                          <a:cs typeface="Times New Roman" panose="02020603050405020304" pitchFamily="18" charset="0"/>
                        </a:rPr>
                        <a:t>Dr. M. M. Kutty,</a:t>
                      </a:r>
                      <a:r>
                        <a:rPr lang="en-IN" sz="1800">
                          <a:effectLst/>
                          <a:latin typeface="Times New Roman" panose="02020603050405020304" pitchFamily="18" charset="0"/>
                          <a:cs typeface="Times New Roman" panose="02020603050405020304" pitchFamily="18" charset="0"/>
                        </a:rPr>
                        <a:t> </a:t>
                      </a:r>
                      <a:r>
                        <a:rPr lang="en-IN" sz="1800" i="1">
                          <a:effectLst/>
                          <a:latin typeface="Times New Roman" panose="02020603050405020304" pitchFamily="18" charset="0"/>
                          <a:cs typeface="Times New Roman" panose="02020603050405020304" pitchFamily="18" charset="0"/>
                        </a:rPr>
                        <a:t>IAS,</a:t>
                      </a:r>
                      <a:r>
                        <a:rPr lang="en-IN" sz="1800">
                          <a:effectLst/>
                          <a:latin typeface="Times New Roman" panose="02020603050405020304" pitchFamily="18" charset="0"/>
                          <a:cs typeface="Times New Roman" panose="02020603050405020304" pitchFamily="18" charset="0"/>
                        </a:rPr>
                        <a:t> Chief Secretary, GNCTD </a:t>
                      </a:r>
                    </a:p>
                  </a:txBody>
                  <a:tcPr marL="6739" marR="6739" marT="6739" marB="6739">
                    <a:lnL>
                      <a:noFill/>
                    </a:lnL>
                    <a:lnR>
                      <a:noFill/>
                    </a:lnR>
                    <a:lnT>
                      <a:noFill/>
                    </a:lnT>
                    <a:lnB>
                      <a:noFill/>
                    </a:lnB>
                  </a:tcPr>
                </a:tc>
              </a:tr>
              <a:tr h="272910">
                <a:tc>
                  <a:txBody>
                    <a:bodyPr/>
                    <a:lstStyle/>
                    <a:p>
                      <a:endParaRPr lang="en-IN" sz="1800" dirty="0">
                        <a:latin typeface="Times New Roman" panose="02020603050405020304" pitchFamily="18" charset="0"/>
                        <a:cs typeface="Times New Roman" panose="02020603050405020304" pitchFamily="18" charset="0"/>
                      </a:endParaRPr>
                    </a:p>
                  </a:txBody>
                  <a:tcPr marL="6739" marR="6739" marT="6739" marB="6739">
                    <a:lnL>
                      <a:noFill/>
                    </a:lnL>
                    <a:lnR>
                      <a:noFill/>
                    </a:lnR>
                    <a:lnT>
                      <a:noFill/>
                    </a:lnT>
                    <a:lnB>
                      <a:noFill/>
                    </a:lnB>
                  </a:tcPr>
                </a:tc>
              </a:tr>
              <a:tr h="376472">
                <a:tc>
                  <a:txBody>
                    <a:bodyPr/>
                    <a:lstStyle/>
                    <a:p>
                      <a:r>
                        <a:rPr lang="en-IN" sz="1800" b="1">
                          <a:effectLst/>
                          <a:latin typeface="Times New Roman" panose="02020603050405020304" pitchFamily="18" charset="0"/>
                          <a:cs typeface="Times New Roman" panose="02020603050405020304" pitchFamily="18" charset="0"/>
                        </a:rPr>
                        <a:t>Mrs. Varsha Joshi,</a:t>
                      </a:r>
                      <a:r>
                        <a:rPr lang="en-IN" sz="1800">
                          <a:effectLst/>
                          <a:latin typeface="Times New Roman" panose="02020603050405020304" pitchFamily="18" charset="0"/>
                          <a:cs typeface="Times New Roman" panose="02020603050405020304" pitchFamily="18" charset="0"/>
                        </a:rPr>
                        <a:t> </a:t>
                      </a:r>
                      <a:r>
                        <a:rPr lang="en-IN" sz="1800" i="1">
                          <a:effectLst/>
                          <a:latin typeface="Times New Roman" panose="02020603050405020304" pitchFamily="18" charset="0"/>
                          <a:cs typeface="Times New Roman" panose="02020603050405020304" pitchFamily="18" charset="0"/>
                        </a:rPr>
                        <a:t>IAS,</a:t>
                      </a:r>
                      <a:r>
                        <a:rPr lang="en-IN" sz="1800">
                          <a:effectLst/>
                          <a:latin typeface="Times New Roman" panose="02020603050405020304" pitchFamily="18" charset="0"/>
                          <a:cs typeface="Times New Roman" panose="02020603050405020304" pitchFamily="18" charset="0"/>
                        </a:rPr>
                        <a:t> Secretary cum Commissioner (Transport), GNCTD </a:t>
                      </a:r>
                    </a:p>
                  </a:txBody>
                  <a:tcPr marL="6739" marR="6739" marT="6739" marB="6739">
                    <a:lnL>
                      <a:noFill/>
                    </a:lnL>
                    <a:lnR>
                      <a:noFill/>
                    </a:lnR>
                    <a:lnT>
                      <a:noFill/>
                    </a:lnT>
                    <a:lnB>
                      <a:noFill/>
                    </a:lnB>
                  </a:tcPr>
                </a:tc>
              </a:tr>
              <a:tr h="272910">
                <a:tc>
                  <a:txBody>
                    <a:bodyPr/>
                    <a:lstStyle/>
                    <a:p>
                      <a:r>
                        <a:rPr lang="en-IN" sz="1800" dirty="0">
                          <a:latin typeface="Times New Roman" panose="02020603050405020304" pitchFamily="18" charset="0"/>
                          <a:cs typeface="Times New Roman" panose="02020603050405020304" pitchFamily="18" charset="0"/>
                        </a:rPr>
                        <a:t> </a:t>
                      </a:r>
                    </a:p>
                  </a:txBody>
                  <a:tcPr marL="6739" marR="6739" marT="6739" marB="6739">
                    <a:lnL>
                      <a:noFill/>
                    </a:lnL>
                    <a:lnR>
                      <a:noFill/>
                    </a:lnR>
                    <a:lnT>
                      <a:noFill/>
                    </a:lnT>
                    <a:lnB>
                      <a:noFill/>
                    </a:lnB>
                  </a:tcPr>
                </a:tc>
              </a:tr>
              <a:tr h="272910">
                <a:tc>
                  <a:txBody>
                    <a:bodyPr/>
                    <a:lstStyle/>
                    <a:p>
                      <a:r>
                        <a:rPr lang="en-IN" sz="1800" b="1">
                          <a:effectLst/>
                          <a:latin typeface="Times New Roman" panose="02020603050405020304" pitchFamily="18" charset="0"/>
                          <a:cs typeface="Times New Roman" panose="02020603050405020304" pitchFamily="18" charset="0"/>
                        </a:rPr>
                        <a:t>Mr. Rakesh Bali,</a:t>
                      </a:r>
                      <a:r>
                        <a:rPr lang="en-IN" sz="1800">
                          <a:effectLst/>
                          <a:latin typeface="Times New Roman" panose="02020603050405020304" pitchFamily="18" charset="0"/>
                          <a:cs typeface="Times New Roman" panose="02020603050405020304" pitchFamily="18" charset="0"/>
                        </a:rPr>
                        <a:t> </a:t>
                      </a:r>
                      <a:r>
                        <a:rPr lang="en-IN" sz="1800" i="1">
                          <a:effectLst/>
                          <a:latin typeface="Times New Roman" panose="02020603050405020304" pitchFamily="18" charset="0"/>
                          <a:cs typeface="Times New Roman" panose="02020603050405020304" pitchFamily="18" charset="0"/>
                        </a:rPr>
                        <a:t>IAS,</a:t>
                      </a:r>
                      <a:r>
                        <a:rPr lang="en-IN" sz="1800">
                          <a:effectLst/>
                          <a:latin typeface="Times New Roman" panose="02020603050405020304" pitchFamily="18" charset="0"/>
                          <a:cs typeface="Times New Roman" panose="02020603050405020304" pitchFamily="18" charset="0"/>
                        </a:rPr>
                        <a:t> Special Secretary (Finance), GNCTD </a:t>
                      </a:r>
                    </a:p>
                  </a:txBody>
                  <a:tcPr marL="6739" marR="6739" marT="6739" marB="6739">
                    <a:lnL>
                      <a:noFill/>
                    </a:lnL>
                    <a:lnR>
                      <a:noFill/>
                    </a:lnR>
                    <a:lnT>
                      <a:noFill/>
                    </a:lnT>
                    <a:lnB>
                      <a:noFill/>
                    </a:lnB>
                  </a:tcPr>
                </a:tc>
              </a:tr>
              <a:tr h="272910">
                <a:tc>
                  <a:txBody>
                    <a:bodyPr/>
                    <a:lstStyle/>
                    <a:p>
                      <a:r>
                        <a:rPr lang="en-IN" sz="1800">
                          <a:latin typeface="Times New Roman" panose="02020603050405020304" pitchFamily="18" charset="0"/>
                          <a:cs typeface="Times New Roman" panose="02020603050405020304" pitchFamily="18" charset="0"/>
                        </a:rPr>
                        <a:t> </a:t>
                      </a:r>
                    </a:p>
                  </a:txBody>
                  <a:tcPr marL="6739" marR="6739" marT="6739" marB="6739">
                    <a:lnL>
                      <a:noFill/>
                    </a:lnL>
                    <a:lnR>
                      <a:noFill/>
                    </a:lnR>
                    <a:lnT>
                      <a:noFill/>
                    </a:lnT>
                    <a:lnB>
                      <a:noFill/>
                    </a:lnB>
                  </a:tcPr>
                </a:tc>
              </a:tr>
              <a:tr h="272910">
                <a:tc>
                  <a:txBody>
                    <a:bodyPr/>
                    <a:lstStyle/>
                    <a:p>
                      <a:r>
                        <a:rPr lang="en-IN" sz="1800" b="1">
                          <a:effectLst/>
                          <a:latin typeface="Times New Roman" panose="02020603050405020304" pitchFamily="18" charset="0"/>
                          <a:cs typeface="Times New Roman" panose="02020603050405020304" pitchFamily="18" charset="0"/>
                        </a:rPr>
                        <a:t>Mr. Dinesh Mohan,</a:t>
                      </a:r>
                      <a:r>
                        <a:rPr lang="en-IN" sz="1800">
                          <a:effectLst/>
                          <a:latin typeface="Times New Roman" panose="02020603050405020304" pitchFamily="18" charset="0"/>
                          <a:cs typeface="Times New Roman" panose="02020603050405020304" pitchFamily="18" charset="0"/>
                        </a:rPr>
                        <a:t> </a:t>
                      </a:r>
                      <a:r>
                        <a:rPr lang="en-IN" sz="1800" i="1">
                          <a:effectLst/>
                          <a:latin typeface="Times New Roman" panose="02020603050405020304" pitchFamily="18" charset="0"/>
                          <a:cs typeface="Times New Roman" panose="02020603050405020304" pitchFamily="18" charset="0"/>
                        </a:rPr>
                        <a:t>Professor (IIT, Delhi),</a:t>
                      </a:r>
                      <a:r>
                        <a:rPr lang="en-IN" sz="1800">
                          <a:effectLst/>
                          <a:latin typeface="Times New Roman" panose="02020603050405020304" pitchFamily="18" charset="0"/>
                          <a:cs typeface="Times New Roman" panose="02020603050405020304" pitchFamily="18" charset="0"/>
                        </a:rPr>
                        <a:t> Nominee, GNCTD </a:t>
                      </a:r>
                    </a:p>
                  </a:txBody>
                  <a:tcPr marL="6739" marR="6739" marT="6739" marB="6739">
                    <a:lnL>
                      <a:noFill/>
                    </a:lnL>
                    <a:lnR>
                      <a:noFill/>
                    </a:lnR>
                    <a:lnT>
                      <a:noFill/>
                    </a:lnT>
                    <a:lnB>
                      <a:noFill/>
                    </a:lnB>
                  </a:tcPr>
                </a:tc>
              </a:tr>
              <a:tr h="272910">
                <a:tc>
                  <a:txBody>
                    <a:bodyPr/>
                    <a:lstStyle/>
                    <a:p>
                      <a:r>
                        <a:rPr lang="en-IN" sz="1800">
                          <a:latin typeface="Times New Roman" panose="02020603050405020304" pitchFamily="18" charset="0"/>
                          <a:cs typeface="Times New Roman" panose="02020603050405020304" pitchFamily="18" charset="0"/>
                        </a:rPr>
                        <a:t> </a:t>
                      </a:r>
                    </a:p>
                  </a:txBody>
                  <a:tcPr marL="6739" marR="6739" marT="6739" marB="6739">
                    <a:lnL>
                      <a:noFill/>
                    </a:lnL>
                    <a:lnR>
                      <a:noFill/>
                    </a:lnR>
                    <a:lnT>
                      <a:noFill/>
                    </a:lnT>
                    <a:lnB>
                      <a:noFill/>
                    </a:lnB>
                  </a:tcPr>
                </a:tc>
              </a:tr>
              <a:tr h="272910">
                <a:tc>
                  <a:txBody>
                    <a:bodyPr/>
                    <a:lstStyle/>
                    <a:p>
                      <a:r>
                        <a:rPr lang="en-IN" sz="1800" b="1">
                          <a:effectLst/>
                          <a:latin typeface="Times New Roman" panose="02020603050405020304" pitchFamily="18" charset="0"/>
                          <a:cs typeface="Times New Roman" panose="02020603050405020304" pitchFamily="18" charset="0"/>
                        </a:rPr>
                        <a:t>Ms. Kiran Dhingra,</a:t>
                      </a:r>
                      <a:r>
                        <a:rPr lang="en-IN" sz="1800">
                          <a:effectLst/>
                          <a:latin typeface="Times New Roman" panose="02020603050405020304" pitchFamily="18" charset="0"/>
                          <a:cs typeface="Times New Roman" panose="02020603050405020304" pitchFamily="18" charset="0"/>
                        </a:rPr>
                        <a:t> </a:t>
                      </a:r>
                      <a:r>
                        <a:rPr lang="en-IN" sz="1800" i="1">
                          <a:effectLst/>
                          <a:latin typeface="Times New Roman" panose="02020603050405020304" pitchFamily="18" charset="0"/>
                          <a:cs typeface="Times New Roman" panose="02020603050405020304" pitchFamily="18" charset="0"/>
                        </a:rPr>
                        <a:t>IAS (Retd.),</a:t>
                      </a:r>
                      <a:r>
                        <a:rPr lang="en-IN" sz="1800">
                          <a:effectLst/>
                          <a:latin typeface="Times New Roman" panose="02020603050405020304" pitchFamily="18" charset="0"/>
                          <a:cs typeface="Times New Roman" panose="02020603050405020304" pitchFamily="18" charset="0"/>
                        </a:rPr>
                        <a:t> Independent Director </a:t>
                      </a:r>
                    </a:p>
                  </a:txBody>
                  <a:tcPr marL="6739" marR="6739" marT="6739" marB="6739">
                    <a:lnL>
                      <a:noFill/>
                    </a:lnL>
                    <a:lnR>
                      <a:noFill/>
                    </a:lnR>
                    <a:lnT>
                      <a:noFill/>
                    </a:lnT>
                    <a:lnB>
                      <a:noFill/>
                    </a:lnB>
                  </a:tcPr>
                </a:tc>
              </a:tr>
              <a:tr h="272910">
                <a:tc>
                  <a:txBody>
                    <a:bodyPr/>
                    <a:lstStyle/>
                    <a:p>
                      <a:r>
                        <a:rPr lang="en-IN" sz="1800">
                          <a:latin typeface="Times New Roman" panose="02020603050405020304" pitchFamily="18" charset="0"/>
                          <a:cs typeface="Times New Roman" panose="02020603050405020304" pitchFamily="18" charset="0"/>
                        </a:rPr>
                        <a:t> </a:t>
                      </a:r>
                    </a:p>
                  </a:txBody>
                  <a:tcPr marL="6739" marR="6739" marT="6739" marB="6739">
                    <a:lnL>
                      <a:noFill/>
                    </a:lnL>
                    <a:lnR>
                      <a:noFill/>
                    </a:lnR>
                    <a:lnT>
                      <a:noFill/>
                    </a:lnT>
                    <a:lnB>
                      <a:noFill/>
                    </a:lnB>
                  </a:tcPr>
                </a:tc>
              </a:tr>
              <a:tr h="272910">
                <a:tc>
                  <a:txBody>
                    <a:bodyPr/>
                    <a:lstStyle/>
                    <a:p>
                      <a:r>
                        <a:rPr lang="en-IN" sz="1800" b="1">
                          <a:effectLst/>
                          <a:latin typeface="Times New Roman" panose="02020603050405020304" pitchFamily="18" charset="0"/>
                          <a:cs typeface="Times New Roman" panose="02020603050405020304" pitchFamily="18" charset="0"/>
                        </a:rPr>
                        <a:t>Dr. O. P. Agarwal,</a:t>
                      </a:r>
                      <a:r>
                        <a:rPr lang="en-IN" sz="1800">
                          <a:effectLst/>
                          <a:latin typeface="Times New Roman" panose="02020603050405020304" pitchFamily="18" charset="0"/>
                          <a:cs typeface="Times New Roman" panose="02020603050405020304" pitchFamily="18" charset="0"/>
                        </a:rPr>
                        <a:t> </a:t>
                      </a:r>
                      <a:r>
                        <a:rPr lang="en-IN" sz="1800" i="1">
                          <a:effectLst/>
                          <a:latin typeface="Times New Roman" panose="02020603050405020304" pitchFamily="18" charset="0"/>
                          <a:cs typeface="Times New Roman" panose="02020603050405020304" pitchFamily="18" charset="0"/>
                        </a:rPr>
                        <a:t>IAS (Retd.),</a:t>
                      </a:r>
                      <a:r>
                        <a:rPr lang="en-IN" sz="1800">
                          <a:effectLst/>
                          <a:latin typeface="Times New Roman" panose="02020603050405020304" pitchFamily="18" charset="0"/>
                          <a:cs typeface="Times New Roman" panose="02020603050405020304" pitchFamily="18" charset="0"/>
                        </a:rPr>
                        <a:t> Independent Director </a:t>
                      </a:r>
                    </a:p>
                  </a:txBody>
                  <a:tcPr marL="6739" marR="6739" marT="6739" marB="6739">
                    <a:lnL>
                      <a:noFill/>
                    </a:lnL>
                    <a:lnR>
                      <a:noFill/>
                    </a:lnR>
                    <a:lnT>
                      <a:noFill/>
                    </a:lnT>
                    <a:lnB>
                      <a:noFill/>
                    </a:lnB>
                  </a:tcPr>
                </a:tc>
              </a:tr>
              <a:tr h="272910">
                <a:tc>
                  <a:txBody>
                    <a:bodyPr/>
                    <a:lstStyle/>
                    <a:p>
                      <a:r>
                        <a:rPr lang="en-IN" sz="1800">
                          <a:latin typeface="Times New Roman" panose="02020603050405020304" pitchFamily="18" charset="0"/>
                          <a:cs typeface="Times New Roman" panose="02020603050405020304" pitchFamily="18" charset="0"/>
                        </a:rPr>
                        <a:t> </a:t>
                      </a:r>
                    </a:p>
                  </a:txBody>
                  <a:tcPr marL="6739" marR="6739" marT="6739" marB="6739">
                    <a:lnL>
                      <a:noFill/>
                    </a:lnL>
                    <a:lnR>
                      <a:noFill/>
                    </a:lnR>
                    <a:lnT>
                      <a:noFill/>
                    </a:lnT>
                    <a:lnB>
                      <a:noFill/>
                    </a:lnB>
                  </a:tcPr>
                </a:tc>
              </a:tr>
              <a:tr h="447886">
                <a:tc>
                  <a:txBody>
                    <a:bodyPr/>
                    <a:lstStyle/>
                    <a:p>
                      <a:r>
                        <a:rPr lang="en-IN" sz="1800" b="1">
                          <a:effectLst/>
                          <a:latin typeface="Times New Roman" panose="02020603050405020304" pitchFamily="18" charset="0"/>
                          <a:cs typeface="Times New Roman" panose="02020603050405020304" pitchFamily="18" charset="0"/>
                        </a:rPr>
                        <a:t>Mr. Jagan Shah,</a:t>
                      </a:r>
                      <a:r>
                        <a:rPr lang="en-IN" sz="1800">
                          <a:effectLst/>
                          <a:latin typeface="Times New Roman" panose="02020603050405020304" pitchFamily="18" charset="0"/>
                          <a:cs typeface="Times New Roman" panose="02020603050405020304" pitchFamily="18" charset="0"/>
                        </a:rPr>
                        <a:t> Director-National Institute of Urban Affairs, Independent Director </a:t>
                      </a:r>
                    </a:p>
                  </a:txBody>
                  <a:tcPr marL="6739" marR="6739" marT="6739" marB="6739">
                    <a:lnL>
                      <a:noFill/>
                    </a:lnL>
                    <a:lnR>
                      <a:noFill/>
                    </a:lnR>
                    <a:lnT>
                      <a:noFill/>
                    </a:lnT>
                    <a:lnB>
                      <a:noFill/>
                    </a:lnB>
                  </a:tcPr>
                </a:tc>
              </a:tr>
              <a:tr h="272910">
                <a:tc>
                  <a:txBody>
                    <a:bodyPr/>
                    <a:lstStyle/>
                    <a:p>
                      <a:endParaRPr lang="en-IN" sz="1800" dirty="0">
                        <a:latin typeface="Times New Roman" panose="02020603050405020304" pitchFamily="18" charset="0"/>
                        <a:cs typeface="Times New Roman" panose="02020603050405020304" pitchFamily="18" charset="0"/>
                      </a:endParaRPr>
                    </a:p>
                  </a:txBody>
                  <a:tcPr marL="6739" marR="6739" marT="6739" marB="6739">
                    <a:lnL>
                      <a:noFill/>
                    </a:lnL>
                    <a:lnR>
                      <a:noFill/>
                    </a:lnR>
                    <a:lnT>
                      <a:noFill/>
                    </a:lnT>
                    <a:lnB>
                      <a:noFill/>
                    </a:lnB>
                  </a:tcPr>
                </a:tc>
              </a:tr>
              <a:tr h="447886">
                <a:tc>
                  <a:txBody>
                    <a:bodyPr/>
                    <a:lstStyle/>
                    <a:p>
                      <a:r>
                        <a:rPr lang="en-IN" sz="1800" b="1" dirty="0" err="1">
                          <a:effectLst/>
                          <a:latin typeface="Times New Roman" panose="02020603050405020304" pitchFamily="18" charset="0"/>
                          <a:cs typeface="Times New Roman" panose="02020603050405020304" pitchFamily="18" charset="0"/>
                        </a:rPr>
                        <a:t>Dr.</a:t>
                      </a:r>
                      <a:r>
                        <a:rPr lang="en-IN" sz="1800" b="1" dirty="0">
                          <a:effectLst/>
                          <a:latin typeface="Times New Roman" panose="02020603050405020304" pitchFamily="18" charset="0"/>
                          <a:cs typeface="Times New Roman" panose="02020603050405020304" pitchFamily="18" charset="0"/>
                        </a:rPr>
                        <a:t> N. S. </a:t>
                      </a:r>
                      <a:r>
                        <a:rPr lang="en-IN" sz="1800" b="1" dirty="0" err="1">
                          <a:effectLst/>
                          <a:latin typeface="Times New Roman" panose="02020603050405020304" pitchFamily="18" charset="0"/>
                          <a:cs typeface="Times New Roman" panose="02020603050405020304" pitchFamily="18" charset="0"/>
                        </a:rPr>
                        <a:t>Rajan</a:t>
                      </a:r>
                      <a:r>
                        <a:rPr lang="en-IN" sz="1800" b="1" dirty="0">
                          <a:effectLst/>
                          <a:latin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cs typeface="Times New Roman" panose="02020603050405020304" pitchFamily="18" charset="0"/>
                        </a:rPr>
                        <a:t> CEO-IDFC Foundation, Nominee, IDFC Foundation </a:t>
                      </a:r>
                    </a:p>
                  </a:txBody>
                  <a:tcPr marL="6739" marR="6739" marT="6739" marB="6739">
                    <a:lnL>
                      <a:noFill/>
                    </a:lnL>
                    <a:lnR>
                      <a:noFill/>
                    </a:lnR>
                    <a:lnT>
                      <a:noFill/>
                    </a:lnT>
                    <a:lnB>
                      <a:noFill/>
                    </a:lnB>
                  </a:tcPr>
                </a:tc>
              </a:tr>
              <a:tr h="272910">
                <a:tc>
                  <a:txBody>
                    <a:bodyPr/>
                    <a:lstStyle/>
                    <a:p>
                      <a:r>
                        <a:rPr lang="en-IN" sz="1800" dirty="0">
                          <a:latin typeface="Times New Roman" panose="02020603050405020304" pitchFamily="18" charset="0"/>
                          <a:cs typeface="Times New Roman" panose="02020603050405020304" pitchFamily="18" charset="0"/>
                        </a:rPr>
                        <a:t> </a:t>
                      </a:r>
                    </a:p>
                  </a:txBody>
                  <a:tcPr marL="6739" marR="6739" marT="6739" marB="6739">
                    <a:lnL>
                      <a:noFill/>
                    </a:lnL>
                    <a:lnR>
                      <a:noFill/>
                    </a:lnR>
                    <a:lnT>
                      <a:noFill/>
                    </a:lnT>
                    <a:lnB>
                      <a:noFill/>
                    </a:lnB>
                  </a:tcPr>
                </a:tc>
              </a:tr>
              <a:tr h="272910">
                <a:tc>
                  <a:txBody>
                    <a:bodyPr/>
                    <a:lstStyle/>
                    <a:p>
                      <a:r>
                        <a:rPr lang="en-IN" sz="1800" b="1">
                          <a:effectLst/>
                          <a:latin typeface="Times New Roman" panose="02020603050405020304" pitchFamily="18" charset="0"/>
                          <a:cs typeface="Times New Roman" panose="02020603050405020304" pitchFamily="18" charset="0"/>
                        </a:rPr>
                        <a:t>Mr. Avtar Monga,</a:t>
                      </a:r>
                      <a:r>
                        <a:rPr lang="en-IN" sz="1800">
                          <a:effectLst/>
                          <a:latin typeface="Times New Roman" panose="02020603050405020304" pitchFamily="18" charset="0"/>
                          <a:cs typeface="Times New Roman" panose="02020603050405020304" pitchFamily="18" charset="0"/>
                        </a:rPr>
                        <a:t> Nominee, IDFC Foundation </a:t>
                      </a:r>
                    </a:p>
                  </a:txBody>
                  <a:tcPr marL="6739" marR="6739" marT="6739" marB="6739">
                    <a:lnL>
                      <a:noFill/>
                    </a:lnL>
                    <a:lnR>
                      <a:noFill/>
                    </a:lnR>
                    <a:lnT>
                      <a:noFill/>
                    </a:lnT>
                    <a:lnB>
                      <a:noFill/>
                    </a:lnB>
                  </a:tcPr>
                </a:tc>
              </a:tr>
              <a:tr h="272910">
                <a:tc>
                  <a:txBody>
                    <a:bodyPr/>
                    <a:lstStyle/>
                    <a:p>
                      <a:r>
                        <a:rPr lang="en-IN" sz="1800">
                          <a:latin typeface="Times New Roman" panose="02020603050405020304" pitchFamily="18" charset="0"/>
                          <a:cs typeface="Times New Roman" panose="02020603050405020304" pitchFamily="18" charset="0"/>
                        </a:rPr>
                        <a:t> </a:t>
                      </a:r>
                    </a:p>
                  </a:txBody>
                  <a:tcPr marL="6739" marR="6739" marT="6739" marB="6739">
                    <a:lnL>
                      <a:noFill/>
                    </a:lnL>
                    <a:lnR>
                      <a:noFill/>
                    </a:lnR>
                    <a:lnT>
                      <a:noFill/>
                    </a:lnT>
                    <a:lnB>
                      <a:noFill/>
                    </a:lnB>
                  </a:tcPr>
                </a:tc>
              </a:tr>
              <a:tr h="272910">
                <a:tc>
                  <a:txBody>
                    <a:bodyPr/>
                    <a:lstStyle/>
                    <a:p>
                      <a:r>
                        <a:rPr lang="en-IN" sz="1800" b="1" dirty="0">
                          <a:effectLst/>
                          <a:latin typeface="Times New Roman" panose="02020603050405020304" pitchFamily="18" charset="0"/>
                          <a:cs typeface="Times New Roman" panose="02020603050405020304" pitchFamily="18" charset="0"/>
                        </a:rPr>
                        <a:t>Mr. M. Ramsekhar,</a:t>
                      </a:r>
                      <a:r>
                        <a:rPr lang="en-IN" sz="1800" dirty="0">
                          <a:effectLst/>
                          <a:latin typeface="Times New Roman" panose="02020603050405020304" pitchFamily="18" charset="0"/>
                          <a:cs typeface="Times New Roman" panose="02020603050405020304" pitchFamily="18" charset="0"/>
                        </a:rPr>
                        <a:t> Managing Director &amp; CEO </a:t>
                      </a:r>
                    </a:p>
                  </a:txBody>
                  <a:tcPr marL="6739" marR="6739" marT="6739" marB="6739">
                    <a:lnL>
                      <a:noFill/>
                    </a:lnL>
                    <a:lnR>
                      <a:noFill/>
                    </a:lnR>
                    <a:lnT>
                      <a:noFill/>
                    </a:lnT>
                    <a:lnB>
                      <a:noFill/>
                    </a:lnB>
                  </a:tcPr>
                </a:tc>
              </a:tr>
            </a:tbl>
          </a:graphicData>
        </a:graphic>
      </p:graphicFrame>
    </p:spTree>
    <p:extLst>
      <p:ext uri="{BB962C8B-B14F-4D97-AF65-F5344CB8AC3E}">
        <p14:creationId xmlns:p14="http://schemas.microsoft.com/office/powerpoint/2010/main" val="39450095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Box 2"/>
          <p:cNvSpPr txBox="1">
            <a:spLocks noChangeArrowheads="1"/>
          </p:cNvSpPr>
          <p:nvPr/>
        </p:nvSpPr>
        <p:spPr bwMode="auto">
          <a:xfrm>
            <a:off x="0" y="0"/>
            <a:ext cx="9144000" cy="400050"/>
          </a:xfrm>
          <a:prstGeom prst="rec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fontAlgn="base">
              <a:spcBef>
                <a:spcPct val="0"/>
              </a:spcBef>
              <a:spcAft>
                <a:spcPct val="0"/>
              </a:spcAft>
              <a:buFontTx/>
              <a:buNone/>
            </a:pPr>
            <a:r>
              <a:rPr lang="en-US" altLang="en-US" sz="2000" b="1" dirty="0" smtClean="0">
                <a:solidFill>
                  <a:prstClr val="black"/>
                </a:solidFill>
                <a:latin typeface="Times New Roman" panose="02020603050405020304" pitchFamily="18" charset="0"/>
                <a:cs typeface="Times New Roman" panose="02020603050405020304" pitchFamily="18" charset="0"/>
              </a:rPr>
              <a:t>DIMTS Solutions Portfolio</a:t>
            </a:r>
          </a:p>
        </p:txBody>
      </p:sp>
      <p:graphicFrame>
        <p:nvGraphicFramePr>
          <p:cNvPr id="27" name="Content Placeholder 7"/>
          <p:cNvGraphicFramePr>
            <a:graphicFrameLocks/>
          </p:cNvGraphicFramePr>
          <p:nvPr>
            <p:extLst>
              <p:ext uri="{D42A27DB-BD31-4B8C-83A1-F6EECF244321}">
                <p14:modId xmlns:p14="http://schemas.microsoft.com/office/powerpoint/2010/main" val="315928787"/>
              </p:ext>
            </p:extLst>
          </p:nvPr>
        </p:nvGraphicFramePr>
        <p:xfrm>
          <a:off x="304800" y="609601"/>
          <a:ext cx="8229600" cy="396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7" descr="G:\Images\Camera\201103\201103A0\18032011302.jpg"/>
          <p:cNvPicPr>
            <a:picLocks noChangeAspect="1" noChangeArrowheads="1"/>
          </p:cNvPicPr>
          <p:nvPr/>
        </p:nvPicPr>
        <p:blipFill>
          <a:blip r:embed="rId8"/>
          <a:srcRect/>
          <a:stretch>
            <a:fillRect/>
          </a:stretch>
        </p:blipFill>
        <p:spPr bwMode="auto">
          <a:xfrm>
            <a:off x="317500" y="4661847"/>
            <a:ext cx="1892300" cy="1371600"/>
          </a:xfrm>
          <a:prstGeom prst="rect">
            <a:avLst/>
          </a:prstGeom>
          <a:ln>
            <a:noFill/>
          </a:ln>
          <a:effectLst>
            <a:outerShdw blurRad="292100" dist="139700" dir="2700000" algn="tl" rotWithShape="0">
              <a:srgbClr val="333333">
                <a:alpha val="65000"/>
              </a:srgbClr>
            </a:outerShdw>
          </a:effectLst>
        </p:spPr>
      </p:pic>
      <p:sp>
        <p:nvSpPr>
          <p:cNvPr id="256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CE051E6-5EEC-46B1-BC0A-5B468223F038}" type="slidenum">
              <a:rPr lang="en-US" altLang="en-US" sz="1200">
                <a:solidFill>
                  <a:srgbClr val="898989"/>
                </a:solidFill>
                <a:latin typeface="Times New Roman" panose="02020603050405020304" pitchFamily="18" charset="0"/>
                <a:cs typeface="Times New Roman" panose="02020603050405020304" pitchFamily="18" charset="0"/>
              </a:rPr>
              <a:pPr>
                <a:spcBef>
                  <a:spcPct val="0"/>
                </a:spcBef>
                <a:buFontTx/>
                <a:buNone/>
              </a:pPr>
              <a:t>14</a:t>
            </a:fld>
            <a:endParaRPr lang="en-US" altLang="en-US" sz="1200">
              <a:solidFill>
                <a:srgbClr val="898989"/>
              </a:solidFill>
              <a:latin typeface="Times New Roman" panose="02020603050405020304" pitchFamily="18" charset="0"/>
              <a:cs typeface="Times New Roman" panose="02020603050405020304" pitchFamily="18" charset="0"/>
            </a:endParaRPr>
          </a:p>
        </p:txBody>
      </p:sp>
      <p:pic>
        <p:nvPicPr>
          <p:cNvPr id="7" name="Picture 2" descr="untitled"/>
          <p:cNvPicPr>
            <a:picLocks noChangeAspect="1" noChangeArrowheads="1"/>
          </p:cNvPicPr>
          <p:nvPr/>
        </p:nvPicPr>
        <p:blipFill>
          <a:blip r:embed="rId9"/>
          <a:srcRect l="10239" r="4936"/>
          <a:stretch>
            <a:fillRect/>
          </a:stretch>
        </p:blipFill>
        <p:spPr bwMode="auto">
          <a:xfrm>
            <a:off x="2362200" y="4648200"/>
            <a:ext cx="1905000" cy="1371600"/>
          </a:xfrm>
          <a:prstGeom prst="rect">
            <a:avLst/>
          </a:prstGeom>
          <a:ln>
            <a:noFill/>
          </a:ln>
          <a:effectLst>
            <a:outerShdw blurRad="292100" dist="139700" dir="2700000" algn="tl" rotWithShape="0">
              <a:srgbClr val="333333">
                <a:alpha val="65000"/>
              </a:srgbClr>
            </a:outerShdw>
          </a:effectLst>
        </p:spPr>
      </p:pic>
      <p:pic>
        <p:nvPicPr>
          <p:cNvPr id="8" name="Picture 7" descr="D:\Road Transport\Picture Gallery\Pics\DSC_0114.jpg"/>
          <p:cNvPicPr>
            <a:picLocks noChangeAspect="1" noChangeArrowheads="1"/>
          </p:cNvPicPr>
          <p:nvPr/>
        </p:nvPicPr>
        <p:blipFill>
          <a:blip r:embed="rId10"/>
          <a:srcRect l="30971" t="19984" r="51639" b="67795"/>
          <a:stretch>
            <a:fillRect/>
          </a:stretch>
        </p:blipFill>
        <p:spPr bwMode="auto">
          <a:xfrm>
            <a:off x="4419600" y="4648200"/>
            <a:ext cx="1828800" cy="1371600"/>
          </a:xfrm>
          <a:prstGeom prst="rect">
            <a:avLst/>
          </a:prstGeom>
          <a:ln>
            <a:noFill/>
          </a:ln>
          <a:effectLst>
            <a:outerShdw blurRad="292100" dist="139700" dir="2700000" algn="tl" rotWithShape="0">
              <a:srgbClr val="333333">
                <a:alpha val="65000"/>
              </a:srgbClr>
            </a:outerShdw>
          </a:effectLst>
        </p:spPr>
      </p:pic>
      <p:pic>
        <p:nvPicPr>
          <p:cNvPr id="10" name="Picture 2" descr="D:\Live Projects\BD\pics etc\Sanjay Pics\ETM and Ticketing\ABL_2148.jpg"/>
          <p:cNvPicPr>
            <a:picLocks noChangeAspect="1" noChangeArrowheads="1"/>
          </p:cNvPicPr>
          <p:nvPr/>
        </p:nvPicPr>
        <p:blipFill>
          <a:blip r:embed="rId11"/>
          <a:srcRect/>
          <a:stretch>
            <a:fillRect/>
          </a:stretch>
        </p:blipFill>
        <p:spPr bwMode="auto">
          <a:xfrm>
            <a:off x="6400800" y="4648200"/>
            <a:ext cx="2057400" cy="137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846178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1D94A7F-B217-4CC8-B450-3083B1207CCE}" type="slidenum">
              <a:rPr lang="en-US" altLang="en-US" smtClean="0"/>
              <a:pPr>
                <a:defRPr/>
              </a:pPr>
              <a:t>15</a:t>
            </a:fld>
            <a:endParaRPr lang="en-US" altLang="en-US" dirty="0"/>
          </a:p>
        </p:txBody>
      </p:sp>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IN" sz="2000" b="1" dirty="0" smtClean="0">
                <a:latin typeface="Times New Roman" panose="02020603050405020304" pitchFamily="18" charset="0"/>
                <a:ea typeface="+mn-ea"/>
                <a:cs typeface="Times New Roman" panose="02020603050405020304" pitchFamily="18" charset="0"/>
              </a:rPr>
              <a:t>DIMTS – ELECTRIC BUSES SOLUTION</a:t>
            </a:r>
            <a:endParaRPr lang="en-IN" sz="2000" b="1" dirty="0">
              <a:latin typeface="Times New Roman" panose="02020603050405020304" pitchFamily="18" charset="0"/>
              <a:ea typeface="+mn-ea"/>
              <a:cs typeface="Times New Roman" panose="02020603050405020304" pitchFamily="18" charset="0"/>
            </a:endParaRPr>
          </a:p>
        </p:txBody>
      </p:sp>
      <p:pic>
        <p:nvPicPr>
          <p:cNvPr id="2048" name="Picture 2047"/>
          <p:cNvPicPr>
            <a:picLocks noChangeAspect="1"/>
          </p:cNvPicPr>
          <p:nvPr/>
        </p:nvPicPr>
        <p:blipFill>
          <a:blip r:embed="rId2"/>
          <a:stretch>
            <a:fillRect/>
          </a:stretch>
        </p:blipFill>
        <p:spPr>
          <a:xfrm>
            <a:off x="152400" y="452535"/>
            <a:ext cx="8839200" cy="6007048"/>
          </a:xfrm>
          <a:prstGeom prst="rect">
            <a:avLst/>
          </a:prstGeom>
        </p:spPr>
      </p:pic>
    </p:spTree>
    <p:extLst>
      <p:ext uri="{BB962C8B-B14F-4D97-AF65-F5344CB8AC3E}">
        <p14:creationId xmlns:p14="http://schemas.microsoft.com/office/powerpoint/2010/main" val="37649224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1D94A7F-B217-4CC8-B450-3083B1207CCE}" type="slidenum">
              <a:rPr lang="en-US" altLang="en-US" smtClean="0"/>
              <a:pPr>
                <a:defRPr/>
              </a:pPr>
              <a:t>16</a:t>
            </a:fld>
            <a:endParaRPr lang="en-US" altLang="en-US" dirty="0"/>
          </a:p>
        </p:txBody>
      </p:sp>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IN" sz="2000" b="1" dirty="0" smtClean="0">
                <a:latin typeface="Times New Roman" panose="02020603050405020304" pitchFamily="18" charset="0"/>
                <a:ea typeface="+mn-ea"/>
                <a:cs typeface="Times New Roman" panose="02020603050405020304" pitchFamily="18" charset="0"/>
              </a:rPr>
              <a:t>DIMTS – ELECTRIC BUSES SOLUTION</a:t>
            </a:r>
            <a:endParaRPr lang="en-IN" sz="2000" b="1" dirty="0">
              <a:latin typeface="Times New Roman" panose="02020603050405020304" pitchFamily="18" charset="0"/>
              <a:ea typeface="+mn-ea"/>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76200" y="400109"/>
            <a:ext cx="8991600" cy="6120299"/>
          </a:xfrm>
          <a:prstGeom prst="rect">
            <a:avLst/>
          </a:prstGeom>
        </p:spPr>
      </p:pic>
    </p:spTree>
    <p:extLst>
      <p:ext uri="{BB962C8B-B14F-4D97-AF65-F5344CB8AC3E}">
        <p14:creationId xmlns:p14="http://schemas.microsoft.com/office/powerpoint/2010/main" val="1492015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1D94A7F-B217-4CC8-B450-3083B1207CCE}" type="slidenum">
              <a:rPr lang="en-US" altLang="en-US" smtClean="0"/>
              <a:pPr>
                <a:defRPr/>
              </a:pPr>
              <a:t>17</a:t>
            </a:fld>
            <a:endParaRPr lang="en-US" altLang="en-US" dirty="0"/>
          </a:p>
        </p:txBody>
      </p:sp>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IN" sz="2000" b="1" dirty="0" smtClean="0">
                <a:latin typeface="Times New Roman" panose="02020603050405020304" pitchFamily="18" charset="0"/>
                <a:ea typeface="+mn-ea"/>
                <a:cs typeface="Times New Roman" panose="02020603050405020304" pitchFamily="18" charset="0"/>
              </a:rPr>
              <a:t>DIMTS – SUPPORT TO THE PUNE CITY</a:t>
            </a:r>
            <a:endParaRPr lang="en-IN" sz="2000" b="1" dirty="0">
              <a:latin typeface="Times New Roman" panose="02020603050405020304" pitchFamily="18" charset="0"/>
              <a:ea typeface="+mn-ea"/>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94942430"/>
              </p:ext>
            </p:extLst>
          </p:nvPr>
        </p:nvGraphicFramePr>
        <p:xfrm>
          <a:off x="0" y="442622"/>
          <a:ext cx="9144000" cy="5805116"/>
        </p:xfrm>
        <a:graphic>
          <a:graphicData uri="http://schemas.openxmlformats.org/drawingml/2006/table">
            <a:tbl>
              <a:tblPr firstRow="1" bandRow="1">
                <a:tableStyleId>{F5AB1C69-6EDB-4FF4-983F-18BD219EF322}</a:tableStyleId>
              </a:tblPr>
              <a:tblGrid>
                <a:gridCol w="762000"/>
                <a:gridCol w="2667000"/>
                <a:gridCol w="5715000"/>
              </a:tblGrid>
              <a:tr h="319378">
                <a:tc>
                  <a:txBody>
                    <a:bodyPr/>
                    <a:lstStyle/>
                    <a:p>
                      <a:pPr algn="ctr"/>
                      <a:r>
                        <a:rPr lang="en-IN" sz="1700" dirty="0" smtClean="0"/>
                        <a:t>S.No.</a:t>
                      </a:r>
                      <a:endParaRPr lang="en-IN" sz="1700" dirty="0">
                        <a:latin typeface="Times New Roman" panose="02020603050405020304" pitchFamily="18" charset="0"/>
                        <a:cs typeface="Times New Roman" panose="02020603050405020304" pitchFamily="18" charset="0"/>
                      </a:endParaRPr>
                    </a:p>
                  </a:txBody>
                  <a:tcPr anchor="ctr"/>
                </a:tc>
                <a:tc>
                  <a:txBody>
                    <a:bodyPr/>
                    <a:lstStyle/>
                    <a:p>
                      <a:pPr algn="ctr"/>
                      <a:r>
                        <a:rPr lang="en-IN" sz="1700" dirty="0" smtClean="0"/>
                        <a:t>Document</a:t>
                      </a:r>
                      <a:endParaRPr lang="en-IN" sz="1700" dirty="0">
                        <a:latin typeface="Times New Roman" panose="02020603050405020304" pitchFamily="18" charset="0"/>
                        <a:cs typeface="Times New Roman" panose="02020603050405020304" pitchFamily="18" charset="0"/>
                      </a:endParaRPr>
                    </a:p>
                  </a:txBody>
                  <a:tcPr anchor="ctr"/>
                </a:tc>
                <a:tc>
                  <a:txBody>
                    <a:bodyPr/>
                    <a:lstStyle/>
                    <a:p>
                      <a:pPr algn="ctr"/>
                      <a:r>
                        <a:rPr lang="en-IN" sz="1700" dirty="0" smtClean="0"/>
                        <a:t>Support</a:t>
                      </a:r>
                      <a:endParaRPr lang="en-IN" sz="1700" dirty="0">
                        <a:latin typeface="Times New Roman" panose="02020603050405020304" pitchFamily="18" charset="0"/>
                        <a:cs typeface="Times New Roman" panose="02020603050405020304" pitchFamily="18" charset="0"/>
                      </a:endParaRPr>
                    </a:p>
                  </a:txBody>
                  <a:tcPr anchor="ctr"/>
                </a:tc>
              </a:tr>
              <a:tr h="395578">
                <a:tc>
                  <a:txBody>
                    <a:bodyPr/>
                    <a:lstStyle/>
                    <a:p>
                      <a:r>
                        <a:rPr lang="en-IN" sz="1700" dirty="0" smtClean="0">
                          <a:latin typeface="Times New Roman" panose="02020603050405020304" pitchFamily="18" charset="0"/>
                          <a:cs typeface="Times New Roman" panose="02020603050405020304" pitchFamily="18" charset="0"/>
                        </a:rPr>
                        <a:t>1</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Covering Letter</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dirty="0" smtClean="0">
                          <a:latin typeface="Times New Roman" panose="02020603050405020304" pitchFamily="18" charset="0"/>
                          <a:cs typeface="Times New Roman" panose="02020603050405020304" pitchFamily="18" charset="0"/>
                        </a:rPr>
                        <a:t>Client / DIMTS</a:t>
                      </a:r>
                      <a:endParaRPr lang="en-IN" sz="1700" dirty="0">
                        <a:latin typeface="Times New Roman" panose="02020603050405020304" pitchFamily="18" charset="0"/>
                        <a:cs typeface="Times New Roman" panose="02020603050405020304" pitchFamily="18" charset="0"/>
                      </a:endParaRPr>
                    </a:p>
                  </a:txBody>
                  <a:tcPr/>
                </a:tc>
              </a:tr>
              <a:tr h="304800">
                <a:tc>
                  <a:txBody>
                    <a:bodyPr/>
                    <a:lstStyle/>
                    <a:p>
                      <a:r>
                        <a:rPr lang="en-IN" sz="1700" dirty="0" smtClean="0">
                          <a:latin typeface="Times New Roman" panose="02020603050405020304" pitchFamily="18" charset="0"/>
                          <a:cs typeface="Times New Roman" panose="02020603050405020304" pitchFamily="18" charset="0"/>
                        </a:rPr>
                        <a:t>2</a:t>
                      </a:r>
                      <a:endParaRPr lang="en-IN" sz="1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General details about the City </a:t>
                      </a:r>
                    </a:p>
                  </a:txBody>
                  <a:tcPr/>
                </a:tc>
                <a:tc>
                  <a:txBody>
                    <a:bodyPr/>
                    <a:lstStyle/>
                    <a:p>
                      <a:r>
                        <a:rPr lang="en-IN" sz="1700" dirty="0" smtClean="0">
                          <a:latin typeface="Times New Roman" panose="02020603050405020304" pitchFamily="18" charset="0"/>
                          <a:cs typeface="Times New Roman" panose="02020603050405020304" pitchFamily="18" charset="0"/>
                        </a:rPr>
                        <a:t>Data to be provided by Client / Templates</a:t>
                      </a:r>
                      <a:r>
                        <a:rPr lang="en-IN" sz="1700" baseline="0" dirty="0" smtClean="0">
                          <a:latin typeface="Times New Roman" panose="02020603050405020304" pitchFamily="18" charset="0"/>
                          <a:cs typeface="Times New Roman" panose="02020603050405020304" pitchFamily="18" charset="0"/>
                        </a:rPr>
                        <a:t> to be prepared and provided by DIMTS</a:t>
                      </a:r>
                      <a:endParaRPr lang="en-IN" sz="1700" dirty="0">
                        <a:latin typeface="Times New Roman" panose="02020603050405020304" pitchFamily="18" charset="0"/>
                        <a:cs typeface="Times New Roman" panose="02020603050405020304" pitchFamily="18" charset="0"/>
                      </a:endParaRPr>
                    </a:p>
                  </a:txBody>
                  <a:tcPr/>
                </a:tc>
              </a:tr>
              <a:tr h="604631">
                <a:tc>
                  <a:txBody>
                    <a:bodyPr/>
                    <a:lstStyle/>
                    <a:p>
                      <a:r>
                        <a:rPr lang="en-IN" sz="1700" dirty="0" smtClean="0">
                          <a:latin typeface="Times New Roman" panose="02020603050405020304" pitchFamily="18" charset="0"/>
                          <a:cs typeface="Times New Roman" panose="02020603050405020304" pitchFamily="18" charset="0"/>
                        </a:rPr>
                        <a:t>3</a:t>
                      </a:r>
                      <a:endParaRPr lang="en-IN" sz="1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Detailed Project Report </a:t>
                      </a:r>
                    </a:p>
                  </a:txBody>
                  <a:tcPr/>
                </a:tc>
                <a:tc>
                  <a:txBody>
                    <a:bodyPr/>
                    <a:lstStyle/>
                    <a:p>
                      <a:pPr marL="342900" indent="-342900">
                        <a:buAutoNum type="arabicParenR"/>
                      </a:pPr>
                      <a:r>
                        <a:rPr lang="en-IN" sz="1700" dirty="0" smtClean="0">
                          <a:latin typeface="Times New Roman" panose="02020603050405020304" pitchFamily="18" charset="0"/>
                          <a:cs typeface="Times New Roman" panose="02020603050405020304" pitchFamily="18" charset="0"/>
                        </a:rPr>
                        <a:t>Extensive interaction</a:t>
                      </a:r>
                      <a:r>
                        <a:rPr lang="en-IN" sz="1700" baseline="0" dirty="0" smtClean="0">
                          <a:latin typeface="Times New Roman" panose="02020603050405020304" pitchFamily="18" charset="0"/>
                          <a:cs typeface="Times New Roman" panose="02020603050405020304" pitchFamily="18" charset="0"/>
                        </a:rPr>
                        <a:t> with the City Administration and all stakeholders </a:t>
                      </a:r>
                    </a:p>
                    <a:p>
                      <a:pPr marL="342900" indent="-342900">
                        <a:buAutoNum type="arabicParenR"/>
                      </a:pPr>
                      <a:r>
                        <a:rPr lang="en-IN" sz="1700" baseline="0" dirty="0" smtClean="0">
                          <a:latin typeface="Times New Roman" panose="02020603050405020304" pitchFamily="18" charset="0"/>
                          <a:cs typeface="Times New Roman" panose="02020603050405020304" pitchFamily="18" charset="0"/>
                        </a:rPr>
                        <a:t>In detail analysis and study of e</a:t>
                      </a:r>
                      <a:r>
                        <a:rPr lang="en-IN" sz="1700" dirty="0" smtClean="0">
                          <a:latin typeface="Times New Roman" panose="02020603050405020304" pitchFamily="18" charset="0"/>
                          <a:cs typeface="Times New Roman" panose="02020603050405020304" pitchFamily="18" charset="0"/>
                        </a:rPr>
                        <a:t>xisting Infrastructure</a:t>
                      </a:r>
                      <a:r>
                        <a:rPr lang="en-IN" sz="1700" baseline="0" dirty="0" smtClean="0">
                          <a:latin typeface="Times New Roman" panose="02020603050405020304" pitchFamily="18" charset="0"/>
                          <a:cs typeface="Times New Roman" panose="02020603050405020304" pitchFamily="18" charset="0"/>
                        </a:rPr>
                        <a:t> reports like CMP, SCP, etc. (All city related reports and data to be provided by Client)</a:t>
                      </a:r>
                      <a:endParaRPr lang="en-IN" sz="1700" dirty="0">
                        <a:latin typeface="Times New Roman" panose="02020603050405020304" pitchFamily="18" charset="0"/>
                        <a:cs typeface="Times New Roman" panose="02020603050405020304" pitchFamily="18" charset="0"/>
                      </a:endParaRPr>
                    </a:p>
                  </a:txBody>
                  <a:tcPr/>
                </a:tc>
              </a:tr>
              <a:tr h="604631">
                <a:tc>
                  <a:txBody>
                    <a:bodyPr/>
                    <a:lstStyle/>
                    <a:p>
                      <a:r>
                        <a:rPr lang="en-IN" sz="1700" dirty="0" smtClean="0">
                          <a:latin typeface="Times New Roman" panose="02020603050405020304" pitchFamily="18" charset="0"/>
                          <a:cs typeface="Times New Roman" panose="02020603050405020304" pitchFamily="18" charset="0"/>
                        </a:rPr>
                        <a:t>4</a:t>
                      </a:r>
                      <a:endParaRPr lang="en-IN" sz="1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Funding Pattern </a:t>
                      </a:r>
                    </a:p>
                  </a:txBody>
                  <a:tcPr/>
                </a:tc>
                <a:tc>
                  <a:txBody>
                    <a:bodyPr/>
                    <a:lstStyle/>
                    <a:p>
                      <a:pPr marL="342900" indent="-342900">
                        <a:buAutoNum type="arabicParenR"/>
                      </a:pPr>
                      <a:r>
                        <a:rPr lang="en-IN" sz="1700" dirty="0" smtClean="0">
                          <a:latin typeface="Times New Roman" panose="02020603050405020304" pitchFamily="18" charset="0"/>
                          <a:cs typeface="Times New Roman" panose="02020603050405020304" pitchFamily="18" charset="0"/>
                        </a:rPr>
                        <a:t>All funding patterns to be explored including convergence </a:t>
                      </a:r>
                    </a:p>
                    <a:p>
                      <a:pPr marL="342900" indent="-342900">
                        <a:buAutoNum type="arabicParenR"/>
                      </a:pPr>
                      <a:r>
                        <a:rPr lang="en-IN" sz="1700" dirty="0" smtClean="0">
                          <a:latin typeface="Times New Roman" panose="02020603050405020304" pitchFamily="18" charset="0"/>
                          <a:cs typeface="Times New Roman" panose="02020603050405020304" pitchFamily="18" charset="0"/>
                        </a:rPr>
                        <a:t>Exploration of </a:t>
                      </a:r>
                      <a:r>
                        <a:rPr lang="en-IN" sz="1700" baseline="0" dirty="0" smtClean="0">
                          <a:latin typeface="Times New Roman" panose="02020603050405020304" pitchFamily="18" charset="0"/>
                          <a:cs typeface="Times New Roman" panose="02020603050405020304" pitchFamily="18" charset="0"/>
                        </a:rPr>
                        <a:t>Concessionaire formation</a:t>
                      </a:r>
                      <a:endParaRPr lang="en-IN" sz="1700" dirty="0" smtClean="0">
                        <a:latin typeface="Times New Roman" panose="02020603050405020304" pitchFamily="18" charset="0"/>
                        <a:cs typeface="Times New Roman" panose="02020603050405020304" pitchFamily="18" charset="0"/>
                      </a:endParaRPr>
                    </a:p>
                  </a:txBody>
                  <a:tcPr/>
                </a:tc>
              </a:tr>
              <a:tr h="604631">
                <a:tc>
                  <a:txBody>
                    <a:bodyPr/>
                    <a:lstStyle/>
                    <a:p>
                      <a:r>
                        <a:rPr lang="en-IN" sz="1700" dirty="0" smtClean="0">
                          <a:latin typeface="Times New Roman" panose="02020603050405020304" pitchFamily="18" charset="0"/>
                          <a:cs typeface="Times New Roman" panose="02020603050405020304" pitchFamily="18" charset="0"/>
                        </a:rPr>
                        <a:t>5</a:t>
                      </a:r>
                      <a:endParaRPr lang="en-IN" sz="1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Documents related to tie-up with STUs for buses </a:t>
                      </a:r>
                    </a:p>
                  </a:txBody>
                  <a:tcPr/>
                </a:tc>
                <a:tc>
                  <a:txBody>
                    <a:bodyPr/>
                    <a:lstStyle/>
                    <a:p>
                      <a:r>
                        <a:rPr lang="en-IN" sz="1700" dirty="0" smtClean="0">
                          <a:latin typeface="Times New Roman" panose="02020603050405020304" pitchFamily="18" charset="0"/>
                          <a:cs typeface="Times New Roman" panose="02020603050405020304" pitchFamily="18" charset="0"/>
                        </a:rPr>
                        <a:t>Facilitate</a:t>
                      </a:r>
                      <a:r>
                        <a:rPr lang="en-IN" sz="1700" baseline="0" dirty="0" smtClean="0">
                          <a:latin typeface="Times New Roman" panose="02020603050405020304" pitchFamily="18" charset="0"/>
                          <a:cs typeface="Times New Roman" panose="02020603050405020304" pitchFamily="18" charset="0"/>
                        </a:rPr>
                        <a:t> City Administration for tie-up with STU and SPV</a:t>
                      </a:r>
                      <a:endParaRPr lang="en-IN" sz="1700" dirty="0">
                        <a:latin typeface="Times New Roman" panose="02020603050405020304" pitchFamily="18" charset="0"/>
                        <a:cs typeface="Times New Roman" panose="02020603050405020304" pitchFamily="18" charset="0"/>
                      </a:endParaRPr>
                    </a:p>
                  </a:txBody>
                  <a:tcPr/>
                </a:tc>
              </a:tr>
              <a:tr h="715618">
                <a:tc>
                  <a:txBody>
                    <a:bodyPr/>
                    <a:lstStyle/>
                    <a:p>
                      <a:r>
                        <a:rPr lang="en-IN" sz="1700" dirty="0" smtClean="0">
                          <a:latin typeface="Times New Roman" panose="02020603050405020304" pitchFamily="18" charset="0"/>
                          <a:cs typeface="Times New Roman" panose="02020603050405020304" pitchFamily="18" charset="0"/>
                        </a:rPr>
                        <a:t>6</a:t>
                      </a:r>
                      <a:endParaRPr lang="en-IN" sz="1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Documents related to tie-up with 3W/4W aggregators </a:t>
                      </a:r>
                    </a:p>
                  </a:txBody>
                  <a:tcPr/>
                </a:tc>
                <a:tc>
                  <a:txBody>
                    <a:bodyPr/>
                    <a:lstStyle/>
                    <a:p>
                      <a:r>
                        <a:rPr lang="en-IN" sz="1700" dirty="0" smtClean="0">
                          <a:latin typeface="Times New Roman" panose="02020603050405020304" pitchFamily="18" charset="0"/>
                          <a:cs typeface="Times New Roman" panose="02020603050405020304" pitchFamily="18" charset="0"/>
                        </a:rPr>
                        <a:t>Identification</a:t>
                      </a:r>
                      <a:r>
                        <a:rPr lang="en-IN" sz="1700" baseline="0" dirty="0" smtClean="0">
                          <a:latin typeface="Times New Roman" panose="02020603050405020304" pitchFamily="18" charset="0"/>
                          <a:cs typeface="Times New Roman" panose="02020603050405020304" pitchFamily="18" charset="0"/>
                        </a:rPr>
                        <a:t> of best available 3W/4W aggregators for the city and subsequently facilitate tie-up </a:t>
                      </a:r>
                      <a:endParaRPr lang="en-IN" sz="1700" dirty="0">
                        <a:latin typeface="Times New Roman" panose="02020603050405020304" pitchFamily="18" charset="0"/>
                        <a:cs typeface="Times New Roman" panose="02020603050405020304" pitchFamily="18" charset="0"/>
                      </a:endParaRPr>
                    </a:p>
                  </a:txBody>
                  <a:tcPr/>
                </a:tc>
              </a:tr>
              <a:tr h="1043609">
                <a:tc>
                  <a:txBody>
                    <a:bodyPr/>
                    <a:lstStyle/>
                    <a:p>
                      <a:r>
                        <a:rPr lang="en-IN" sz="1700" dirty="0" smtClean="0">
                          <a:latin typeface="Times New Roman" panose="02020603050405020304" pitchFamily="18" charset="0"/>
                          <a:cs typeface="Times New Roman" panose="02020603050405020304" pitchFamily="18" charset="0"/>
                        </a:rPr>
                        <a:t>7</a:t>
                      </a:r>
                      <a:endParaRPr lang="en-IN" sz="1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smtClean="0">
                          <a:latin typeface="Times New Roman" panose="02020603050405020304" pitchFamily="18" charset="0"/>
                          <a:cs typeface="Times New Roman" panose="02020603050405020304" pitchFamily="18" charset="0"/>
                        </a:rPr>
                        <a:t>Other papers / documents related to the Project (if any) </a:t>
                      </a:r>
                    </a:p>
                  </a:txBody>
                  <a:tcPr/>
                </a:tc>
                <a:tc>
                  <a:txBody>
                    <a:bodyPr/>
                    <a:lstStyle/>
                    <a:p>
                      <a:r>
                        <a:rPr lang="en-IN" sz="1700" dirty="0" smtClean="0">
                          <a:latin typeface="Times New Roman" panose="02020603050405020304" pitchFamily="18" charset="0"/>
                          <a:cs typeface="Times New Roman" panose="02020603050405020304" pitchFamily="18" charset="0"/>
                        </a:rPr>
                        <a:t>DIMTS is in regular interaction with the Power/</a:t>
                      </a:r>
                      <a:r>
                        <a:rPr lang="en-IN" sz="1700" baseline="0" dirty="0" smtClean="0">
                          <a:latin typeface="Times New Roman" panose="02020603050405020304" pitchFamily="18" charset="0"/>
                          <a:cs typeface="Times New Roman" panose="02020603050405020304" pitchFamily="18" charset="0"/>
                        </a:rPr>
                        <a:t> Renewable Energy Ministries, State Owned Agencies, Vehicle Manufacturers and other decision makers for smooth realization of City’s Electric Mobility proposal</a:t>
                      </a:r>
                      <a:endParaRPr lang="en-IN" sz="17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003080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1D94A7F-B217-4CC8-B450-3083B1207CCE}" type="slidenum">
              <a:rPr lang="en-US" altLang="en-US" smtClean="0"/>
              <a:pPr>
                <a:defRPr/>
              </a:pPr>
              <a:t>18</a:t>
            </a:fld>
            <a:endParaRPr lang="en-US" altLang="en-US" dirty="0"/>
          </a:p>
        </p:txBody>
      </p:sp>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IN" sz="2000" b="1" dirty="0" smtClean="0">
                <a:latin typeface="Times New Roman" panose="02020603050405020304" pitchFamily="18" charset="0"/>
                <a:ea typeface="+mn-ea"/>
                <a:cs typeface="Times New Roman" panose="02020603050405020304" pitchFamily="18" charset="0"/>
              </a:rPr>
              <a:t>PROJECT METHODOLOGY</a:t>
            </a:r>
            <a:endParaRPr lang="en-IN" sz="2000" b="1" dirty="0">
              <a:latin typeface="Times New Roman" panose="02020603050405020304" pitchFamily="18" charset="0"/>
              <a:ea typeface="+mn-ea"/>
              <a:cs typeface="Times New Roman" panose="02020603050405020304" pitchFamily="18" charset="0"/>
            </a:endParaRPr>
          </a:p>
        </p:txBody>
      </p:sp>
      <p:sp>
        <p:nvSpPr>
          <p:cNvPr id="5" name="TextBox 4"/>
          <p:cNvSpPr txBox="1"/>
          <p:nvPr/>
        </p:nvSpPr>
        <p:spPr>
          <a:xfrm>
            <a:off x="381000" y="609600"/>
            <a:ext cx="8458200" cy="6186309"/>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TASK I: Project </a:t>
            </a:r>
            <a:r>
              <a:rPr lang="en-IN" sz="2400" b="1" dirty="0" smtClean="0">
                <a:latin typeface="Times New Roman" panose="02020603050405020304" pitchFamily="18" charset="0"/>
                <a:cs typeface="Times New Roman" panose="02020603050405020304" pitchFamily="18" charset="0"/>
              </a:rPr>
              <a:t>Inception</a:t>
            </a:r>
          </a:p>
          <a:p>
            <a:pPr marL="342900" indent="-342900">
              <a:buFontTx/>
              <a:buChar char="-"/>
            </a:pPr>
            <a:r>
              <a:rPr lang="en-IN" sz="2400" dirty="0" smtClean="0">
                <a:latin typeface="Times New Roman" panose="02020603050405020304" pitchFamily="18" charset="0"/>
                <a:cs typeface="Times New Roman" panose="02020603050405020304" pitchFamily="18" charset="0"/>
              </a:rPr>
              <a:t>Mobilization </a:t>
            </a:r>
            <a:r>
              <a:rPr lang="en-IN" sz="2400" dirty="0">
                <a:latin typeface="Times New Roman" panose="02020603050405020304" pitchFamily="18" charset="0"/>
                <a:cs typeface="Times New Roman" panose="02020603050405020304" pitchFamily="18" charset="0"/>
              </a:rPr>
              <a:t>of Team </a:t>
            </a:r>
            <a:endParaRPr lang="en-IN" sz="2400" dirty="0">
              <a:latin typeface="Times New Roman" panose="02020603050405020304" pitchFamily="18" charset="0"/>
              <a:cs typeface="Times New Roman" panose="02020603050405020304" pitchFamily="18" charset="0"/>
            </a:endParaRPr>
          </a:p>
          <a:p>
            <a:pPr marL="342900" indent="-342900">
              <a:buFontTx/>
              <a:buChar char="-"/>
            </a:pPr>
            <a:r>
              <a:rPr lang="en-IN" sz="2400" dirty="0" smtClean="0">
                <a:latin typeface="Times New Roman" panose="02020603050405020304" pitchFamily="18" charset="0"/>
                <a:cs typeface="Times New Roman" panose="02020603050405020304" pitchFamily="18" charset="0"/>
              </a:rPr>
              <a:t>Secondary </a:t>
            </a:r>
            <a:r>
              <a:rPr lang="en-IN" sz="2400" dirty="0">
                <a:latin typeface="Times New Roman" panose="02020603050405020304" pitchFamily="18" charset="0"/>
                <a:cs typeface="Times New Roman" panose="02020603050405020304" pitchFamily="18" charset="0"/>
              </a:rPr>
              <a:t>Data </a:t>
            </a:r>
            <a:r>
              <a:rPr lang="en-IN" sz="2400" dirty="0" smtClean="0">
                <a:latin typeface="Times New Roman" panose="02020603050405020304" pitchFamily="18" charset="0"/>
                <a:cs typeface="Times New Roman" panose="02020603050405020304" pitchFamily="18" charset="0"/>
              </a:rPr>
              <a:t>Collection </a:t>
            </a:r>
            <a:r>
              <a:rPr lang="en-IN" dirty="0" smtClean="0">
                <a:latin typeface="Times New Roman" panose="02020603050405020304" pitchFamily="18" charset="0"/>
                <a:cs typeface="Times New Roman" panose="02020603050405020304" pitchFamily="18" charset="0"/>
              </a:rPr>
              <a:t>(</a:t>
            </a:r>
            <a:r>
              <a:rPr lang="en-IN" i="1" dirty="0" smtClean="0">
                <a:latin typeface="Times New Roman" panose="02020603050405020304" pitchFamily="18" charset="0"/>
                <a:cs typeface="Times New Roman" panose="02020603050405020304" pitchFamily="18" charset="0"/>
              </a:rPr>
              <a:t>CMP, Master </a:t>
            </a:r>
            <a:r>
              <a:rPr lang="en-IN" i="1" dirty="0">
                <a:latin typeface="Times New Roman" panose="02020603050405020304" pitchFamily="18" charset="0"/>
                <a:cs typeface="Times New Roman" panose="02020603050405020304" pitchFamily="18" charset="0"/>
              </a:rPr>
              <a:t>Plan / Development </a:t>
            </a:r>
            <a:r>
              <a:rPr lang="en-IN" i="1" dirty="0" smtClean="0">
                <a:latin typeface="Times New Roman" panose="02020603050405020304" pitchFamily="18" charset="0"/>
                <a:cs typeface="Times New Roman" panose="02020603050405020304" pitchFamily="18" charset="0"/>
              </a:rPr>
              <a:t>Plan, Smart City proposal, STU/SPV Operation data, Other </a:t>
            </a:r>
            <a:r>
              <a:rPr lang="en-IN" i="1" dirty="0">
                <a:latin typeface="Times New Roman" panose="02020603050405020304" pitchFamily="18" charset="0"/>
                <a:cs typeface="Times New Roman" panose="02020603050405020304" pitchFamily="18" charset="0"/>
              </a:rPr>
              <a:t>relevant documents/ </a:t>
            </a:r>
            <a:r>
              <a:rPr lang="en-IN" i="1" dirty="0" smtClean="0">
                <a:latin typeface="Times New Roman" panose="02020603050405020304" pitchFamily="18" charset="0"/>
                <a:cs typeface="Times New Roman" panose="02020603050405020304" pitchFamily="18" charset="0"/>
              </a:rPr>
              <a:t>reports related to city Electric mobility plan)</a:t>
            </a:r>
          </a:p>
          <a:p>
            <a:pPr marL="342900" indent="-342900">
              <a:buFontTx/>
              <a:buChar char="-"/>
            </a:pPr>
            <a:r>
              <a:rPr lang="en-IN" i="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DIMTS will provide template for data collection. </a:t>
            </a:r>
            <a:endParaRPr lang="en-IN" sz="2400" b="1" dirty="0" smtClean="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TASK II: Data </a:t>
            </a:r>
            <a:r>
              <a:rPr lang="en-IN" sz="2400" b="1" dirty="0" smtClean="0">
                <a:latin typeface="Times New Roman" panose="02020603050405020304" pitchFamily="18" charset="0"/>
                <a:cs typeface="Times New Roman" panose="02020603050405020304" pitchFamily="18" charset="0"/>
              </a:rPr>
              <a:t>Analysis and Draft report Preparation</a:t>
            </a:r>
          </a:p>
          <a:p>
            <a:pPr marL="342900" indent="-342900">
              <a:buFontTx/>
              <a:buChar char="-"/>
            </a:pPr>
            <a:r>
              <a:rPr lang="en-IN" sz="2400" dirty="0" smtClean="0">
                <a:latin typeface="Times New Roman" panose="02020603050405020304" pitchFamily="18" charset="0"/>
                <a:cs typeface="Times New Roman" panose="02020603050405020304" pitchFamily="18" charset="0"/>
              </a:rPr>
              <a:t>Preparation </a:t>
            </a:r>
            <a:r>
              <a:rPr lang="en-IN" sz="2400" dirty="0">
                <a:latin typeface="Times New Roman" panose="02020603050405020304" pitchFamily="18" charset="0"/>
                <a:cs typeface="Times New Roman" panose="02020603050405020304" pitchFamily="18" charset="0"/>
              </a:rPr>
              <a:t>of Study Area </a:t>
            </a:r>
            <a:r>
              <a:rPr lang="en-IN" sz="2400" dirty="0" smtClean="0">
                <a:latin typeface="Times New Roman" panose="02020603050405020304" pitchFamily="18" charset="0"/>
                <a:cs typeface="Times New Roman" panose="02020603050405020304" pitchFamily="18" charset="0"/>
              </a:rPr>
              <a:t>Profile, Analysis </a:t>
            </a:r>
          </a:p>
          <a:p>
            <a:pPr marL="342900" indent="-342900">
              <a:buFontTx/>
              <a:buChar char="-"/>
            </a:pPr>
            <a:r>
              <a:rPr lang="en-IN" sz="2400" dirty="0" smtClean="0">
                <a:latin typeface="Times New Roman" panose="02020603050405020304" pitchFamily="18" charset="0"/>
                <a:cs typeface="Times New Roman" panose="02020603050405020304" pitchFamily="18" charset="0"/>
              </a:rPr>
              <a:t>Draft Proposal Preparation</a:t>
            </a:r>
          </a:p>
          <a:p>
            <a:pPr marL="342900" indent="-342900">
              <a:buFontTx/>
              <a:buChar char="-"/>
            </a:pPr>
            <a:r>
              <a:rPr lang="en-IN" sz="2400" dirty="0" smtClean="0">
                <a:latin typeface="Times New Roman" panose="02020603050405020304" pitchFamily="18" charset="0"/>
                <a:cs typeface="Times New Roman" panose="02020603050405020304" pitchFamily="18" charset="0"/>
              </a:rPr>
              <a:t>Submission of Draft for Approval</a:t>
            </a:r>
          </a:p>
          <a:p>
            <a:pPr marL="342900" indent="-342900">
              <a:buFontTx/>
              <a:buChar char="-"/>
            </a:pPr>
            <a:endParaRPr lang="en-IN" sz="2400" dirty="0">
              <a:latin typeface="Times New Roman" panose="02020603050405020304" pitchFamily="18" charset="0"/>
              <a:cs typeface="Times New Roman" panose="02020603050405020304" pitchFamily="18" charset="0"/>
            </a:endParaRPr>
          </a:p>
          <a:p>
            <a:r>
              <a:rPr lang="en-IN" sz="2400" b="1" dirty="0" smtClean="0">
                <a:latin typeface="Times New Roman" panose="02020603050405020304" pitchFamily="18" charset="0"/>
                <a:cs typeface="Times New Roman" panose="02020603050405020304" pitchFamily="18" charset="0"/>
              </a:rPr>
              <a:t>TASK III: Preparation of Final Report</a:t>
            </a:r>
          </a:p>
          <a:p>
            <a:pPr marL="179388" indent="-179388"/>
            <a:r>
              <a:rPr lang="en-IN" sz="2400" i="1"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Consultants will visit </a:t>
            </a:r>
            <a:r>
              <a:rPr lang="en-IN" sz="2400" dirty="0">
                <a:latin typeface="Times New Roman" panose="02020603050405020304" pitchFamily="18" charset="0"/>
                <a:cs typeface="Times New Roman" panose="02020603050405020304" pitchFamily="18" charset="0"/>
              </a:rPr>
              <a:t>client, if required </a:t>
            </a:r>
            <a:r>
              <a:rPr lang="en-IN" sz="2400" dirty="0">
                <a:latin typeface="Times New Roman" panose="02020603050405020304" pitchFamily="18" charset="0"/>
                <a:cs typeface="Times New Roman" panose="02020603050405020304" pitchFamily="18" charset="0"/>
              </a:rPr>
              <a:t>to obtain the relevant information and all the past studies conducted relevant for </a:t>
            </a:r>
            <a:r>
              <a:rPr lang="en-IN" sz="2400" dirty="0">
                <a:latin typeface="Times New Roman" panose="02020603050405020304" pitchFamily="18" charset="0"/>
                <a:cs typeface="Times New Roman" panose="02020603050405020304" pitchFamily="18" charset="0"/>
              </a:rPr>
              <a:t>the project and also discuss various aspects for the completion of the project.</a:t>
            </a:r>
            <a:r>
              <a:rPr lang="en-IN" sz="2400" i="1" dirty="0" smtClean="0">
                <a:latin typeface="Times New Roman" panose="02020603050405020304" pitchFamily="18" charset="0"/>
                <a:cs typeface="Times New Roman" panose="02020603050405020304" pitchFamily="18" charset="0"/>
              </a:rPr>
              <a:t/>
            </a:r>
            <a:br>
              <a:rPr lang="en-IN" sz="2400" i="1" dirty="0" smtClean="0">
                <a:latin typeface="Times New Roman" panose="02020603050405020304" pitchFamily="18" charset="0"/>
                <a:cs typeface="Times New Roman" panose="02020603050405020304" pitchFamily="18" charset="0"/>
              </a:rPr>
            </a:br>
            <a:endParaRPr lang="en-IN"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94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1D94A7F-B217-4CC8-B450-3083B1207CCE}" type="slidenum">
              <a:rPr lang="en-US" altLang="en-US" smtClean="0"/>
              <a:pPr>
                <a:defRPr/>
              </a:pPr>
              <a:t>19</a:t>
            </a:fld>
            <a:endParaRPr lang="en-US" altLang="en-US" dirty="0"/>
          </a:p>
        </p:txBody>
      </p:sp>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IN" sz="2000" b="1" dirty="0" smtClean="0">
                <a:latin typeface="Times New Roman" panose="02020603050405020304" pitchFamily="18" charset="0"/>
                <a:ea typeface="+mn-ea"/>
                <a:cs typeface="Times New Roman" panose="02020603050405020304" pitchFamily="18" charset="0"/>
              </a:rPr>
              <a:t>PROJECT COSTING AND TIME </a:t>
            </a:r>
            <a:endParaRPr lang="en-IN" sz="2000" b="1" dirty="0">
              <a:latin typeface="Times New Roman" panose="02020603050405020304" pitchFamily="18" charset="0"/>
              <a:ea typeface="+mn-ea"/>
              <a:cs typeface="Times New Roman" panose="02020603050405020304" pitchFamily="18" charset="0"/>
            </a:endParaRPr>
          </a:p>
        </p:txBody>
      </p:sp>
      <p:sp>
        <p:nvSpPr>
          <p:cNvPr id="6" name="TextBox 5"/>
          <p:cNvSpPr txBox="1"/>
          <p:nvPr/>
        </p:nvSpPr>
        <p:spPr>
          <a:xfrm>
            <a:off x="381000" y="609600"/>
            <a:ext cx="8458200" cy="5632311"/>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The cost of the above activity for the preparation of EOI response document would be INR 10 lacs only. (Excluding of all taxes</a:t>
            </a:r>
            <a:r>
              <a:rPr lang="en-IN" sz="2400" dirty="0">
                <a:latin typeface="Times New Roman" panose="02020603050405020304" pitchFamily="18" charset="0"/>
                <a:cs typeface="Times New Roman" panose="02020603050405020304" pitchFamily="18" charset="0"/>
              </a:rPr>
              <a:t>)</a:t>
            </a:r>
            <a:endParaRPr lang="en-IN" sz="2400" dirty="0" smtClean="0">
              <a:latin typeface="Times New Roman" panose="02020603050405020304" pitchFamily="18" charset="0"/>
              <a:cs typeface="Times New Roman" panose="02020603050405020304" pitchFamily="18" charset="0"/>
            </a:endParaRPr>
          </a:p>
          <a:p>
            <a:endParaRPr lang="en-IN" sz="2400" i="1" dirty="0">
              <a:latin typeface="Times New Roman" panose="02020603050405020304" pitchFamily="18" charset="0"/>
              <a:cs typeface="Times New Roman" panose="02020603050405020304" pitchFamily="18" charset="0"/>
            </a:endParaRPr>
          </a:p>
          <a:p>
            <a:endParaRPr lang="en-IN" sz="2400" i="1" dirty="0" smtClean="0">
              <a:latin typeface="Times New Roman" panose="02020603050405020304" pitchFamily="18" charset="0"/>
              <a:cs typeface="Times New Roman" panose="02020603050405020304" pitchFamily="18" charset="0"/>
            </a:endParaRPr>
          </a:p>
          <a:p>
            <a:r>
              <a:rPr lang="en-IN" sz="2400" i="1" dirty="0" smtClean="0">
                <a:latin typeface="Times New Roman" panose="02020603050405020304" pitchFamily="18" charset="0"/>
                <a:cs typeface="Times New Roman" panose="02020603050405020304" pitchFamily="18" charset="0"/>
              </a:rPr>
              <a:t>Time period of 7 days will </a:t>
            </a:r>
            <a:r>
              <a:rPr lang="en-IN" sz="2400" i="1" dirty="0">
                <a:latin typeface="Times New Roman" panose="02020603050405020304" pitchFamily="18" charset="0"/>
                <a:cs typeface="Times New Roman" panose="02020603050405020304" pitchFamily="18" charset="0"/>
              </a:rPr>
              <a:t>be required for the preparation of the </a:t>
            </a:r>
            <a:r>
              <a:rPr lang="en-IN" sz="2400" i="1" dirty="0" smtClean="0">
                <a:latin typeface="Times New Roman" panose="02020603050405020304" pitchFamily="18" charset="0"/>
                <a:cs typeface="Times New Roman" panose="02020603050405020304" pitchFamily="18" charset="0"/>
              </a:rPr>
              <a:t>proposal. (Data Collection to Submission of Final report by 30</a:t>
            </a:r>
            <a:r>
              <a:rPr lang="en-IN" sz="2400" i="1" baseline="30000" dirty="0" smtClean="0">
                <a:latin typeface="Times New Roman" panose="02020603050405020304" pitchFamily="18" charset="0"/>
                <a:cs typeface="Times New Roman" panose="02020603050405020304" pitchFamily="18" charset="0"/>
              </a:rPr>
              <a:t>th</a:t>
            </a:r>
            <a:r>
              <a:rPr lang="en-IN" sz="2400" i="1" dirty="0" smtClean="0">
                <a:latin typeface="Times New Roman" panose="02020603050405020304" pitchFamily="18" charset="0"/>
                <a:cs typeface="Times New Roman" panose="02020603050405020304" pitchFamily="18" charset="0"/>
              </a:rPr>
              <a:t> Nov, 2017) </a:t>
            </a:r>
          </a:p>
          <a:p>
            <a:endParaRPr lang="en-IN" sz="2400" i="1" dirty="0">
              <a:latin typeface="Times New Roman" panose="02020603050405020304" pitchFamily="18" charset="0"/>
              <a:cs typeface="Times New Roman" panose="02020603050405020304" pitchFamily="18" charset="0"/>
            </a:endParaRPr>
          </a:p>
          <a:p>
            <a:r>
              <a:rPr lang="en-IN" sz="2400" i="1" dirty="0" smtClean="0">
                <a:latin typeface="Times New Roman" panose="02020603050405020304" pitchFamily="18" charset="0"/>
                <a:cs typeface="Times New Roman" panose="02020603050405020304" pitchFamily="18" charset="0"/>
              </a:rPr>
              <a:t>All efforts will be made to prepare a detailed report as required by DHI. In connection with this proposal, additional information required by DHI can be submitted subsequently.</a:t>
            </a:r>
          </a:p>
          <a:p>
            <a:endParaRPr lang="en-IN" sz="2400" i="1" dirty="0" smtClean="0">
              <a:latin typeface="Times New Roman" panose="02020603050405020304" pitchFamily="18" charset="0"/>
              <a:cs typeface="Times New Roman" panose="02020603050405020304" pitchFamily="18" charset="0"/>
            </a:endParaRPr>
          </a:p>
          <a:p>
            <a:r>
              <a:rPr lang="en-IN" sz="2400" i="1" dirty="0" smtClean="0">
                <a:latin typeface="Times New Roman" panose="02020603050405020304" pitchFamily="18" charset="0"/>
                <a:cs typeface="Times New Roman" panose="02020603050405020304" pitchFamily="18" charset="0"/>
              </a:rPr>
              <a:t/>
            </a:r>
            <a:br>
              <a:rPr lang="en-IN" sz="2400" i="1" dirty="0" smtClean="0">
                <a:latin typeface="Times New Roman" panose="02020603050405020304" pitchFamily="18" charset="0"/>
                <a:cs typeface="Times New Roman" panose="02020603050405020304" pitchFamily="18" charset="0"/>
              </a:rPr>
            </a:br>
            <a:endParaRPr lang="en-IN"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513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0" y="3223260"/>
            <a:ext cx="9144000" cy="3477875"/>
          </a:xfrm>
          <a:prstGeom prst="rect">
            <a:avLst/>
          </a:prstGeom>
        </p:spPr>
        <p:txBody>
          <a:bodyPr wrap="square">
            <a:spAutoFit/>
          </a:bodyPr>
          <a:lstStyle/>
          <a:p>
            <a:pPr algn="ctr" eaLnBrk="0" fontAlgn="auto" hangingPunct="0">
              <a:spcBef>
                <a:spcPts val="0"/>
              </a:spcBef>
              <a:spcAft>
                <a:spcPts val="0"/>
              </a:spcAft>
              <a:defRPr/>
            </a:pPr>
            <a:r>
              <a:rPr lang="en-US" sz="2000" b="1" kern="0" dirty="0" smtClean="0">
                <a:latin typeface="Times New Roman" panose="02020603050405020304" pitchFamily="18" charset="0"/>
                <a:cs typeface="Times New Roman" panose="02020603050405020304" pitchFamily="18" charset="0"/>
              </a:rPr>
              <a:t>PUNE MUNICIPAL CORPORATION</a:t>
            </a:r>
          </a:p>
          <a:p>
            <a:pPr algn="ctr" eaLnBrk="0" fontAlgn="auto" hangingPunct="0">
              <a:spcBef>
                <a:spcPts val="0"/>
              </a:spcBef>
              <a:spcAft>
                <a:spcPts val="0"/>
              </a:spcAft>
              <a:defRPr/>
            </a:pPr>
            <a:endParaRPr lang="en-US" sz="2000" b="1" kern="0" dirty="0">
              <a:latin typeface="Times New Roman" panose="02020603050405020304" pitchFamily="18" charset="0"/>
              <a:cs typeface="Times New Roman" panose="02020603050405020304" pitchFamily="18" charset="0"/>
            </a:endParaRPr>
          </a:p>
          <a:p>
            <a:pPr algn="ctr" eaLnBrk="0" fontAlgn="auto" hangingPunct="0">
              <a:spcBef>
                <a:spcPts val="0"/>
              </a:spcBef>
              <a:spcAft>
                <a:spcPts val="0"/>
              </a:spcAft>
              <a:defRPr/>
            </a:pPr>
            <a:r>
              <a:rPr lang="en-US" sz="2000" kern="0" dirty="0" smtClean="0">
                <a:latin typeface="Times New Roman" panose="02020603050405020304" pitchFamily="18" charset="0"/>
                <a:cs typeface="Times New Roman" panose="02020603050405020304" pitchFamily="18" charset="0"/>
              </a:rPr>
              <a:t>In association with</a:t>
            </a:r>
          </a:p>
          <a:p>
            <a:pPr algn="ctr" eaLnBrk="0" fontAlgn="auto" hangingPunct="0">
              <a:spcBef>
                <a:spcPts val="0"/>
              </a:spcBef>
              <a:spcAft>
                <a:spcPts val="0"/>
              </a:spcAft>
              <a:defRPr/>
            </a:pPr>
            <a:r>
              <a:rPr lang="en-US" sz="2000" b="1" kern="0" dirty="0" smtClean="0">
                <a:latin typeface="Times New Roman" panose="02020603050405020304" pitchFamily="18" charset="0"/>
                <a:cs typeface="Times New Roman" panose="02020603050405020304" pitchFamily="18" charset="0"/>
              </a:rPr>
              <a:t>PUNE SMART CITY DEVELOPMENT CORPORATION LIMITED &amp;</a:t>
            </a:r>
          </a:p>
          <a:p>
            <a:pPr algn="ctr" eaLnBrk="0" fontAlgn="auto" hangingPunct="0">
              <a:spcBef>
                <a:spcPts val="0"/>
              </a:spcBef>
              <a:spcAft>
                <a:spcPts val="0"/>
              </a:spcAft>
              <a:defRPr/>
            </a:pPr>
            <a:r>
              <a:rPr lang="it-IT" sz="2000" b="1" kern="0" dirty="0" smtClean="0">
                <a:latin typeface="Times New Roman" panose="02020603050405020304" pitchFamily="18" charset="0"/>
                <a:cs typeface="Times New Roman" panose="02020603050405020304" pitchFamily="18" charset="0"/>
              </a:rPr>
              <a:t>PUNE MAHANAGAR PARIVAHAN MAHAMANDAL LIMITED</a:t>
            </a:r>
            <a:endParaRPr lang="en-US" sz="2000" b="1" kern="0" dirty="0" smtClean="0">
              <a:latin typeface="Times New Roman" panose="02020603050405020304" pitchFamily="18" charset="0"/>
              <a:cs typeface="Times New Roman" panose="02020603050405020304" pitchFamily="18" charset="0"/>
            </a:endParaRPr>
          </a:p>
          <a:p>
            <a:pPr algn="ctr"/>
            <a:endParaRPr lang="en-IN" sz="2000" dirty="0" smtClean="0">
              <a:latin typeface="Times New Roman" panose="02020603050405020304" pitchFamily="18" charset="0"/>
              <a:cs typeface="Times New Roman" panose="02020603050405020304" pitchFamily="18" charset="0"/>
            </a:endParaRPr>
          </a:p>
          <a:p>
            <a:pPr algn="ctr"/>
            <a:endParaRPr lang="en-IN" sz="2000" dirty="0">
              <a:latin typeface="Times New Roman" panose="02020603050405020304" pitchFamily="18" charset="0"/>
              <a:cs typeface="Times New Roman" panose="02020603050405020304" pitchFamily="18" charset="0"/>
            </a:endParaRPr>
          </a:p>
          <a:p>
            <a:pPr algn="ctr"/>
            <a:r>
              <a:rPr lang="en-IN" sz="2000" i="1" dirty="0" smtClean="0">
                <a:latin typeface="Times New Roman" panose="02020603050405020304" pitchFamily="18" charset="0"/>
                <a:cs typeface="Times New Roman" panose="02020603050405020304" pitchFamily="18" charset="0"/>
              </a:rPr>
              <a:t>PROPOSAL FOR</a:t>
            </a:r>
          </a:p>
          <a:p>
            <a:pPr algn="ctr"/>
            <a:r>
              <a:rPr lang="en-IN" sz="2000" i="1" dirty="0" smtClean="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AVAILING INCENTIVES UNDER </a:t>
            </a:r>
            <a:endParaRPr lang="en-IN" sz="2000" i="1" dirty="0" smtClean="0">
              <a:latin typeface="Times New Roman" panose="02020603050405020304" pitchFamily="18" charset="0"/>
              <a:cs typeface="Times New Roman" panose="02020603050405020304" pitchFamily="18" charset="0"/>
            </a:endParaRPr>
          </a:p>
          <a:p>
            <a:pPr algn="ctr"/>
            <a:r>
              <a:rPr lang="en-IN" sz="2000" i="1" dirty="0" smtClean="0">
                <a:latin typeface="Times New Roman" panose="02020603050405020304" pitchFamily="18" charset="0"/>
                <a:cs typeface="Times New Roman" panose="02020603050405020304" pitchFamily="18" charset="0"/>
              </a:rPr>
              <a:t>FAME </a:t>
            </a:r>
            <a:r>
              <a:rPr lang="en-IN" sz="2000" i="1" dirty="0">
                <a:latin typeface="Times New Roman" panose="02020603050405020304" pitchFamily="18" charset="0"/>
                <a:cs typeface="Times New Roman" panose="02020603050405020304" pitchFamily="18" charset="0"/>
              </a:rPr>
              <a:t>INDIA SCHEME OF </a:t>
            </a:r>
            <a:r>
              <a:rPr lang="en-IN" sz="2000" i="1" dirty="0" smtClean="0">
                <a:latin typeface="Times New Roman" panose="02020603050405020304" pitchFamily="18" charset="0"/>
                <a:cs typeface="Times New Roman" panose="02020603050405020304" pitchFamily="18" charset="0"/>
              </a:rPr>
              <a:t>GOVERNMENT </a:t>
            </a:r>
            <a:r>
              <a:rPr lang="en-IN" sz="2000" i="1" dirty="0">
                <a:latin typeface="Times New Roman" panose="02020603050405020304" pitchFamily="18" charset="0"/>
                <a:cs typeface="Times New Roman" panose="02020603050405020304" pitchFamily="18" charset="0"/>
              </a:rPr>
              <a:t>OF INDIA </a:t>
            </a:r>
          </a:p>
          <a:p>
            <a:pPr eaLnBrk="0" fontAlgn="auto" hangingPunct="0">
              <a:spcBef>
                <a:spcPts val="0"/>
              </a:spcBef>
              <a:spcAft>
                <a:spcPts val="0"/>
              </a:spcAft>
              <a:defRPr/>
            </a:pPr>
            <a:endParaRPr lang="en-US" sz="2000" kern="0" dirty="0">
              <a:effectLst>
                <a:outerShdw blurRad="50800" dist="38100" dir="16200000"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2" name="AutoShape 2" descr="Image result for kochi marine drive boat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Slide Number Placeholder 3"/>
          <p:cNvSpPr>
            <a:spLocks noGrp="1"/>
          </p:cNvSpPr>
          <p:nvPr>
            <p:ph type="sldNum" sz="quarter" idx="12"/>
          </p:nvPr>
        </p:nvSpPr>
        <p:spPr/>
        <p:txBody>
          <a:bodyPr/>
          <a:lstStyle/>
          <a:p>
            <a:pPr>
              <a:defRPr/>
            </a:pPr>
            <a:fld id="{41D94A7F-B217-4CC8-B450-3083B1207CCE}" type="slidenum">
              <a:rPr lang="en-US" altLang="en-US" smtClean="0"/>
              <a:pPr>
                <a:defRPr/>
              </a:pPr>
              <a:t>2</a:t>
            </a:fld>
            <a:endParaRPr lang="en-US" altLang="en-US" dirty="0"/>
          </a:p>
        </p:txBody>
      </p:sp>
      <p:pic>
        <p:nvPicPr>
          <p:cNvPr id="3" name="Picture 2"/>
          <p:cNvPicPr>
            <a:picLocks noChangeAspect="1"/>
          </p:cNvPicPr>
          <p:nvPr/>
        </p:nvPicPr>
        <p:blipFill>
          <a:blip r:embed="rId2"/>
          <a:stretch>
            <a:fillRect/>
          </a:stretch>
        </p:blipFill>
        <p:spPr>
          <a:xfrm>
            <a:off x="3519487" y="763112"/>
            <a:ext cx="2105025" cy="1857375"/>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1D94A7F-B217-4CC8-B450-3083B1207CCE}" type="slidenum">
              <a:rPr lang="en-US" altLang="en-US" smtClean="0"/>
              <a:pPr>
                <a:defRPr/>
              </a:pPr>
              <a:t>20</a:t>
            </a:fld>
            <a:endParaRPr lang="en-US" altLang="en-US" dirty="0"/>
          </a:p>
        </p:txBody>
      </p:sp>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US" sz="2000" b="1" dirty="0" smtClean="0">
                <a:latin typeface="Times New Roman" panose="02020603050405020304" pitchFamily="18" charset="0"/>
                <a:cs typeface="Times New Roman" panose="02020603050405020304" pitchFamily="18" charset="0"/>
              </a:rPr>
              <a:t>WORK AWARDED ON NOMINATION </a:t>
            </a:r>
            <a:endParaRPr lang="en-IN" sz="2000" b="1" dirty="0">
              <a:latin typeface="Times New Roman" panose="02020603050405020304" pitchFamily="18" charset="0"/>
              <a:ea typeface="+mn-ea"/>
              <a:cs typeface="Times New Roman" panose="020206030504050203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933370627"/>
              </p:ext>
            </p:extLst>
          </p:nvPr>
        </p:nvGraphicFramePr>
        <p:xfrm>
          <a:off x="228600" y="457200"/>
          <a:ext cx="8763000" cy="6227955"/>
        </p:xfrm>
        <a:graphic>
          <a:graphicData uri="http://schemas.openxmlformats.org/drawingml/2006/table">
            <a:tbl>
              <a:tblPr firstRow="1" firstCol="1" bandRow="1">
                <a:tableStyleId>{F5AB1C69-6EDB-4FF4-983F-18BD219EF322}</a:tableStyleId>
              </a:tblPr>
              <a:tblGrid>
                <a:gridCol w="808396"/>
                <a:gridCol w="7954604"/>
              </a:tblGrid>
              <a:tr h="323608">
                <a:tc>
                  <a:txBody>
                    <a:bodyPr/>
                    <a:lstStyle/>
                    <a:p>
                      <a:pPr marL="457200" indent="-277813" algn="ctr">
                        <a:lnSpc>
                          <a:spcPct val="115000"/>
                        </a:lnSpc>
                        <a:spcAft>
                          <a:spcPts val="0"/>
                        </a:spcAft>
                      </a:pPr>
                      <a:r>
                        <a:rPr lang="en-US" sz="1400" dirty="0">
                          <a:effectLst/>
                          <a:latin typeface="Times New Roman" panose="02020603050405020304" pitchFamily="18" charset="0"/>
                          <a:cs typeface="Times New Roman" panose="02020603050405020304" pitchFamily="18" charset="0"/>
                        </a:rPr>
                        <a:t>S. No.</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782" marR="37782" marT="0" marB="0" anchor="ctr"/>
                </a:tc>
                <a:tc>
                  <a:txBody>
                    <a:bodyPr/>
                    <a:lstStyle/>
                    <a:p>
                      <a:pPr marL="457200" algn="ctr">
                        <a:lnSpc>
                          <a:spcPct val="115000"/>
                        </a:lnSpc>
                        <a:spcAft>
                          <a:spcPts val="0"/>
                        </a:spcAft>
                      </a:pPr>
                      <a:r>
                        <a:rPr lang="en-US" sz="1400" dirty="0">
                          <a:effectLst/>
                          <a:latin typeface="Times New Roman" panose="02020603050405020304" pitchFamily="18" charset="0"/>
                          <a:cs typeface="Times New Roman" panose="02020603050405020304" pitchFamily="18" charset="0"/>
                        </a:rPr>
                        <a:t>Details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782" marR="37782" marT="0" marB="0" anchor="ctr"/>
                </a:tc>
              </a:tr>
              <a:tr h="232026">
                <a:tc gridSpan="2">
                  <a:txBody>
                    <a:bodyPr/>
                    <a:lstStyle/>
                    <a:p>
                      <a:pPr marL="457200" algn="ctr">
                        <a:lnSpc>
                          <a:spcPct val="115000"/>
                        </a:lnSpc>
                        <a:spcAft>
                          <a:spcPts val="0"/>
                        </a:spcAft>
                      </a:pPr>
                      <a:r>
                        <a:rPr lang="en-US" sz="1800" u="sng" dirty="0">
                          <a:effectLst/>
                          <a:latin typeface="Times New Roman" panose="02020603050405020304" pitchFamily="18" charset="0"/>
                          <a:cs typeface="Times New Roman" panose="02020603050405020304" pitchFamily="18" charset="0"/>
                        </a:rPr>
                        <a:t>Work Awarded on Nomination other than Government of </a:t>
                      </a:r>
                      <a:r>
                        <a:rPr lang="en-US" sz="1800" u="sng" dirty="0" smtClean="0">
                          <a:effectLst/>
                          <a:latin typeface="Times New Roman" panose="02020603050405020304" pitchFamily="18" charset="0"/>
                          <a:cs typeface="Times New Roman" panose="02020603050405020304" pitchFamily="18" charset="0"/>
                        </a:rPr>
                        <a:t>Delhi</a:t>
                      </a:r>
                      <a:endParaRPr lang="en-IN" sz="1800" u="sng" dirty="0" smtClean="0">
                        <a:effectLst/>
                        <a:latin typeface="Times New Roman" panose="02020603050405020304" pitchFamily="18" charset="0"/>
                        <a:cs typeface="Times New Roman" panose="02020603050405020304" pitchFamily="18" charset="0"/>
                      </a:endParaRPr>
                    </a:p>
                    <a:p>
                      <a:pPr marL="457200" algn="l">
                        <a:lnSpc>
                          <a:spcPct val="115000"/>
                        </a:lnSpc>
                        <a:spcAft>
                          <a:spcPts val="0"/>
                        </a:spcAft>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782" marR="37782" marT="0" marB="0" anchor="ctr"/>
                </a:tc>
                <a:tc hMerge="1">
                  <a:txBody>
                    <a:bodyPr/>
                    <a:lstStyle/>
                    <a:p>
                      <a:endParaRPr lang="en-IN"/>
                    </a:p>
                  </a:txBody>
                  <a:tcPr/>
                </a:tc>
              </a:tr>
              <a:tr h="1371335">
                <a:tc>
                  <a:txBody>
                    <a:bodyPr/>
                    <a:lstStyle/>
                    <a:p>
                      <a:pPr marL="0" lvl="0" indent="0" algn="just">
                        <a:lnSpc>
                          <a:spcPct val="115000"/>
                        </a:lnSpc>
                        <a:spcAft>
                          <a:spcPts val="1000"/>
                        </a:spcAft>
                        <a:buFont typeface="+mj-lt"/>
                        <a:buNone/>
                      </a:pPr>
                      <a:r>
                        <a:rPr lang="en-US" sz="1400" dirty="0" smtClean="0">
                          <a:effectLst/>
                          <a:latin typeface="Times New Roman" panose="02020603050405020304" pitchFamily="18" charset="0"/>
                          <a:cs typeface="Times New Roman" panose="02020603050405020304" pitchFamily="18" charset="0"/>
                        </a:rPr>
                        <a:t>1. </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782" marR="37782" marT="0" marB="0"/>
                </a:tc>
                <a:tc>
                  <a:txBody>
                    <a:bodyPr/>
                    <a:lstStyle/>
                    <a:p>
                      <a:pPr marL="457200" algn="just">
                        <a:lnSpc>
                          <a:spcPct val="115000"/>
                        </a:lnSpc>
                        <a:spcAft>
                          <a:spcPts val="1000"/>
                        </a:spcAft>
                      </a:pPr>
                      <a:r>
                        <a:rPr lang="en-US" sz="1400" u="sng" dirty="0">
                          <a:effectLst/>
                          <a:latin typeface="Times New Roman" panose="02020603050405020304" pitchFamily="18" charset="0"/>
                          <a:cs typeface="Times New Roman" panose="02020603050405020304" pitchFamily="18" charset="0"/>
                          <a:hlinkClick r:id="rId2"/>
                        </a:rPr>
                        <a:t>Work Awarded on Nomination basis for Vehicle Tracking System from Ministry of Road Transport and Highways (</a:t>
                      </a:r>
                      <a:r>
                        <a:rPr lang="en-US" sz="1400" u="sng" dirty="0" err="1">
                          <a:effectLst/>
                          <a:latin typeface="Times New Roman" panose="02020603050405020304" pitchFamily="18" charset="0"/>
                          <a:cs typeface="Times New Roman" panose="02020603050405020304" pitchFamily="18" charset="0"/>
                          <a:hlinkClick r:id="rId2"/>
                        </a:rPr>
                        <a:t>MoRTH</a:t>
                      </a:r>
                      <a:r>
                        <a:rPr lang="en-US" sz="1400" u="sng" dirty="0">
                          <a:effectLst/>
                          <a:latin typeface="Times New Roman" panose="02020603050405020304" pitchFamily="18" charset="0"/>
                          <a:cs typeface="Times New Roman" panose="02020603050405020304" pitchFamily="18" charset="0"/>
                          <a:hlinkClick r:id="rId2"/>
                        </a:rPr>
                        <a:t>)</a:t>
                      </a:r>
                      <a:endParaRPr lang="en-IN" sz="1400" dirty="0">
                        <a:effectLst/>
                        <a:latin typeface="Times New Roman" panose="02020603050405020304" pitchFamily="18" charset="0"/>
                        <a:cs typeface="Times New Roman" panose="02020603050405020304" pitchFamily="18" charset="0"/>
                      </a:endParaRPr>
                    </a:p>
                    <a:p>
                      <a:pPr marL="457200" algn="just">
                        <a:lnSpc>
                          <a:spcPct val="115000"/>
                        </a:lnSpc>
                        <a:spcAft>
                          <a:spcPts val="1000"/>
                        </a:spcAft>
                      </a:pPr>
                      <a:r>
                        <a:rPr lang="en-US" sz="1400" dirty="0">
                          <a:effectLst/>
                          <a:latin typeface="Times New Roman" panose="02020603050405020304" pitchFamily="18" charset="0"/>
                          <a:cs typeface="Times New Roman" panose="02020603050405020304" pitchFamily="18" charset="0"/>
                        </a:rPr>
                        <a:t>Implementation of scheme for setting up of National Level Vehicle Security and Tracking System &amp; City Command and Control Centre for Security of women in Public Road Transport in the Country – award of Program Management Consultancy to DIMTS reg</a:t>
                      </a:r>
                      <a:r>
                        <a:rPr lang="en-US" sz="1400" dirty="0" smtClean="0">
                          <a:effectLst/>
                          <a:latin typeface="Times New Roman" panose="02020603050405020304" pitchFamily="18" charset="0"/>
                          <a:cs typeface="Times New Roman" panose="02020603050405020304" pitchFamily="18" charset="0"/>
                        </a:rPr>
                        <a:t>.</a:t>
                      </a:r>
                      <a:endParaRPr lang="en-IN" sz="1400" dirty="0">
                        <a:effectLst/>
                        <a:latin typeface="Times New Roman" panose="02020603050405020304" pitchFamily="18" charset="0"/>
                        <a:cs typeface="Times New Roman" panose="02020603050405020304" pitchFamily="18" charset="0"/>
                      </a:endParaRPr>
                    </a:p>
                  </a:txBody>
                  <a:tcPr marL="37782" marR="37782" marT="0" marB="0"/>
                </a:tc>
              </a:tr>
              <a:tr h="1119142">
                <a:tc>
                  <a:txBody>
                    <a:bodyPr/>
                    <a:lstStyle/>
                    <a:p>
                      <a:pPr marL="0" lvl="0" indent="0" algn="just">
                        <a:lnSpc>
                          <a:spcPct val="115000"/>
                        </a:lnSpc>
                        <a:spcAft>
                          <a:spcPts val="1000"/>
                        </a:spcAft>
                        <a:buFont typeface="+mj-lt"/>
                        <a:buNone/>
                      </a:pPr>
                      <a:r>
                        <a:rPr lang="en-US" sz="1400" dirty="0" smtClean="0">
                          <a:effectLst/>
                          <a:latin typeface="Times New Roman" panose="02020603050405020304" pitchFamily="18" charset="0"/>
                          <a:cs typeface="Times New Roman" panose="02020603050405020304" pitchFamily="18" charset="0"/>
                        </a:rPr>
                        <a:t>2.</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782" marR="37782" marT="0" marB="0"/>
                </a:tc>
                <a:tc>
                  <a:txBody>
                    <a:bodyPr/>
                    <a:lstStyle/>
                    <a:p>
                      <a:pPr marL="457200" algn="just">
                        <a:lnSpc>
                          <a:spcPct val="115000"/>
                        </a:lnSpc>
                        <a:spcAft>
                          <a:spcPts val="1000"/>
                        </a:spcAft>
                      </a:pPr>
                      <a:r>
                        <a:rPr lang="en-US" sz="1400" u="sng" dirty="0">
                          <a:effectLst/>
                          <a:latin typeface="Times New Roman" panose="02020603050405020304" pitchFamily="18" charset="0"/>
                          <a:cs typeface="Times New Roman" panose="02020603050405020304" pitchFamily="18" charset="0"/>
                          <a:hlinkClick r:id="rId3"/>
                        </a:rPr>
                        <a:t>Work Awarded on Nomination by IRSDC</a:t>
                      </a:r>
                      <a:endParaRPr lang="en-IN" sz="1400" dirty="0">
                        <a:effectLst/>
                        <a:latin typeface="Times New Roman" panose="02020603050405020304" pitchFamily="18" charset="0"/>
                        <a:cs typeface="Times New Roman" panose="02020603050405020304" pitchFamily="18" charset="0"/>
                      </a:endParaRPr>
                    </a:p>
                    <a:p>
                      <a:pPr marL="457200" algn="just">
                        <a:lnSpc>
                          <a:spcPct val="115000"/>
                        </a:lnSpc>
                        <a:spcAft>
                          <a:spcPts val="1000"/>
                        </a:spcAft>
                      </a:pPr>
                      <a:r>
                        <a:rPr lang="en-US" sz="1400" dirty="0">
                          <a:effectLst/>
                          <a:latin typeface="Times New Roman" panose="02020603050405020304" pitchFamily="18" charset="0"/>
                          <a:cs typeface="Times New Roman" panose="02020603050405020304" pitchFamily="18" charset="0"/>
                        </a:rPr>
                        <a:t>Preparation of Technical &amp; Financial Feasibility Study, Master Plan, Business Plan and providing Transaction and Bid Advisory Services for Development/Redevelopment and Anand </a:t>
                      </a:r>
                      <a:r>
                        <a:rPr lang="en-US" sz="1400" dirty="0" err="1">
                          <a:effectLst/>
                          <a:latin typeface="Times New Roman" panose="02020603050405020304" pitchFamily="18" charset="0"/>
                          <a:cs typeface="Times New Roman" panose="02020603050405020304" pitchFamily="18" charset="0"/>
                        </a:rPr>
                        <a:t>Vihar</a:t>
                      </a:r>
                      <a:r>
                        <a:rPr lang="en-US" sz="1400" dirty="0">
                          <a:effectLst/>
                          <a:latin typeface="Times New Roman" panose="02020603050405020304" pitchFamily="18" charset="0"/>
                          <a:cs typeface="Times New Roman" panose="02020603050405020304" pitchFamily="18" charset="0"/>
                        </a:rPr>
                        <a:t> (New Delhi) Railway Station on the Railway Network</a:t>
                      </a:r>
                      <a:r>
                        <a:rPr lang="en-US" sz="1400" dirty="0" smtClean="0">
                          <a:effectLst/>
                          <a:latin typeface="Times New Roman" panose="02020603050405020304" pitchFamily="18" charset="0"/>
                          <a:cs typeface="Times New Roman" panose="02020603050405020304" pitchFamily="18" charset="0"/>
                        </a:rPr>
                        <a:t>.</a:t>
                      </a:r>
                      <a:endParaRPr lang="en-IN" sz="1400" dirty="0">
                        <a:effectLst/>
                        <a:latin typeface="Times New Roman" panose="02020603050405020304" pitchFamily="18" charset="0"/>
                        <a:cs typeface="Times New Roman" panose="02020603050405020304" pitchFamily="18" charset="0"/>
                      </a:endParaRPr>
                    </a:p>
                  </a:txBody>
                  <a:tcPr marL="37782" marR="37782" marT="0" marB="0"/>
                </a:tc>
              </a:tr>
              <a:tr h="866948">
                <a:tc>
                  <a:txBody>
                    <a:bodyPr/>
                    <a:lstStyle/>
                    <a:p>
                      <a:pPr marL="0" lvl="0" indent="0" algn="just">
                        <a:lnSpc>
                          <a:spcPct val="115000"/>
                        </a:lnSpc>
                        <a:spcAft>
                          <a:spcPts val="1000"/>
                        </a:spcAft>
                        <a:buFont typeface="+mj-lt"/>
                        <a:buNone/>
                      </a:pPr>
                      <a:r>
                        <a:rPr lang="en-US" sz="1400" dirty="0" smtClean="0">
                          <a:effectLst/>
                          <a:latin typeface="Times New Roman" panose="02020603050405020304" pitchFamily="18" charset="0"/>
                          <a:cs typeface="Times New Roman" panose="02020603050405020304" pitchFamily="18" charset="0"/>
                        </a:rPr>
                        <a:t>3.</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782" marR="37782" marT="0" marB="0"/>
                </a:tc>
                <a:tc>
                  <a:txBody>
                    <a:bodyPr/>
                    <a:lstStyle/>
                    <a:p>
                      <a:pPr marL="457200" algn="just">
                        <a:lnSpc>
                          <a:spcPct val="115000"/>
                        </a:lnSpc>
                        <a:spcAft>
                          <a:spcPts val="1000"/>
                        </a:spcAft>
                      </a:pPr>
                      <a:r>
                        <a:rPr lang="en-US" sz="1400" u="sng" dirty="0">
                          <a:effectLst/>
                          <a:latin typeface="Times New Roman" panose="02020603050405020304" pitchFamily="18" charset="0"/>
                          <a:cs typeface="Times New Roman" panose="02020603050405020304" pitchFamily="18" charset="0"/>
                          <a:hlinkClick r:id="rId4"/>
                        </a:rPr>
                        <a:t>Work Awarded on Nomination by NCRPB</a:t>
                      </a:r>
                      <a:endParaRPr lang="en-IN" sz="1400" dirty="0">
                        <a:effectLst/>
                        <a:latin typeface="Times New Roman" panose="02020603050405020304" pitchFamily="18" charset="0"/>
                        <a:cs typeface="Times New Roman" panose="02020603050405020304" pitchFamily="18" charset="0"/>
                      </a:endParaRPr>
                    </a:p>
                    <a:p>
                      <a:pPr marL="457200" algn="just">
                        <a:lnSpc>
                          <a:spcPct val="115000"/>
                        </a:lnSpc>
                        <a:spcAft>
                          <a:spcPts val="1000"/>
                        </a:spcAft>
                      </a:pPr>
                      <a:r>
                        <a:rPr lang="en-US" sz="1400" dirty="0">
                          <a:effectLst/>
                          <a:latin typeface="Times New Roman" panose="02020603050405020304" pitchFamily="18" charset="0"/>
                          <a:cs typeface="Times New Roman" panose="02020603050405020304" pitchFamily="18" charset="0"/>
                        </a:rPr>
                        <a:t>National Capital Region Planning Board (NCRPB), awarded the work of Rail Rapid Transit System between Delhi – Meerut and Delhi – </a:t>
                      </a:r>
                      <a:r>
                        <a:rPr lang="en-US" sz="1400" dirty="0" err="1">
                          <a:effectLst/>
                          <a:latin typeface="Times New Roman" panose="02020603050405020304" pitchFamily="18" charset="0"/>
                          <a:cs typeface="Times New Roman" panose="02020603050405020304" pitchFamily="18" charset="0"/>
                        </a:rPr>
                        <a:t>Panipat</a:t>
                      </a:r>
                      <a:r>
                        <a:rPr lang="en-US" sz="1400" dirty="0">
                          <a:effectLst/>
                          <a:latin typeface="Times New Roman" panose="02020603050405020304" pitchFamily="18" charset="0"/>
                          <a:cs typeface="Times New Roman" panose="02020603050405020304" pitchFamily="18" charset="0"/>
                        </a:rPr>
                        <a:t> to DIMTS on nomination basis. </a:t>
                      </a:r>
                      <a:endParaRPr lang="en-IN" sz="1400" dirty="0">
                        <a:effectLst/>
                        <a:latin typeface="Times New Roman" panose="02020603050405020304" pitchFamily="18" charset="0"/>
                        <a:cs typeface="Times New Roman" panose="02020603050405020304" pitchFamily="18" charset="0"/>
                      </a:endParaRPr>
                    </a:p>
                  </a:txBody>
                  <a:tcPr marL="37782" marR="37782" marT="0" marB="0"/>
                </a:tc>
              </a:tr>
              <a:tr h="1119142">
                <a:tc>
                  <a:txBody>
                    <a:bodyPr/>
                    <a:lstStyle/>
                    <a:p>
                      <a:pPr marL="0" lvl="0" indent="0" algn="just">
                        <a:lnSpc>
                          <a:spcPct val="115000"/>
                        </a:lnSpc>
                        <a:spcAft>
                          <a:spcPts val="1000"/>
                        </a:spcAft>
                        <a:buFont typeface="+mj-lt"/>
                        <a:buNone/>
                      </a:pPr>
                      <a:r>
                        <a:rPr lang="en-US" sz="1400" dirty="0" smtClean="0">
                          <a:effectLst/>
                          <a:latin typeface="Times New Roman" panose="02020603050405020304" pitchFamily="18" charset="0"/>
                          <a:cs typeface="Times New Roman" panose="02020603050405020304" pitchFamily="18" charset="0"/>
                        </a:rPr>
                        <a:t>4.</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782" marR="37782" marT="0" marB="0"/>
                </a:tc>
                <a:tc>
                  <a:txBody>
                    <a:bodyPr/>
                    <a:lstStyle/>
                    <a:p>
                      <a:pPr marL="457200" algn="just">
                        <a:lnSpc>
                          <a:spcPct val="115000"/>
                        </a:lnSpc>
                        <a:spcAft>
                          <a:spcPts val="1000"/>
                        </a:spcAft>
                      </a:pPr>
                      <a:r>
                        <a:rPr lang="en-US" sz="1400" u="sng" dirty="0">
                          <a:effectLst/>
                          <a:latin typeface="Times New Roman" panose="02020603050405020304" pitchFamily="18" charset="0"/>
                          <a:cs typeface="Times New Roman" panose="02020603050405020304" pitchFamily="18" charset="0"/>
                          <a:hlinkClick r:id="rId5"/>
                        </a:rPr>
                        <a:t>Letter from Ministry of Urban Development to Various States </a:t>
                      </a:r>
                      <a:endParaRPr lang="en-IN" sz="1400" dirty="0">
                        <a:effectLst/>
                        <a:latin typeface="Times New Roman" panose="02020603050405020304" pitchFamily="18" charset="0"/>
                        <a:cs typeface="Times New Roman" panose="02020603050405020304" pitchFamily="18" charset="0"/>
                      </a:endParaRPr>
                    </a:p>
                    <a:p>
                      <a:pPr marL="457200"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Ministry of Urban Development (MOUD), Urban Transport division vide letter dated 11</a:t>
                      </a:r>
                      <a:r>
                        <a:rPr lang="en-US" sz="1400" baseline="30000" dirty="0">
                          <a:effectLst/>
                          <a:latin typeface="Times New Roman" panose="02020603050405020304" pitchFamily="18" charset="0"/>
                          <a:cs typeface="Times New Roman" panose="02020603050405020304" pitchFamily="18" charset="0"/>
                        </a:rPr>
                        <a:t>th</a:t>
                      </a:r>
                      <a:r>
                        <a:rPr lang="en-US" sz="1400" dirty="0">
                          <a:effectLst/>
                          <a:latin typeface="Times New Roman" panose="02020603050405020304" pitchFamily="18" charset="0"/>
                          <a:cs typeface="Times New Roman" panose="02020603050405020304" pitchFamily="18" charset="0"/>
                        </a:rPr>
                        <a:t> July, 2007 indicated that DIMTS (DIMTS is the dedicated transport unit setup by IDFC) may be considered for engagement </a:t>
                      </a:r>
                      <a:endParaRPr lang="en-IN" sz="1400" dirty="0">
                        <a:effectLst/>
                        <a:latin typeface="Times New Roman" panose="02020603050405020304" pitchFamily="18" charset="0"/>
                        <a:cs typeface="Times New Roman" panose="02020603050405020304" pitchFamily="18" charset="0"/>
                      </a:endParaRPr>
                    </a:p>
                  </a:txBody>
                  <a:tcPr marL="37782" marR="37782" marT="0" marB="0"/>
                </a:tc>
              </a:tr>
              <a:tr h="866948">
                <a:tc>
                  <a:txBody>
                    <a:bodyPr/>
                    <a:lstStyle/>
                    <a:p>
                      <a:pPr marL="0" lvl="0" indent="0" algn="just">
                        <a:lnSpc>
                          <a:spcPct val="115000"/>
                        </a:lnSpc>
                        <a:spcAft>
                          <a:spcPts val="1000"/>
                        </a:spcAft>
                        <a:buFont typeface="+mj-lt"/>
                        <a:buNone/>
                      </a:pPr>
                      <a:r>
                        <a:rPr lang="en-US" sz="1400" dirty="0" smtClean="0">
                          <a:effectLst/>
                          <a:latin typeface="Times New Roman" panose="02020603050405020304" pitchFamily="18" charset="0"/>
                          <a:cs typeface="Times New Roman" panose="02020603050405020304" pitchFamily="18" charset="0"/>
                        </a:rPr>
                        <a:t>5.</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7782" marR="37782" marT="0" marB="0"/>
                </a:tc>
                <a:tc>
                  <a:txBody>
                    <a:bodyPr/>
                    <a:lstStyle/>
                    <a:p>
                      <a:pPr marL="457200" algn="just">
                        <a:lnSpc>
                          <a:spcPct val="115000"/>
                        </a:lnSpc>
                        <a:spcAft>
                          <a:spcPts val="1000"/>
                        </a:spcAft>
                      </a:pPr>
                      <a:r>
                        <a:rPr lang="en-US" sz="1400" u="sng" dirty="0">
                          <a:effectLst/>
                          <a:latin typeface="Times New Roman" panose="02020603050405020304" pitchFamily="18" charset="0"/>
                          <a:cs typeface="Times New Roman" panose="02020603050405020304" pitchFamily="18" charset="0"/>
                          <a:hlinkClick r:id="rId6"/>
                        </a:rPr>
                        <a:t>Work awarded on nomination by Ahmedabad Municipal Corporation</a:t>
                      </a:r>
                      <a:endParaRPr lang="en-IN" sz="1400" dirty="0">
                        <a:effectLst/>
                        <a:latin typeface="Times New Roman" panose="02020603050405020304" pitchFamily="18" charset="0"/>
                        <a:cs typeface="Times New Roman" panose="02020603050405020304" pitchFamily="18" charset="0"/>
                      </a:endParaRPr>
                    </a:p>
                    <a:p>
                      <a:pPr marL="457200" algn="just">
                        <a:lnSpc>
                          <a:spcPct val="115000"/>
                        </a:lnSpc>
                        <a:spcAft>
                          <a:spcPts val="0"/>
                        </a:spcAft>
                      </a:pPr>
                      <a:r>
                        <a:rPr lang="en-US" sz="1400" dirty="0">
                          <a:effectLst/>
                          <a:latin typeface="Times New Roman" panose="02020603050405020304" pitchFamily="18" charset="0"/>
                          <a:cs typeface="Times New Roman" panose="02020603050405020304" pitchFamily="18" charset="0"/>
                        </a:rPr>
                        <a:t>Restoration &amp; Repair of Signalized Intersections and Up-gradation of Signaling Control Room for Ahmedabad. </a:t>
                      </a:r>
                      <a:endParaRPr lang="en-IN" sz="1400" dirty="0">
                        <a:effectLst/>
                        <a:latin typeface="Times New Roman" panose="02020603050405020304" pitchFamily="18" charset="0"/>
                        <a:cs typeface="Times New Roman" panose="02020603050405020304" pitchFamily="18" charset="0"/>
                      </a:endParaRPr>
                    </a:p>
                  </a:txBody>
                  <a:tcPr marL="37782" marR="37782" marT="0" marB="0"/>
                </a:tc>
              </a:tr>
            </a:tbl>
          </a:graphicData>
        </a:graphic>
      </p:graphicFrame>
    </p:spTree>
    <p:extLst>
      <p:ext uri="{BB962C8B-B14F-4D97-AF65-F5344CB8AC3E}">
        <p14:creationId xmlns:p14="http://schemas.microsoft.com/office/powerpoint/2010/main" val="2662601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1D94A7F-B217-4CC8-B450-3083B1207CCE}" type="slidenum">
              <a:rPr lang="en-US" altLang="en-US" smtClean="0"/>
              <a:pPr>
                <a:defRPr/>
              </a:pPr>
              <a:t>21</a:t>
            </a:fld>
            <a:endParaRPr lang="en-US" altLang="en-US" dirty="0"/>
          </a:p>
        </p:txBody>
      </p:sp>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US" sz="2000" b="1" dirty="0" smtClean="0">
                <a:latin typeface="Times New Roman" panose="02020603050405020304" pitchFamily="18" charset="0"/>
                <a:cs typeface="Times New Roman" panose="02020603050405020304" pitchFamily="18" charset="0"/>
              </a:rPr>
              <a:t>WORK AWARDED ON NOMINATION </a:t>
            </a:r>
            <a:endParaRPr lang="en-IN" sz="2000" b="1" dirty="0">
              <a:latin typeface="Times New Roman" panose="02020603050405020304" pitchFamily="18" charset="0"/>
              <a:ea typeface="+mn-ea"/>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85252746"/>
              </p:ext>
            </p:extLst>
          </p:nvPr>
        </p:nvGraphicFramePr>
        <p:xfrm>
          <a:off x="381000" y="609600"/>
          <a:ext cx="8458199" cy="5629877"/>
        </p:xfrm>
        <a:graphic>
          <a:graphicData uri="http://schemas.openxmlformats.org/drawingml/2006/table">
            <a:tbl>
              <a:tblPr firstRow="1" firstCol="1" bandRow="1">
                <a:tableStyleId>{F5AB1C69-6EDB-4FF4-983F-18BD219EF322}</a:tableStyleId>
              </a:tblPr>
              <a:tblGrid>
                <a:gridCol w="780277"/>
                <a:gridCol w="7677922"/>
              </a:tblGrid>
              <a:tr h="1037621">
                <a:tc>
                  <a:txBody>
                    <a:bodyPr/>
                    <a:lstStyle/>
                    <a:p>
                      <a:pPr marL="114300" lvl="0" indent="0" algn="just" defTabSz="914400" rtl="0" eaLnBrk="1" latinLnBrk="0" hangingPunct="1">
                        <a:lnSpc>
                          <a:spcPct val="115000"/>
                        </a:lnSpc>
                        <a:spcAft>
                          <a:spcPts val="1000"/>
                        </a:spcAft>
                        <a:buFont typeface="+mj-lt"/>
                        <a:buNone/>
                      </a:pPr>
                      <a:r>
                        <a:rPr lang="en-US" sz="1400" u="none" kern="1200" dirty="0" smtClean="0">
                          <a:solidFill>
                            <a:schemeClr val="lt1"/>
                          </a:solidFill>
                          <a:effectLst/>
                          <a:latin typeface="Times New Roman" panose="02020603050405020304" pitchFamily="18" charset="0"/>
                          <a:ea typeface="+mn-ea"/>
                          <a:cs typeface="Times New Roman" panose="02020603050405020304" pitchFamily="18" charset="0"/>
                        </a:rPr>
                        <a:t>6.</a:t>
                      </a:r>
                      <a:endParaRPr lang="en-IN" sz="140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marL="40507" marR="40507" marT="0" marB="0"/>
                </a:tc>
                <a:tc>
                  <a:txBody>
                    <a:bodyPr/>
                    <a:lstStyle/>
                    <a:p>
                      <a:pPr marL="457200" algn="just" defTabSz="914400" rtl="0" eaLnBrk="1" latinLnBrk="0" hangingPunct="1">
                        <a:lnSpc>
                          <a:spcPct val="115000"/>
                        </a:lnSpc>
                        <a:spcAft>
                          <a:spcPts val="1000"/>
                        </a:spcAft>
                      </a:pPr>
                      <a:r>
                        <a:rPr lang="en-US" sz="1400" u="sng" kern="1200" dirty="0">
                          <a:effectLst/>
                          <a:latin typeface="Times New Roman" panose="02020603050405020304" pitchFamily="18" charset="0"/>
                          <a:cs typeface="Times New Roman" panose="02020603050405020304" pitchFamily="18" charset="0"/>
                          <a:hlinkClick r:id="rId2"/>
                        </a:rPr>
                        <a:t>Work Awarded on Nomination by Mumbai Metropolitan Region Development Authority (MMRDA), Mumbai</a:t>
                      </a:r>
                      <a:endParaRPr lang="en-IN" sz="1400" u="sng" kern="1200" dirty="0">
                        <a:effectLst/>
                        <a:latin typeface="Times New Roman" panose="02020603050405020304" pitchFamily="18" charset="0"/>
                        <a:cs typeface="Times New Roman" panose="02020603050405020304" pitchFamily="18" charset="0"/>
                      </a:endParaRPr>
                    </a:p>
                    <a:p>
                      <a:pPr marL="457200" algn="just" defTabSz="914400" rtl="0" eaLnBrk="1" latinLnBrk="0" hangingPunct="1">
                        <a:lnSpc>
                          <a:spcPct val="115000"/>
                        </a:lnSpc>
                        <a:spcAft>
                          <a:spcPts val="1000"/>
                        </a:spcAft>
                      </a:pPr>
                      <a:r>
                        <a:rPr lang="en-US" sz="1400" b="0" u="sng" kern="1200" dirty="0">
                          <a:solidFill>
                            <a:schemeClr val="dk1"/>
                          </a:solidFill>
                          <a:effectLst/>
                          <a:latin typeface="Times New Roman" panose="02020603050405020304" pitchFamily="18" charset="0"/>
                          <a:ea typeface="+mn-ea"/>
                          <a:cs typeface="Times New Roman" panose="02020603050405020304" pitchFamily="18" charset="0"/>
                        </a:rPr>
                        <a:t>MMRDA awarded the work of conducting Technical and Financial Feasibility for Mono Rail in </a:t>
                      </a:r>
                      <a:r>
                        <a:rPr lang="en-US" sz="1400" b="0" u="sng" kern="1200" dirty="0" err="1">
                          <a:solidFill>
                            <a:schemeClr val="dk1"/>
                          </a:solidFill>
                          <a:effectLst/>
                          <a:latin typeface="Times New Roman" panose="02020603050405020304" pitchFamily="18" charset="0"/>
                          <a:ea typeface="+mn-ea"/>
                          <a:cs typeface="Times New Roman" panose="02020603050405020304" pitchFamily="18" charset="0"/>
                        </a:rPr>
                        <a:t>Bandra</a:t>
                      </a:r>
                      <a:r>
                        <a:rPr lang="en-US" sz="1400" b="0" u="sng" kern="1200" dirty="0">
                          <a:solidFill>
                            <a:schemeClr val="dk1"/>
                          </a:solidFill>
                          <a:effectLst/>
                          <a:latin typeface="Times New Roman" panose="02020603050405020304" pitchFamily="18" charset="0"/>
                          <a:ea typeface="+mn-ea"/>
                          <a:cs typeface="Times New Roman" panose="02020603050405020304" pitchFamily="18" charset="0"/>
                        </a:rPr>
                        <a:t> – </a:t>
                      </a:r>
                      <a:r>
                        <a:rPr lang="en-US" sz="1400" b="0" u="sng" kern="1200" dirty="0" err="1">
                          <a:solidFill>
                            <a:schemeClr val="dk1"/>
                          </a:solidFill>
                          <a:effectLst/>
                          <a:latin typeface="Times New Roman" panose="02020603050405020304" pitchFamily="18" charset="0"/>
                          <a:ea typeface="+mn-ea"/>
                          <a:cs typeface="Times New Roman" panose="02020603050405020304" pitchFamily="18" charset="0"/>
                        </a:rPr>
                        <a:t>Kurla</a:t>
                      </a:r>
                      <a:r>
                        <a:rPr lang="en-US" sz="1400" b="0" u="sng" kern="1200" dirty="0">
                          <a:solidFill>
                            <a:schemeClr val="dk1"/>
                          </a:solidFill>
                          <a:effectLst/>
                          <a:latin typeface="Times New Roman" panose="02020603050405020304" pitchFamily="18" charset="0"/>
                          <a:ea typeface="+mn-ea"/>
                          <a:cs typeface="Times New Roman" panose="02020603050405020304" pitchFamily="18" charset="0"/>
                        </a:rPr>
                        <a:t> Complex. The Letter of Acceptance for the study is </a:t>
                      </a:r>
                      <a:endParaRPr lang="en-IN" sz="1400" b="0" u="sng" kern="1200" dirty="0">
                        <a:solidFill>
                          <a:schemeClr val="dk1"/>
                        </a:solidFill>
                        <a:effectLst/>
                        <a:latin typeface="Times New Roman" panose="02020603050405020304" pitchFamily="18" charset="0"/>
                        <a:ea typeface="+mn-ea"/>
                        <a:cs typeface="Times New Roman" panose="02020603050405020304" pitchFamily="18" charset="0"/>
                      </a:endParaRPr>
                    </a:p>
                  </a:txBody>
                  <a:tcPr marL="40507" marR="40507" marT="0" marB="0">
                    <a:solidFill>
                      <a:schemeClr val="accent3">
                        <a:lumMod val="20000"/>
                        <a:lumOff val="80000"/>
                      </a:schemeClr>
                    </a:solidFill>
                  </a:tcPr>
                </a:tc>
              </a:tr>
              <a:tr h="1037621">
                <a:tc>
                  <a:txBody>
                    <a:bodyPr/>
                    <a:lstStyle/>
                    <a:p>
                      <a:pPr marL="114300" lvl="0" indent="0" algn="just" defTabSz="914400" rtl="0" eaLnBrk="1" latinLnBrk="0" hangingPunct="1">
                        <a:lnSpc>
                          <a:spcPct val="115000"/>
                        </a:lnSpc>
                        <a:spcAft>
                          <a:spcPts val="1000"/>
                        </a:spcAft>
                        <a:buFont typeface="+mj-lt"/>
                        <a:buNone/>
                      </a:pPr>
                      <a:r>
                        <a:rPr lang="en-US" sz="1400" u="none" kern="1200" dirty="0" smtClean="0">
                          <a:solidFill>
                            <a:schemeClr val="lt1"/>
                          </a:solidFill>
                          <a:effectLst/>
                          <a:latin typeface="Times New Roman" panose="02020603050405020304" pitchFamily="18" charset="0"/>
                          <a:ea typeface="+mn-ea"/>
                          <a:cs typeface="Times New Roman" panose="02020603050405020304" pitchFamily="18" charset="0"/>
                        </a:rPr>
                        <a:t>7.</a:t>
                      </a:r>
                      <a:endParaRPr lang="en-IN" sz="140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marL="40507" marR="40507" marT="0" marB="0"/>
                </a:tc>
                <a:tc>
                  <a:txBody>
                    <a:bodyPr/>
                    <a:lstStyle/>
                    <a:p>
                      <a:pPr marL="457200" algn="just" defTabSz="914400" rtl="0" eaLnBrk="1" latinLnBrk="0" hangingPunct="1">
                        <a:lnSpc>
                          <a:spcPct val="115000"/>
                        </a:lnSpc>
                        <a:spcAft>
                          <a:spcPts val="1000"/>
                        </a:spcAft>
                      </a:pPr>
                      <a:r>
                        <a:rPr lang="en-US" sz="1400" u="sng" kern="1200" dirty="0">
                          <a:effectLst/>
                          <a:latin typeface="Times New Roman" panose="02020603050405020304" pitchFamily="18" charset="0"/>
                          <a:cs typeface="Times New Roman" panose="02020603050405020304" pitchFamily="18" charset="0"/>
                          <a:hlinkClick r:id="rId3"/>
                        </a:rPr>
                        <a:t>Work Awarded on Nomination by Maharashtra State Road Development Corporation (MSRDC), Mumbai</a:t>
                      </a:r>
                      <a:endParaRPr lang="en-IN" sz="1400" u="sng" kern="1200" dirty="0">
                        <a:effectLst/>
                        <a:latin typeface="Times New Roman" panose="02020603050405020304" pitchFamily="18" charset="0"/>
                        <a:cs typeface="Times New Roman" panose="02020603050405020304" pitchFamily="18" charset="0"/>
                      </a:endParaRPr>
                    </a:p>
                    <a:p>
                      <a:pPr marL="457200" algn="just" defTabSz="914400" rtl="0" eaLnBrk="1" latinLnBrk="0" hangingPunct="1">
                        <a:lnSpc>
                          <a:spcPct val="115000"/>
                        </a:lnSpc>
                        <a:spcAft>
                          <a:spcPts val="1000"/>
                        </a:spcAft>
                      </a:pPr>
                      <a:r>
                        <a:rPr lang="en-US" sz="1400" u="sng" kern="1200" dirty="0">
                          <a:effectLst/>
                          <a:latin typeface="Times New Roman" panose="02020603050405020304" pitchFamily="18" charset="0"/>
                          <a:cs typeface="Times New Roman" panose="02020603050405020304" pitchFamily="18" charset="0"/>
                        </a:rPr>
                        <a:t>MSRDC as per letter dated 21.02.2012, awarded the work of conducting Techno economic Feasibility Study of Personal Rapid Transit system in Mumbai on nomination basis</a:t>
                      </a:r>
                      <a:r>
                        <a:rPr lang="en-US" sz="1400" u="sng" kern="1200" dirty="0" smtClean="0">
                          <a:effectLst/>
                          <a:latin typeface="Times New Roman" panose="02020603050405020304" pitchFamily="18" charset="0"/>
                          <a:cs typeface="Times New Roman" panose="02020603050405020304" pitchFamily="18" charset="0"/>
                        </a:rPr>
                        <a:t>.</a:t>
                      </a:r>
                      <a:endParaRPr lang="en-IN" sz="1400" u="sng" kern="1200" dirty="0">
                        <a:solidFill>
                          <a:schemeClr val="dk1"/>
                        </a:solidFill>
                        <a:effectLst/>
                        <a:latin typeface="Times New Roman" panose="02020603050405020304" pitchFamily="18" charset="0"/>
                        <a:ea typeface="+mn-ea"/>
                        <a:cs typeface="Times New Roman" panose="02020603050405020304" pitchFamily="18" charset="0"/>
                      </a:endParaRPr>
                    </a:p>
                  </a:txBody>
                  <a:tcPr marL="40507" marR="40507" marT="0" marB="0"/>
                </a:tc>
              </a:tr>
              <a:tr h="1181581">
                <a:tc>
                  <a:txBody>
                    <a:bodyPr/>
                    <a:lstStyle/>
                    <a:p>
                      <a:pPr marL="114300" lvl="0" indent="0" algn="just" defTabSz="914400" rtl="0" eaLnBrk="1" latinLnBrk="0" hangingPunct="1">
                        <a:lnSpc>
                          <a:spcPct val="115000"/>
                        </a:lnSpc>
                        <a:spcAft>
                          <a:spcPts val="1000"/>
                        </a:spcAft>
                        <a:buFont typeface="+mj-lt"/>
                        <a:buNone/>
                      </a:pPr>
                      <a:r>
                        <a:rPr lang="en-US" sz="1400" u="none" kern="1200" dirty="0" smtClean="0">
                          <a:solidFill>
                            <a:schemeClr val="lt1"/>
                          </a:solidFill>
                          <a:effectLst/>
                          <a:latin typeface="Times New Roman" panose="02020603050405020304" pitchFamily="18" charset="0"/>
                          <a:ea typeface="+mn-ea"/>
                          <a:cs typeface="Times New Roman" panose="02020603050405020304" pitchFamily="18" charset="0"/>
                        </a:rPr>
                        <a:t>8.</a:t>
                      </a:r>
                      <a:endParaRPr lang="en-IN" sz="140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marL="40507" marR="40507" marT="0" marB="0"/>
                </a:tc>
                <a:tc>
                  <a:txBody>
                    <a:bodyPr/>
                    <a:lstStyle/>
                    <a:p>
                      <a:pPr marL="457200" algn="just" defTabSz="914400" rtl="0" eaLnBrk="1" latinLnBrk="0" hangingPunct="1">
                        <a:lnSpc>
                          <a:spcPct val="115000"/>
                        </a:lnSpc>
                        <a:spcAft>
                          <a:spcPts val="1000"/>
                        </a:spcAft>
                      </a:pPr>
                      <a:r>
                        <a:rPr lang="en-US" sz="1400" u="sng" kern="1200" dirty="0">
                          <a:effectLst/>
                          <a:latin typeface="Times New Roman" panose="02020603050405020304" pitchFamily="18" charset="0"/>
                          <a:cs typeface="Times New Roman" panose="02020603050405020304" pitchFamily="18" charset="0"/>
                          <a:hlinkClick r:id="rId4"/>
                        </a:rPr>
                        <a:t>Work Awarded on Nomination basis from Department of Transport (DoT), Government of Himachal Pradesh</a:t>
                      </a:r>
                      <a:endParaRPr lang="en-IN" sz="1400" u="sng" kern="1200" dirty="0">
                        <a:effectLst/>
                        <a:latin typeface="Times New Roman" panose="02020603050405020304" pitchFamily="18" charset="0"/>
                        <a:cs typeface="Times New Roman" panose="02020603050405020304" pitchFamily="18" charset="0"/>
                      </a:endParaRPr>
                    </a:p>
                    <a:p>
                      <a:pPr marL="457200" lvl="0" indent="-342900" algn="just" defTabSz="914400" rtl="0" eaLnBrk="1" latinLnBrk="0" hangingPunct="1">
                        <a:lnSpc>
                          <a:spcPct val="115000"/>
                        </a:lnSpc>
                        <a:spcAft>
                          <a:spcPts val="0"/>
                        </a:spcAft>
                        <a:buFont typeface="Symbol" panose="05050102010706020507" pitchFamily="18" charset="2"/>
                        <a:buChar char=""/>
                      </a:pPr>
                      <a:r>
                        <a:rPr lang="en-US" sz="1400" u="sng" kern="1200" dirty="0">
                          <a:effectLst/>
                          <a:latin typeface="Times New Roman" panose="02020603050405020304" pitchFamily="18" charset="0"/>
                          <a:cs typeface="Times New Roman" panose="02020603050405020304" pitchFamily="18" charset="0"/>
                        </a:rPr>
                        <a:t>Transaction Adviser’ for implementation of Vehicle Tracking System (VTS)</a:t>
                      </a:r>
                      <a:endParaRPr lang="en-IN" sz="1400" u="sng" kern="1200" dirty="0">
                        <a:effectLst/>
                        <a:latin typeface="Times New Roman" panose="02020603050405020304" pitchFamily="18" charset="0"/>
                        <a:cs typeface="Times New Roman" panose="02020603050405020304" pitchFamily="18" charset="0"/>
                      </a:endParaRPr>
                    </a:p>
                    <a:p>
                      <a:pPr marL="457200" lvl="0" indent="-342900" algn="just" defTabSz="914400" rtl="0" eaLnBrk="1" latinLnBrk="0" hangingPunct="1">
                        <a:lnSpc>
                          <a:spcPct val="115000"/>
                        </a:lnSpc>
                        <a:spcAft>
                          <a:spcPts val="0"/>
                        </a:spcAft>
                        <a:buFont typeface="Symbol" panose="05050102010706020507" pitchFamily="18" charset="2"/>
                        <a:buChar char=""/>
                      </a:pPr>
                      <a:r>
                        <a:rPr lang="en-US" sz="1400" u="sng" kern="1200" dirty="0">
                          <a:effectLst/>
                          <a:latin typeface="Times New Roman" panose="02020603050405020304" pitchFamily="18" charset="0"/>
                          <a:cs typeface="Times New Roman" panose="02020603050405020304" pitchFamily="18" charset="0"/>
                        </a:rPr>
                        <a:t>Advisory Services for Implementation of Radio Taxi Scheme in Himachal Pradesh</a:t>
                      </a:r>
                      <a:endParaRPr lang="en-IN" sz="1400" u="sng" kern="1200" dirty="0">
                        <a:effectLst/>
                        <a:latin typeface="Times New Roman" panose="02020603050405020304" pitchFamily="18" charset="0"/>
                        <a:cs typeface="Times New Roman" panose="02020603050405020304" pitchFamily="18" charset="0"/>
                      </a:endParaRPr>
                    </a:p>
                    <a:p>
                      <a:pPr marL="457200" lvl="0" indent="-342900" algn="just" defTabSz="914400" rtl="0" eaLnBrk="1" latinLnBrk="0" hangingPunct="1">
                        <a:lnSpc>
                          <a:spcPct val="115000"/>
                        </a:lnSpc>
                        <a:spcAft>
                          <a:spcPts val="1000"/>
                        </a:spcAft>
                        <a:buFont typeface="Symbol" panose="05050102010706020507" pitchFamily="18" charset="2"/>
                        <a:buChar char=""/>
                      </a:pPr>
                      <a:r>
                        <a:rPr lang="en-US" sz="1400" u="sng" kern="1200" dirty="0">
                          <a:effectLst/>
                          <a:latin typeface="Times New Roman" panose="02020603050405020304" pitchFamily="18" charset="0"/>
                          <a:cs typeface="Times New Roman" panose="02020603050405020304" pitchFamily="18" charset="0"/>
                        </a:rPr>
                        <a:t>Advisory Services for Implementation of E-Delivery </a:t>
                      </a:r>
                      <a:r>
                        <a:rPr lang="en-US" sz="1400" u="sng" kern="1200" dirty="0" smtClean="0">
                          <a:effectLst/>
                          <a:latin typeface="Times New Roman" panose="02020603050405020304" pitchFamily="18" charset="0"/>
                          <a:cs typeface="Times New Roman" panose="02020603050405020304" pitchFamily="18" charset="0"/>
                        </a:rPr>
                        <a:t>Services</a:t>
                      </a:r>
                      <a:endParaRPr lang="en-IN" sz="1400" u="sng" kern="1200" dirty="0">
                        <a:solidFill>
                          <a:schemeClr val="dk1"/>
                        </a:solidFill>
                        <a:effectLst/>
                        <a:latin typeface="Times New Roman" panose="02020603050405020304" pitchFamily="18" charset="0"/>
                        <a:ea typeface="+mn-ea"/>
                        <a:cs typeface="Times New Roman" panose="02020603050405020304" pitchFamily="18" charset="0"/>
                      </a:endParaRPr>
                    </a:p>
                  </a:txBody>
                  <a:tcPr marL="40507" marR="40507" marT="0" marB="0"/>
                </a:tc>
              </a:tr>
              <a:tr h="1037621">
                <a:tc>
                  <a:txBody>
                    <a:bodyPr/>
                    <a:lstStyle/>
                    <a:p>
                      <a:pPr marL="114300" lvl="0" indent="0" algn="just" defTabSz="914400" rtl="0" eaLnBrk="1" latinLnBrk="0" hangingPunct="1">
                        <a:lnSpc>
                          <a:spcPct val="115000"/>
                        </a:lnSpc>
                        <a:spcAft>
                          <a:spcPts val="1000"/>
                        </a:spcAft>
                        <a:buFont typeface="+mj-lt"/>
                        <a:buNone/>
                      </a:pPr>
                      <a:r>
                        <a:rPr lang="en-US" sz="1400" u="none" kern="1200" dirty="0" smtClean="0">
                          <a:solidFill>
                            <a:schemeClr val="lt1"/>
                          </a:solidFill>
                          <a:effectLst/>
                          <a:latin typeface="Times New Roman" panose="02020603050405020304" pitchFamily="18" charset="0"/>
                          <a:ea typeface="+mn-ea"/>
                          <a:cs typeface="Times New Roman" panose="02020603050405020304" pitchFamily="18" charset="0"/>
                        </a:rPr>
                        <a:t>9.</a:t>
                      </a:r>
                      <a:endParaRPr lang="en-IN" sz="140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marL="40507" marR="40507" marT="0" marB="0"/>
                </a:tc>
                <a:tc>
                  <a:txBody>
                    <a:bodyPr/>
                    <a:lstStyle/>
                    <a:p>
                      <a:pPr marL="457200" algn="just" defTabSz="914400" rtl="0" eaLnBrk="1" latinLnBrk="0" hangingPunct="1">
                        <a:lnSpc>
                          <a:spcPct val="115000"/>
                        </a:lnSpc>
                        <a:spcAft>
                          <a:spcPts val="1000"/>
                        </a:spcAft>
                      </a:pPr>
                      <a:r>
                        <a:rPr lang="en-US" sz="1400" u="sng" kern="1200" dirty="0">
                          <a:effectLst/>
                          <a:latin typeface="Times New Roman" panose="02020603050405020304" pitchFamily="18" charset="0"/>
                          <a:cs typeface="Times New Roman" panose="02020603050405020304" pitchFamily="18" charset="0"/>
                          <a:hlinkClick r:id="rId5"/>
                        </a:rPr>
                        <a:t>Work Awarded on Nomination basis from New </a:t>
                      </a:r>
                      <a:r>
                        <a:rPr lang="en-US" sz="1400" u="sng" kern="1200" dirty="0" err="1">
                          <a:effectLst/>
                          <a:latin typeface="Times New Roman" panose="02020603050405020304" pitchFamily="18" charset="0"/>
                          <a:cs typeface="Times New Roman" panose="02020603050405020304" pitchFamily="18" charset="0"/>
                          <a:hlinkClick r:id="rId5"/>
                        </a:rPr>
                        <a:t>Okhla</a:t>
                      </a:r>
                      <a:r>
                        <a:rPr lang="en-US" sz="1400" u="sng" kern="1200" dirty="0">
                          <a:effectLst/>
                          <a:latin typeface="Times New Roman" panose="02020603050405020304" pitchFamily="18" charset="0"/>
                          <a:cs typeface="Times New Roman" panose="02020603050405020304" pitchFamily="18" charset="0"/>
                          <a:hlinkClick r:id="rId5"/>
                        </a:rPr>
                        <a:t> Industrial Development Authority, NOIDA</a:t>
                      </a:r>
                      <a:endParaRPr lang="en-IN" sz="1400" u="sng" kern="1200" dirty="0">
                        <a:effectLst/>
                        <a:latin typeface="Times New Roman" panose="02020603050405020304" pitchFamily="18" charset="0"/>
                        <a:cs typeface="Times New Roman" panose="02020603050405020304" pitchFamily="18" charset="0"/>
                      </a:endParaRPr>
                    </a:p>
                    <a:p>
                      <a:pPr marL="457200" algn="just" defTabSz="914400" rtl="0" eaLnBrk="1" latinLnBrk="0" hangingPunct="1">
                        <a:lnSpc>
                          <a:spcPct val="115000"/>
                        </a:lnSpc>
                        <a:spcAft>
                          <a:spcPts val="1000"/>
                        </a:spcAft>
                      </a:pPr>
                      <a:r>
                        <a:rPr lang="en-US" sz="1400" u="sng" kern="1200" dirty="0">
                          <a:effectLst/>
                          <a:latin typeface="Times New Roman" panose="02020603050405020304" pitchFamily="18" charset="0"/>
                          <a:cs typeface="Times New Roman" panose="02020603050405020304" pitchFamily="18" charset="0"/>
                        </a:rPr>
                        <a:t>New </a:t>
                      </a:r>
                      <a:r>
                        <a:rPr lang="en-US" sz="1400" u="sng" kern="1200" dirty="0" err="1">
                          <a:effectLst/>
                          <a:latin typeface="Times New Roman" panose="02020603050405020304" pitchFamily="18" charset="0"/>
                          <a:cs typeface="Times New Roman" panose="02020603050405020304" pitchFamily="18" charset="0"/>
                        </a:rPr>
                        <a:t>Okhla</a:t>
                      </a:r>
                      <a:r>
                        <a:rPr lang="en-US" sz="1400" u="sng" kern="1200" dirty="0">
                          <a:effectLst/>
                          <a:latin typeface="Times New Roman" panose="02020603050405020304" pitchFamily="18" charset="0"/>
                          <a:cs typeface="Times New Roman" panose="02020603050405020304" pitchFamily="18" charset="0"/>
                        </a:rPr>
                        <a:t> Industrial Development Authority awarded the project “Design report with specification &amp; cost estimation for Noida-Greater Noida Expressway Highway Transport Management System (HTMS) Project</a:t>
                      </a:r>
                      <a:r>
                        <a:rPr lang="en-US" sz="1400" u="sng" kern="1200" dirty="0" smtClean="0">
                          <a:effectLst/>
                          <a:latin typeface="Times New Roman" panose="02020603050405020304" pitchFamily="18" charset="0"/>
                          <a:cs typeface="Times New Roman" panose="02020603050405020304" pitchFamily="18" charset="0"/>
                        </a:rPr>
                        <a:t>.</a:t>
                      </a:r>
                      <a:endParaRPr lang="en-IN" sz="1400" u="sng" kern="1200" dirty="0">
                        <a:solidFill>
                          <a:schemeClr val="dk1"/>
                        </a:solidFill>
                        <a:effectLst/>
                        <a:latin typeface="Times New Roman" panose="02020603050405020304" pitchFamily="18" charset="0"/>
                        <a:ea typeface="+mn-ea"/>
                        <a:cs typeface="Times New Roman" panose="02020603050405020304" pitchFamily="18" charset="0"/>
                      </a:endParaRPr>
                    </a:p>
                  </a:txBody>
                  <a:tcPr marL="40507" marR="40507" marT="0" marB="0"/>
                </a:tc>
              </a:tr>
              <a:tr h="950689">
                <a:tc>
                  <a:txBody>
                    <a:bodyPr/>
                    <a:lstStyle/>
                    <a:p>
                      <a:pPr marL="114300" lvl="0" indent="0" algn="just" defTabSz="914400" rtl="0" eaLnBrk="1" latinLnBrk="0" hangingPunct="1">
                        <a:lnSpc>
                          <a:spcPct val="115000"/>
                        </a:lnSpc>
                        <a:spcAft>
                          <a:spcPts val="1000"/>
                        </a:spcAft>
                        <a:buFont typeface="+mj-lt"/>
                        <a:buNone/>
                      </a:pPr>
                      <a:r>
                        <a:rPr lang="en-US" sz="1400" u="none" kern="1200" dirty="0" smtClean="0">
                          <a:solidFill>
                            <a:schemeClr val="lt1"/>
                          </a:solidFill>
                          <a:effectLst/>
                          <a:latin typeface="Times New Roman" panose="02020603050405020304" pitchFamily="18" charset="0"/>
                          <a:ea typeface="+mn-ea"/>
                          <a:cs typeface="Times New Roman" panose="02020603050405020304" pitchFamily="18" charset="0"/>
                        </a:rPr>
                        <a:t>10.</a:t>
                      </a:r>
                      <a:endParaRPr lang="en-IN" sz="140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marL="40507" marR="40507" marT="0" marB="0"/>
                </a:tc>
                <a:tc>
                  <a:txBody>
                    <a:bodyPr/>
                    <a:lstStyle/>
                    <a:p>
                      <a:pPr marL="457200" algn="just" defTabSz="914400" rtl="0" eaLnBrk="1" latinLnBrk="0" hangingPunct="1">
                        <a:lnSpc>
                          <a:spcPct val="115000"/>
                        </a:lnSpc>
                        <a:spcAft>
                          <a:spcPts val="1000"/>
                        </a:spcAft>
                      </a:pPr>
                      <a:r>
                        <a:rPr lang="en-US" sz="1400" u="sng" kern="1200" dirty="0">
                          <a:effectLst/>
                          <a:latin typeface="Times New Roman" panose="02020603050405020304" pitchFamily="18" charset="0"/>
                          <a:cs typeface="Times New Roman" panose="02020603050405020304" pitchFamily="18" charset="0"/>
                          <a:hlinkClick r:id="rId6"/>
                        </a:rPr>
                        <a:t>Work Awarded on Nomination basis from Transport Department, Government of Puducherry</a:t>
                      </a:r>
                      <a:endParaRPr lang="en-IN" sz="1400" u="sng" kern="1200" dirty="0">
                        <a:effectLst/>
                        <a:latin typeface="Times New Roman" panose="02020603050405020304" pitchFamily="18" charset="0"/>
                        <a:cs typeface="Times New Roman" panose="02020603050405020304" pitchFamily="18" charset="0"/>
                      </a:endParaRPr>
                    </a:p>
                    <a:p>
                      <a:pPr marL="457200" algn="just" defTabSz="914400" rtl="0" eaLnBrk="1" latinLnBrk="0" hangingPunct="1">
                        <a:lnSpc>
                          <a:spcPct val="115000"/>
                        </a:lnSpc>
                        <a:spcAft>
                          <a:spcPts val="0"/>
                        </a:spcAft>
                      </a:pPr>
                      <a:r>
                        <a:rPr lang="en-US" sz="1400" u="sng" kern="1200" dirty="0">
                          <a:effectLst/>
                          <a:latin typeface="Times New Roman" panose="02020603050405020304" pitchFamily="18" charset="0"/>
                          <a:cs typeface="Times New Roman" panose="02020603050405020304" pitchFamily="18" charset="0"/>
                        </a:rPr>
                        <a:t>Transport Department, Government of Puducherry awarded the project “Study for Preparation of Comprehensive Mobility Plan (CMP) for Puducherry</a:t>
                      </a:r>
                      <a:r>
                        <a:rPr lang="en-US" sz="1400" u="sng" kern="1200" dirty="0" smtClean="0">
                          <a:effectLst/>
                          <a:latin typeface="Times New Roman" panose="02020603050405020304" pitchFamily="18" charset="0"/>
                          <a:cs typeface="Times New Roman" panose="02020603050405020304" pitchFamily="18" charset="0"/>
                        </a:rPr>
                        <a:t>.</a:t>
                      </a:r>
                      <a:endParaRPr lang="en-IN" sz="1400" u="sng" kern="1200" dirty="0">
                        <a:solidFill>
                          <a:schemeClr val="dk1"/>
                        </a:solidFill>
                        <a:effectLst/>
                        <a:latin typeface="Times New Roman" panose="02020603050405020304" pitchFamily="18" charset="0"/>
                        <a:ea typeface="+mn-ea"/>
                        <a:cs typeface="Times New Roman" panose="02020603050405020304" pitchFamily="18" charset="0"/>
                      </a:endParaRPr>
                    </a:p>
                  </a:txBody>
                  <a:tcPr marL="40507" marR="40507" marT="0" marB="0"/>
                </a:tc>
              </a:tr>
            </a:tbl>
          </a:graphicData>
        </a:graphic>
      </p:graphicFrame>
    </p:spTree>
    <p:extLst>
      <p:ext uri="{BB962C8B-B14F-4D97-AF65-F5344CB8AC3E}">
        <p14:creationId xmlns:p14="http://schemas.microsoft.com/office/powerpoint/2010/main" val="4195578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1D94A7F-B217-4CC8-B450-3083B1207CCE}" type="slidenum">
              <a:rPr lang="en-US" altLang="en-US" smtClean="0"/>
              <a:pPr>
                <a:defRPr/>
              </a:pPr>
              <a:t>22</a:t>
            </a:fld>
            <a:endParaRPr lang="en-US" altLang="en-US" dirty="0"/>
          </a:p>
        </p:txBody>
      </p:sp>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US" sz="2000" b="1" dirty="0" smtClean="0">
                <a:latin typeface="Times New Roman" panose="02020603050405020304" pitchFamily="18" charset="0"/>
                <a:cs typeface="Times New Roman" panose="02020603050405020304" pitchFamily="18" charset="0"/>
              </a:rPr>
              <a:t>WORK AWARDED ON NOMINATION </a:t>
            </a:r>
            <a:endParaRPr lang="en-IN" sz="2000" b="1" dirty="0">
              <a:latin typeface="Times New Roman" panose="02020603050405020304" pitchFamily="18" charset="0"/>
              <a:ea typeface="+mn-ea"/>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65762817"/>
              </p:ext>
            </p:extLst>
          </p:nvPr>
        </p:nvGraphicFramePr>
        <p:xfrm>
          <a:off x="304800" y="609600"/>
          <a:ext cx="8610599" cy="5682227"/>
        </p:xfrm>
        <a:graphic>
          <a:graphicData uri="http://schemas.openxmlformats.org/drawingml/2006/table">
            <a:tbl>
              <a:tblPr firstRow="1" firstCol="1" bandRow="1">
                <a:tableStyleId>{F5AB1C69-6EDB-4FF4-983F-18BD219EF322}</a:tableStyleId>
              </a:tblPr>
              <a:tblGrid>
                <a:gridCol w="794335"/>
                <a:gridCol w="7816264"/>
              </a:tblGrid>
              <a:tr h="930091">
                <a:tc>
                  <a:txBody>
                    <a:bodyPr/>
                    <a:lstStyle/>
                    <a:p>
                      <a:pPr marL="0" lvl="0" indent="0" algn="just">
                        <a:lnSpc>
                          <a:spcPct val="115000"/>
                        </a:lnSpc>
                        <a:spcAft>
                          <a:spcPts val="1000"/>
                        </a:spcAft>
                        <a:buFont typeface="+mj-lt"/>
                        <a:buNone/>
                      </a:pPr>
                      <a:r>
                        <a:rPr lang="en-US" sz="1400" b="1" dirty="0" smtClean="0">
                          <a:solidFill>
                            <a:schemeClr val="bg1"/>
                          </a:solidFill>
                          <a:effectLst/>
                          <a:latin typeface="Times New Roman" panose="02020603050405020304" pitchFamily="18" charset="0"/>
                          <a:cs typeface="Times New Roman" panose="02020603050405020304" pitchFamily="18" charset="0"/>
                        </a:rPr>
                        <a:t>11.</a:t>
                      </a:r>
                      <a:r>
                        <a:rPr lang="en-US" sz="1400" b="1" dirty="0">
                          <a:solidFill>
                            <a:schemeClr val="bg1"/>
                          </a:solidFill>
                          <a:effectLst/>
                          <a:latin typeface="Times New Roman" panose="02020603050405020304" pitchFamily="18" charset="0"/>
                          <a:cs typeface="Times New Roman" panose="02020603050405020304" pitchFamily="18" charset="0"/>
                        </a:rPr>
                        <a:t> </a:t>
                      </a:r>
                      <a:endParaRPr lang="en-IN" sz="14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2109" marR="42109" marT="0" marB="0"/>
                </a:tc>
                <a:tc>
                  <a:txBody>
                    <a:bodyPr/>
                    <a:lstStyle/>
                    <a:p>
                      <a:pPr algn="just">
                        <a:spcAft>
                          <a:spcPts val="0"/>
                        </a:spcAft>
                      </a:pPr>
                      <a:r>
                        <a:rPr lang="en-IN" sz="1400" b="0" u="sng" dirty="0">
                          <a:solidFill>
                            <a:schemeClr val="tx1"/>
                          </a:solidFill>
                          <a:effectLst/>
                          <a:latin typeface="Times New Roman" panose="02020603050405020304" pitchFamily="18" charset="0"/>
                          <a:cs typeface="Times New Roman" panose="02020603050405020304" pitchFamily="18" charset="0"/>
                          <a:hlinkClick r:id="rId2"/>
                        </a:rPr>
                        <a:t>Work Awarded on Nomination from </a:t>
                      </a:r>
                      <a:r>
                        <a:rPr lang="en-IN" sz="1400" b="0" u="sng" dirty="0" err="1">
                          <a:solidFill>
                            <a:schemeClr val="tx1"/>
                          </a:solidFill>
                          <a:effectLst/>
                          <a:latin typeface="Times New Roman" panose="02020603050405020304" pitchFamily="18" charset="0"/>
                          <a:cs typeface="Times New Roman" panose="02020603050405020304" pitchFamily="18" charset="0"/>
                          <a:hlinkClick r:id="rId2"/>
                        </a:rPr>
                        <a:t>Uttarakhand</a:t>
                      </a:r>
                      <a:r>
                        <a:rPr lang="en-IN" sz="1400" b="0" u="sng" dirty="0">
                          <a:solidFill>
                            <a:schemeClr val="tx1"/>
                          </a:solidFill>
                          <a:effectLst/>
                          <a:latin typeface="Times New Roman" panose="02020603050405020304" pitchFamily="18" charset="0"/>
                          <a:cs typeface="Times New Roman" panose="02020603050405020304" pitchFamily="18" charset="0"/>
                          <a:hlinkClick r:id="rId2"/>
                        </a:rPr>
                        <a:t> Infrastructure Development Company Ltd. (U-</a:t>
                      </a:r>
                      <a:r>
                        <a:rPr lang="en-IN" sz="1400" b="0" u="sng" dirty="0" err="1">
                          <a:solidFill>
                            <a:schemeClr val="tx1"/>
                          </a:solidFill>
                          <a:effectLst/>
                          <a:latin typeface="Times New Roman" panose="02020603050405020304" pitchFamily="18" charset="0"/>
                          <a:cs typeface="Times New Roman" panose="02020603050405020304" pitchFamily="18" charset="0"/>
                          <a:hlinkClick r:id="rId2"/>
                        </a:rPr>
                        <a:t>DeC</a:t>
                      </a:r>
                      <a:r>
                        <a:rPr lang="en-IN" sz="1400" b="0" u="sng" dirty="0">
                          <a:solidFill>
                            <a:schemeClr val="tx1"/>
                          </a:solidFill>
                          <a:effectLst/>
                          <a:latin typeface="Times New Roman" panose="02020603050405020304" pitchFamily="18" charset="0"/>
                          <a:cs typeface="Times New Roman" panose="02020603050405020304" pitchFamily="18" charset="0"/>
                          <a:hlinkClick r:id="rId2"/>
                        </a:rPr>
                        <a:t>) for Transport Department Government of </a:t>
                      </a:r>
                      <a:r>
                        <a:rPr lang="en-IN" sz="1400" b="0" u="sng" dirty="0" err="1">
                          <a:solidFill>
                            <a:schemeClr val="tx1"/>
                          </a:solidFill>
                          <a:effectLst/>
                          <a:latin typeface="Times New Roman" panose="02020603050405020304" pitchFamily="18" charset="0"/>
                          <a:cs typeface="Times New Roman" panose="02020603050405020304" pitchFamily="18" charset="0"/>
                          <a:hlinkClick r:id="rId2"/>
                        </a:rPr>
                        <a:t>Uttarakhand</a:t>
                      </a:r>
                      <a:endParaRPr lang="en-IN" sz="1400" b="0" dirty="0">
                        <a:solidFill>
                          <a:schemeClr val="tx1"/>
                        </a:solidFill>
                        <a:effectLst/>
                        <a:latin typeface="Times New Roman" panose="02020603050405020304" pitchFamily="18" charset="0"/>
                        <a:cs typeface="Times New Roman" panose="02020603050405020304" pitchFamily="18" charset="0"/>
                      </a:endParaRPr>
                    </a:p>
                    <a:p>
                      <a:pPr algn="just">
                        <a:spcAft>
                          <a:spcPts val="0"/>
                        </a:spcAft>
                      </a:pPr>
                      <a:r>
                        <a:rPr lang="en-IN" sz="1400" b="0" dirty="0">
                          <a:solidFill>
                            <a:schemeClr val="tx1"/>
                          </a:solidFill>
                          <a:effectLst/>
                          <a:latin typeface="Times New Roman" panose="02020603050405020304" pitchFamily="18" charset="0"/>
                          <a:cs typeface="Times New Roman" panose="02020603050405020304" pitchFamily="18" charset="0"/>
                        </a:rPr>
                        <a:t> </a:t>
                      </a:r>
                    </a:p>
                    <a:p>
                      <a:pPr algn="just">
                        <a:spcAft>
                          <a:spcPts val="0"/>
                        </a:spcAft>
                      </a:pPr>
                      <a:r>
                        <a:rPr lang="en-IN" sz="1400" b="0" dirty="0">
                          <a:solidFill>
                            <a:schemeClr val="tx1"/>
                          </a:solidFill>
                          <a:effectLst/>
                          <a:latin typeface="Times New Roman" panose="02020603050405020304" pitchFamily="18" charset="0"/>
                          <a:cs typeface="Times New Roman" panose="02020603050405020304" pitchFamily="18" charset="0"/>
                        </a:rPr>
                        <a:t>Preparation of Comprehensive Mobility Plan for Dehradun &amp; </a:t>
                      </a:r>
                      <a:r>
                        <a:rPr lang="en-IN" sz="1400" b="0" dirty="0" err="1">
                          <a:solidFill>
                            <a:schemeClr val="tx1"/>
                          </a:solidFill>
                          <a:effectLst/>
                          <a:latin typeface="Times New Roman" panose="02020603050405020304" pitchFamily="18" charset="0"/>
                          <a:cs typeface="Times New Roman" panose="02020603050405020304" pitchFamily="18" charset="0"/>
                        </a:rPr>
                        <a:t>Mussoorie</a:t>
                      </a:r>
                      <a:r>
                        <a:rPr lang="en-IN" sz="1400" b="0" dirty="0">
                          <a:solidFill>
                            <a:schemeClr val="tx1"/>
                          </a:solidFill>
                          <a:effectLst/>
                          <a:latin typeface="Times New Roman" panose="02020603050405020304" pitchFamily="18" charset="0"/>
                          <a:cs typeface="Times New Roman" panose="02020603050405020304" pitchFamily="18" charset="0"/>
                        </a:rPr>
                        <a:t> for Transport Department, Govt. of </a:t>
                      </a:r>
                      <a:r>
                        <a:rPr lang="en-IN" sz="1400" b="0" dirty="0" err="1">
                          <a:solidFill>
                            <a:schemeClr val="tx1"/>
                          </a:solidFill>
                          <a:effectLst/>
                          <a:latin typeface="Times New Roman" panose="02020603050405020304" pitchFamily="18" charset="0"/>
                          <a:cs typeface="Times New Roman" panose="02020603050405020304" pitchFamily="18" charset="0"/>
                        </a:rPr>
                        <a:t>Uttarakhand</a:t>
                      </a:r>
                      <a:r>
                        <a:rPr lang="en-IN" sz="1400" b="0" dirty="0">
                          <a:solidFill>
                            <a:schemeClr val="tx1"/>
                          </a:solidFill>
                          <a:effectLst/>
                          <a:latin typeface="Times New Roman" panose="02020603050405020304" pitchFamily="18" charset="0"/>
                          <a:cs typeface="Times New Roman" panose="02020603050405020304" pitchFamily="18" charset="0"/>
                        </a:rPr>
                        <a:t> </a:t>
                      </a:r>
                      <a:r>
                        <a:rPr lang="en-US" sz="1400" b="0" dirty="0">
                          <a:solidFill>
                            <a:schemeClr val="tx1"/>
                          </a:solidFill>
                          <a:effectLst/>
                          <a:latin typeface="Times New Roman" panose="02020603050405020304" pitchFamily="18" charset="0"/>
                          <a:cs typeface="Times New Roman" panose="02020603050405020304" pitchFamily="18" charset="0"/>
                        </a:rPr>
                        <a:t>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2109" marR="42109" marT="0" marB="0">
                    <a:solidFill>
                      <a:schemeClr val="accent3">
                        <a:lumMod val="20000"/>
                        <a:lumOff val="80000"/>
                      </a:schemeClr>
                    </a:solidFill>
                  </a:tcPr>
                </a:tc>
              </a:tr>
              <a:tr h="928646">
                <a:tc>
                  <a:txBody>
                    <a:bodyPr/>
                    <a:lstStyle/>
                    <a:p>
                      <a:pPr marL="0" lvl="0" indent="0" algn="just">
                        <a:lnSpc>
                          <a:spcPct val="115000"/>
                        </a:lnSpc>
                        <a:spcAft>
                          <a:spcPts val="1000"/>
                        </a:spcAft>
                        <a:buFont typeface="+mj-lt"/>
                        <a:buNone/>
                      </a:pPr>
                      <a:r>
                        <a:rPr lang="en-US" sz="1400" dirty="0" smtClean="0">
                          <a:effectLst/>
                          <a:latin typeface="Times New Roman" panose="02020603050405020304" pitchFamily="18" charset="0"/>
                          <a:cs typeface="Times New Roman" panose="02020603050405020304" pitchFamily="18" charset="0"/>
                        </a:rPr>
                        <a:t>12.</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109" marR="42109" marT="0" marB="0"/>
                </a:tc>
                <a:tc>
                  <a:txBody>
                    <a:bodyPr/>
                    <a:lstStyle/>
                    <a:p>
                      <a:pPr marL="457200" algn="just">
                        <a:lnSpc>
                          <a:spcPct val="115000"/>
                        </a:lnSpc>
                        <a:spcAft>
                          <a:spcPts val="1000"/>
                        </a:spcAft>
                      </a:pPr>
                      <a:r>
                        <a:rPr lang="en-US" sz="1400" u="sng" dirty="0">
                          <a:effectLst/>
                          <a:latin typeface="Times New Roman" panose="02020603050405020304" pitchFamily="18" charset="0"/>
                          <a:cs typeface="Times New Roman" panose="02020603050405020304" pitchFamily="18" charset="0"/>
                          <a:hlinkClick r:id="rId3"/>
                        </a:rPr>
                        <a:t>Work Awarded to DIMTS on Nomination by Haryana Urban Development Authority (HUDA)</a:t>
                      </a:r>
                      <a:endParaRPr lang="en-IN" sz="14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dirty="0">
                          <a:effectLst/>
                          <a:latin typeface="Times New Roman" panose="02020603050405020304" pitchFamily="18" charset="0"/>
                          <a:cs typeface="Times New Roman" panose="02020603050405020304" pitchFamily="18" charset="0"/>
                        </a:rPr>
                        <a:t>Design of Northern Peripheral Road from </a:t>
                      </a:r>
                      <a:r>
                        <a:rPr lang="en-US" sz="1400" dirty="0" err="1">
                          <a:effectLst/>
                          <a:latin typeface="Times New Roman" panose="02020603050405020304" pitchFamily="18" charset="0"/>
                          <a:cs typeface="Times New Roman" panose="02020603050405020304" pitchFamily="18" charset="0"/>
                        </a:rPr>
                        <a:t>Dwarka</a:t>
                      </a:r>
                      <a:r>
                        <a:rPr lang="en-US" sz="1400" dirty="0">
                          <a:effectLst/>
                          <a:latin typeface="Times New Roman" panose="02020603050405020304" pitchFamily="18" charset="0"/>
                          <a:cs typeface="Times New Roman" panose="02020603050405020304" pitchFamily="18" charset="0"/>
                        </a:rPr>
                        <a:t> to NH-8 in Gurgaon</a:t>
                      </a:r>
                      <a:endParaRPr lang="en-IN" sz="14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1400" dirty="0">
                          <a:effectLst/>
                          <a:latin typeface="Times New Roman" panose="02020603050405020304" pitchFamily="18" charset="0"/>
                          <a:cs typeface="Times New Roman" panose="02020603050405020304" pitchFamily="18" charset="0"/>
                        </a:rPr>
                        <a:t>Design of Southern Peripheral Road from Faridabad to NH-8 in Gurgaon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109" marR="42109" marT="0" marB="0"/>
                </a:tc>
              </a:tr>
              <a:tr h="928646">
                <a:tc>
                  <a:txBody>
                    <a:bodyPr/>
                    <a:lstStyle/>
                    <a:p>
                      <a:pPr marL="0" lvl="0" indent="0" algn="just">
                        <a:lnSpc>
                          <a:spcPct val="115000"/>
                        </a:lnSpc>
                        <a:spcAft>
                          <a:spcPts val="1000"/>
                        </a:spcAft>
                        <a:buFont typeface="+mj-lt"/>
                        <a:buNone/>
                      </a:pPr>
                      <a:r>
                        <a:rPr lang="en-US" sz="1400" dirty="0" smtClean="0">
                          <a:effectLst/>
                          <a:latin typeface="Times New Roman" panose="02020603050405020304" pitchFamily="18" charset="0"/>
                          <a:cs typeface="Times New Roman" panose="02020603050405020304" pitchFamily="18" charset="0"/>
                        </a:rPr>
                        <a:t>13.</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109" marR="42109" marT="0" marB="0"/>
                </a:tc>
                <a:tc>
                  <a:txBody>
                    <a:bodyPr/>
                    <a:lstStyle/>
                    <a:p>
                      <a:pPr marL="457200" algn="just">
                        <a:lnSpc>
                          <a:spcPct val="115000"/>
                        </a:lnSpc>
                        <a:spcAft>
                          <a:spcPts val="1000"/>
                        </a:spcAft>
                      </a:pPr>
                      <a:r>
                        <a:rPr lang="en-US" sz="1400" u="sng" dirty="0">
                          <a:effectLst/>
                          <a:latin typeface="Times New Roman" panose="02020603050405020304" pitchFamily="18" charset="0"/>
                          <a:cs typeface="Times New Roman" panose="02020603050405020304" pitchFamily="18" charset="0"/>
                          <a:hlinkClick r:id="rId4"/>
                        </a:rPr>
                        <a:t>Work Awarded to DIMTS on Nomination By Transport Department, Govt. of West Bengal</a:t>
                      </a:r>
                      <a:endParaRPr lang="en-IN" sz="1400" dirty="0">
                        <a:effectLst/>
                        <a:latin typeface="Times New Roman" panose="02020603050405020304" pitchFamily="18" charset="0"/>
                        <a:cs typeface="Times New Roman" panose="02020603050405020304" pitchFamily="18" charset="0"/>
                      </a:endParaRPr>
                    </a:p>
                    <a:p>
                      <a:pPr marL="457200" algn="just">
                        <a:lnSpc>
                          <a:spcPct val="115000"/>
                        </a:lnSpc>
                        <a:spcAft>
                          <a:spcPts val="1000"/>
                        </a:spcAft>
                      </a:pPr>
                      <a:r>
                        <a:rPr lang="en-US" sz="1400" dirty="0">
                          <a:effectLst/>
                          <a:latin typeface="Times New Roman" panose="02020603050405020304" pitchFamily="18" charset="0"/>
                          <a:cs typeface="Times New Roman" panose="02020603050405020304" pitchFamily="18" charset="0"/>
                        </a:rPr>
                        <a:t>Consultancy Service in Finalization of Road Safety Action Plan for West Bengal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109" marR="42109" marT="0" marB="0"/>
                </a:tc>
              </a:tr>
              <a:tr h="149595">
                <a:tc gridSpan="2">
                  <a:txBody>
                    <a:bodyPr/>
                    <a:lstStyle/>
                    <a:p>
                      <a:pPr marL="457200" algn="l">
                        <a:lnSpc>
                          <a:spcPct val="115000"/>
                        </a:lnSpc>
                        <a:spcBef>
                          <a:spcPts val="600"/>
                        </a:spcBef>
                        <a:spcAft>
                          <a:spcPts val="600"/>
                        </a:spcAft>
                      </a:pPr>
                      <a:r>
                        <a:rPr lang="en-US" sz="1400" dirty="0">
                          <a:effectLst/>
                          <a:latin typeface="Times New Roman" panose="02020603050405020304" pitchFamily="18" charset="0"/>
                          <a:cs typeface="Times New Roman" panose="02020603050405020304" pitchFamily="18" charset="0"/>
                        </a:rPr>
                        <a:t>Work Awarded on Nomination by Government of Delhi</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109" marR="42109" marT="0" marB="0" anchor="ctr"/>
                </a:tc>
                <a:tc hMerge="1">
                  <a:txBody>
                    <a:bodyPr/>
                    <a:lstStyle/>
                    <a:p>
                      <a:endParaRPr lang="en-IN"/>
                    </a:p>
                  </a:txBody>
                  <a:tcPr/>
                </a:tc>
              </a:tr>
              <a:tr h="1004842">
                <a:tc>
                  <a:txBody>
                    <a:bodyPr/>
                    <a:lstStyle/>
                    <a:p>
                      <a:pPr marL="0" lvl="0" indent="0" algn="just">
                        <a:lnSpc>
                          <a:spcPct val="115000"/>
                        </a:lnSpc>
                        <a:spcAft>
                          <a:spcPts val="1000"/>
                        </a:spcAft>
                        <a:buFont typeface="+mj-lt"/>
                        <a:buNone/>
                      </a:pPr>
                      <a:r>
                        <a:rPr lang="en-US" sz="1400" dirty="0" smtClean="0">
                          <a:effectLst/>
                          <a:latin typeface="Times New Roman" panose="02020603050405020304" pitchFamily="18" charset="0"/>
                          <a:cs typeface="Times New Roman" panose="02020603050405020304" pitchFamily="18" charset="0"/>
                        </a:rPr>
                        <a:t>14.</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109" marR="42109" marT="0" marB="0"/>
                </a:tc>
                <a:tc>
                  <a:txBody>
                    <a:bodyPr/>
                    <a:lstStyle/>
                    <a:p>
                      <a:pPr marL="457200" algn="just">
                        <a:lnSpc>
                          <a:spcPct val="115000"/>
                        </a:lnSpc>
                        <a:spcAft>
                          <a:spcPts val="1000"/>
                        </a:spcAft>
                      </a:pPr>
                      <a:r>
                        <a:rPr lang="en-US" sz="1400" u="sng" dirty="0">
                          <a:effectLst/>
                          <a:latin typeface="Times New Roman" panose="02020603050405020304" pitchFamily="18" charset="0"/>
                          <a:cs typeface="Times New Roman" panose="02020603050405020304" pitchFamily="18" charset="0"/>
                          <a:hlinkClick r:id="rId4"/>
                        </a:rPr>
                        <a:t>Work Awarded on Nomination from NDMC</a:t>
                      </a:r>
                      <a:endParaRPr lang="en-IN" sz="14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dirty="0">
                          <a:effectLst/>
                          <a:latin typeface="Times New Roman" panose="02020603050405020304" pitchFamily="18" charset="0"/>
                          <a:cs typeface="Times New Roman" panose="02020603050405020304" pitchFamily="18" charset="0"/>
                        </a:rPr>
                        <a:t>Turnkey Consultancy Services for Development of Foot Over-Bridges, Pedestrian Subways and Underpasses at Seven Locations in NDMC Area</a:t>
                      </a:r>
                      <a:endParaRPr lang="en-IN" sz="1400" dirty="0">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1400" dirty="0">
                          <a:effectLst/>
                          <a:latin typeface="Times New Roman" panose="02020603050405020304" pitchFamily="18" charset="0"/>
                          <a:cs typeface="Times New Roman" panose="02020603050405020304" pitchFamily="18" charset="0"/>
                        </a:rPr>
                        <a:t>Development &amp; Management of Parking Lots under NDMC </a:t>
                      </a:r>
                      <a:r>
                        <a:rPr lang="en-US" sz="1400" dirty="0" smtClean="0">
                          <a:effectLst/>
                          <a:latin typeface="Times New Roman" panose="02020603050405020304" pitchFamily="18" charset="0"/>
                          <a:cs typeface="Times New Roman" panose="02020603050405020304" pitchFamily="18" charset="0"/>
                        </a:rPr>
                        <a:t>Area</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109" marR="42109" marT="0" marB="0"/>
                </a:tc>
              </a:tr>
              <a:tr h="688715">
                <a:tc>
                  <a:txBody>
                    <a:bodyPr/>
                    <a:lstStyle/>
                    <a:p>
                      <a:pPr marL="0" lvl="0" indent="0" algn="just">
                        <a:lnSpc>
                          <a:spcPct val="115000"/>
                        </a:lnSpc>
                        <a:spcAft>
                          <a:spcPts val="1000"/>
                        </a:spcAft>
                        <a:buFont typeface="+mj-lt"/>
                        <a:buNone/>
                      </a:pPr>
                      <a:r>
                        <a:rPr lang="en-US" sz="1400" dirty="0" smtClean="0">
                          <a:effectLst/>
                          <a:latin typeface="Times New Roman" panose="02020603050405020304" pitchFamily="18" charset="0"/>
                          <a:cs typeface="Times New Roman" panose="02020603050405020304" pitchFamily="18" charset="0"/>
                        </a:rPr>
                        <a:t>15.</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109" marR="42109" marT="0" marB="0"/>
                </a:tc>
                <a:tc>
                  <a:txBody>
                    <a:bodyPr/>
                    <a:lstStyle/>
                    <a:p>
                      <a:pPr marL="457200" algn="just">
                        <a:lnSpc>
                          <a:spcPct val="115000"/>
                        </a:lnSpc>
                        <a:spcAft>
                          <a:spcPts val="1000"/>
                        </a:spcAft>
                      </a:pPr>
                      <a:r>
                        <a:rPr lang="en-US" sz="1400" u="sng" dirty="0">
                          <a:effectLst/>
                          <a:latin typeface="Times New Roman" panose="02020603050405020304" pitchFamily="18" charset="0"/>
                          <a:cs typeface="Times New Roman" panose="02020603050405020304" pitchFamily="18" charset="0"/>
                          <a:hlinkClick r:id="rId5"/>
                        </a:rPr>
                        <a:t>Cabinet Notes No. 1473 and 1032 from Transport Department regarding Terms on Engagement and Payment of DIMTS </a:t>
                      </a:r>
                      <a:endParaRPr lang="en-IN" sz="1400" dirty="0">
                        <a:effectLst/>
                        <a:latin typeface="Times New Roman" panose="02020603050405020304" pitchFamily="18" charset="0"/>
                        <a:cs typeface="Times New Roman" panose="02020603050405020304" pitchFamily="18" charset="0"/>
                      </a:endParaRPr>
                    </a:p>
                  </a:txBody>
                  <a:tcPr marL="42109" marR="42109" marT="0" marB="0"/>
                </a:tc>
              </a:tr>
              <a:tr h="715600">
                <a:tc>
                  <a:txBody>
                    <a:bodyPr/>
                    <a:lstStyle/>
                    <a:p>
                      <a:pPr marL="0" lvl="0" indent="0" algn="just">
                        <a:lnSpc>
                          <a:spcPct val="115000"/>
                        </a:lnSpc>
                        <a:spcAft>
                          <a:spcPts val="1000"/>
                        </a:spcAft>
                        <a:buFont typeface="+mj-lt"/>
                        <a:buNone/>
                      </a:pPr>
                      <a:r>
                        <a:rPr lang="en-US" sz="1400" dirty="0" smtClean="0">
                          <a:effectLst/>
                          <a:latin typeface="Times New Roman" panose="02020603050405020304" pitchFamily="18" charset="0"/>
                          <a:cs typeface="Times New Roman" panose="02020603050405020304" pitchFamily="18" charset="0"/>
                        </a:rPr>
                        <a:t>16. </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2109" marR="42109" marT="0" marB="0"/>
                </a:tc>
                <a:tc>
                  <a:txBody>
                    <a:bodyPr/>
                    <a:lstStyle/>
                    <a:p>
                      <a:pPr marL="457200" algn="just">
                        <a:lnSpc>
                          <a:spcPct val="115000"/>
                        </a:lnSpc>
                        <a:spcAft>
                          <a:spcPts val="1000"/>
                        </a:spcAft>
                      </a:pPr>
                      <a:r>
                        <a:rPr lang="en-US" sz="1400" u="sng" dirty="0">
                          <a:effectLst/>
                          <a:latin typeface="Times New Roman" panose="02020603050405020304" pitchFamily="18" charset="0"/>
                          <a:cs typeface="Times New Roman" panose="02020603050405020304" pitchFamily="18" charset="0"/>
                          <a:hlinkClick r:id="rId6"/>
                        </a:rPr>
                        <a:t>Installation of GPS / GPRS System in Para-transit vehicles (Auto Rickshaws, </a:t>
                      </a:r>
                      <a:r>
                        <a:rPr lang="en-US" sz="1400" u="sng" dirty="0" err="1">
                          <a:effectLst/>
                          <a:latin typeface="Times New Roman" panose="02020603050405020304" pitchFamily="18" charset="0"/>
                          <a:cs typeface="Times New Roman" panose="02020603050405020304" pitchFamily="18" charset="0"/>
                          <a:hlinkClick r:id="rId6"/>
                        </a:rPr>
                        <a:t>Balck</a:t>
                      </a:r>
                      <a:r>
                        <a:rPr lang="en-US" sz="1400" u="sng" dirty="0">
                          <a:effectLst/>
                          <a:latin typeface="Times New Roman" panose="02020603050405020304" pitchFamily="18" charset="0"/>
                          <a:cs typeface="Times New Roman" panose="02020603050405020304" pitchFamily="18" charset="0"/>
                          <a:hlinkClick r:id="rId6"/>
                        </a:rPr>
                        <a:t> and Yellow Taxies, Economy Radio Taxies and </a:t>
                      </a:r>
                      <a:r>
                        <a:rPr lang="en-US" sz="1400" u="sng" dirty="0" err="1">
                          <a:effectLst/>
                          <a:latin typeface="Times New Roman" panose="02020603050405020304" pitchFamily="18" charset="0"/>
                          <a:cs typeface="Times New Roman" panose="02020603050405020304" pitchFamily="18" charset="0"/>
                          <a:hlinkClick r:id="rId6"/>
                        </a:rPr>
                        <a:t>Gramin</a:t>
                      </a:r>
                      <a:r>
                        <a:rPr lang="en-US" sz="1400" u="sng" dirty="0">
                          <a:effectLst/>
                          <a:latin typeface="Times New Roman" panose="02020603050405020304" pitchFamily="18" charset="0"/>
                          <a:cs typeface="Times New Roman" panose="02020603050405020304" pitchFamily="18" charset="0"/>
                          <a:hlinkClick r:id="rId6"/>
                        </a:rPr>
                        <a:t> </a:t>
                      </a:r>
                      <a:r>
                        <a:rPr lang="en-US" sz="1400" u="sng" dirty="0" err="1">
                          <a:effectLst/>
                          <a:latin typeface="Times New Roman" panose="02020603050405020304" pitchFamily="18" charset="0"/>
                          <a:cs typeface="Times New Roman" panose="02020603050405020304" pitchFamily="18" charset="0"/>
                          <a:hlinkClick r:id="rId6"/>
                        </a:rPr>
                        <a:t>Sewa</a:t>
                      </a:r>
                      <a:r>
                        <a:rPr lang="en-US" sz="1400" u="sng" dirty="0">
                          <a:effectLst/>
                          <a:latin typeface="Times New Roman" panose="02020603050405020304" pitchFamily="18" charset="0"/>
                          <a:cs typeface="Times New Roman" panose="02020603050405020304" pitchFamily="18" charset="0"/>
                          <a:hlinkClick r:id="rId6"/>
                        </a:rPr>
                        <a:t>).</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cs typeface="Times New Roman" panose="02020603050405020304" pitchFamily="18" charset="0"/>
                      </a:endParaRPr>
                    </a:p>
                  </a:txBody>
                  <a:tcPr marL="42109" marR="42109" marT="0" marB="0"/>
                </a:tc>
              </a:tr>
            </a:tbl>
          </a:graphicData>
        </a:graphic>
      </p:graphicFrame>
    </p:spTree>
    <p:extLst>
      <p:ext uri="{BB962C8B-B14F-4D97-AF65-F5344CB8AC3E}">
        <p14:creationId xmlns:p14="http://schemas.microsoft.com/office/powerpoint/2010/main" val="994517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41D94A7F-B217-4CC8-B450-3083B1207CCE}" type="slidenum">
              <a:rPr lang="en-US" altLang="en-US" smtClean="0"/>
              <a:pPr>
                <a:defRPr/>
              </a:pPr>
              <a:t>23</a:t>
            </a:fld>
            <a:endParaRPr lang="en-US" altLang="en-US" dirty="0"/>
          </a:p>
        </p:txBody>
      </p:sp>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US" sz="2000" b="1" dirty="0" smtClean="0">
                <a:latin typeface="Times New Roman" panose="02020603050405020304" pitchFamily="18" charset="0"/>
                <a:cs typeface="Times New Roman" panose="02020603050405020304" pitchFamily="18" charset="0"/>
              </a:rPr>
              <a:t>WORK AWARDED ON NOMINATION </a:t>
            </a:r>
            <a:endParaRPr lang="en-IN" sz="2000" b="1" dirty="0">
              <a:latin typeface="Times New Roman" panose="02020603050405020304" pitchFamily="18" charset="0"/>
              <a:ea typeface="+mn-ea"/>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169153628"/>
              </p:ext>
            </p:extLst>
          </p:nvPr>
        </p:nvGraphicFramePr>
        <p:xfrm>
          <a:off x="152400" y="457200"/>
          <a:ext cx="8991600" cy="6142736"/>
        </p:xfrm>
        <a:graphic>
          <a:graphicData uri="http://schemas.openxmlformats.org/drawingml/2006/table">
            <a:tbl>
              <a:tblPr firstRow="1" firstCol="1" bandRow="1">
                <a:tableStyleId>{F5AB1C69-6EDB-4FF4-983F-18BD219EF322}</a:tableStyleId>
              </a:tblPr>
              <a:tblGrid>
                <a:gridCol w="374650"/>
                <a:gridCol w="8616950"/>
              </a:tblGrid>
              <a:tr h="6096000">
                <a:tc>
                  <a:txBody>
                    <a:bodyPr/>
                    <a:lstStyle/>
                    <a:p>
                      <a:pPr marL="0" lvl="0" indent="0" algn="just">
                        <a:lnSpc>
                          <a:spcPct val="115000"/>
                        </a:lnSpc>
                        <a:spcAft>
                          <a:spcPts val="1000"/>
                        </a:spcAft>
                        <a:buFont typeface="+mj-lt"/>
                        <a:buNone/>
                      </a:pPr>
                      <a:r>
                        <a:rPr lang="en-US" sz="1400" dirty="0" smtClean="0">
                          <a:effectLst/>
                          <a:latin typeface="Times New Roman" panose="02020603050405020304" pitchFamily="18" charset="0"/>
                          <a:cs typeface="Times New Roman" panose="02020603050405020304" pitchFamily="18" charset="0"/>
                        </a:rPr>
                        <a:t>17.</a:t>
                      </a:r>
                      <a:r>
                        <a:rPr lang="en-US" sz="1400" dirty="0">
                          <a:effectLst/>
                          <a:latin typeface="Times New Roman" panose="02020603050405020304" pitchFamily="18" charset="0"/>
                          <a:cs typeface="Times New Roman" panose="02020603050405020304" pitchFamily="18" charset="0"/>
                        </a:rPr>
                        <a:t> </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4664" marR="34664" marT="0" marB="0"/>
                </a:tc>
                <a:tc>
                  <a:txBody>
                    <a:bodyPr/>
                    <a:lstStyle/>
                    <a:p>
                      <a:pPr marL="457200" algn="just">
                        <a:lnSpc>
                          <a:spcPct val="115000"/>
                        </a:lnSpc>
                        <a:spcAft>
                          <a:spcPts val="1000"/>
                        </a:spcAft>
                      </a:pPr>
                      <a:r>
                        <a:rPr lang="en-US" sz="1400" u="sng" dirty="0">
                          <a:effectLst/>
                          <a:hlinkClick r:id="rId2"/>
                        </a:rPr>
                        <a:t>Some Important Works  awarded on nomination by Transport Department, Govt. of NCT of Delhi</a:t>
                      </a:r>
                      <a:endParaRPr lang="en-IN" sz="1400" dirty="0">
                        <a:effectLst/>
                      </a:endParaRPr>
                    </a:p>
                    <a:p>
                      <a:pPr marL="342900" lvl="0" indent="-342900" algn="just">
                        <a:lnSpc>
                          <a:spcPct val="115000"/>
                        </a:lnSpc>
                        <a:spcAft>
                          <a:spcPts val="0"/>
                        </a:spcAft>
                        <a:buFont typeface="Symbol" panose="05050102010706020507" pitchFamily="18" charset="2"/>
                        <a:buChar char=""/>
                      </a:pPr>
                      <a:r>
                        <a:rPr lang="en-US" sz="1400" b="0" dirty="0">
                          <a:solidFill>
                            <a:schemeClr val="tx1"/>
                          </a:solidFill>
                          <a:effectLst/>
                          <a:latin typeface="Times New Roman" panose="02020603050405020304" pitchFamily="18" charset="0"/>
                          <a:cs typeface="Times New Roman" panose="02020603050405020304" pitchFamily="18" charset="0"/>
                        </a:rPr>
                        <a:t>Implementation of GPS enabled Automatic Vehicle Tracking and Monitoring System with Passenger Information  System (AVTMPS) in DTC buses on BRT Corridor</a:t>
                      </a:r>
                      <a:endParaRPr lang="en-IN" sz="14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b="0" dirty="0">
                          <a:solidFill>
                            <a:schemeClr val="tx1"/>
                          </a:solidFill>
                          <a:effectLst/>
                          <a:latin typeface="Times New Roman" panose="02020603050405020304" pitchFamily="18" charset="0"/>
                          <a:cs typeface="Times New Roman" panose="02020603050405020304" pitchFamily="18" charset="0"/>
                        </a:rPr>
                        <a:t>Supply, Commissioning of Handheld ETM based Electronic Ticketing System</a:t>
                      </a:r>
                      <a:endParaRPr lang="en-IN" sz="14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b="0" dirty="0">
                          <a:solidFill>
                            <a:schemeClr val="tx1"/>
                          </a:solidFill>
                          <a:effectLst/>
                          <a:latin typeface="Times New Roman" panose="02020603050405020304" pitchFamily="18" charset="0"/>
                          <a:cs typeface="Times New Roman" panose="02020603050405020304" pitchFamily="18" charset="0"/>
                        </a:rPr>
                        <a:t>Designing, Installation and Commissioning Intelligent Signaling System (ISS) at 17 Signalized Intersections of </a:t>
                      </a:r>
                      <a:r>
                        <a:rPr lang="en-US" sz="1400" b="0" dirty="0" err="1">
                          <a:solidFill>
                            <a:schemeClr val="tx1"/>
                          </a:solidFill>
                          <a:effectLst/>
                          <a:latin typeface="Times New Roman" panose="02020603050405020304" pitchFamily="18" charset="0"/>
                          <a:cs typeface="Times New Roman" panose="02020603050405020304" pitchFamily="18" charset="0"/>
                        </a:rPr>
                        <a:t>Ambedkar</a:t>
                      </a:r>
                      <a:r>
                        <a:rPr lang="en-US" sz="1400" b="0" dirty="0">
                          <a:solidFill>
                            <a:schemeClr val="tx1"/>
                          </a:solidFill>
                          <a:effectLst/>
                          <a:latin typeface="Times New Roman" panose="02020603050405020304" pitchFamily="18" charset="0"/>
                          <a:cs typeface="Times New Roman" panose="02020603050405020304" pitchFamily="18" charset="0"/>
                        </a:rPr>
                        <a:t> Nagar Delhi Gate BRT Corridor</a:t>
                      </a:r>
                      <a:endParaRPr lang="en-IN" sz="14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b="0" dirty="0">
                          <a:solidFill>
                            <a:schemeClr val="tx1"/>
                          </a:solidFill>
                          <a:effectLst/>
                          <a:latin typeface="Times New Roman" panose="02020603050405020304" pitchFamily="18" charset="0"/>
                          <a:cs typeface="Times New Roman" panose="02020603050405020304" pitchFamily="18" charset="0"/>
                        </a:rPr>
                        <a:t>Route Rationalization of bus routes in Delhi</a:t>
                      </a:r>
                      <a:endParaRPr lang="en-IN" sz="14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b="0" dirty="0">
                          <a:solidFill>
                            <a:schemeClr val="tx1"/>
                          </a:solidFill>
                          <a:effectLst/>
                          <a:latin typeface="Times New Roman" panose="02020603050405020304" pitchFamily="18" charset="0"/>
                          <a:cs typeface="Times New Roman" panose="02020603050405020304" pitchFamily="18" charset="0"/>
                        </a:rPr>
                        <a:t>Consultancy Services for Preparation of DPR for 7 New BRT Corridor in Delhi</a:t>
                      </a:r>
                      <a:endParaRPr lang="en-IN" sz="14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b="0" dirty="0">
                          <a:solidFill>
                            <a:schemeClr val="tx1"/>
                          </a:solidFill>
                          <a:effectLst/>
                          <a:latin typeface="Times New Roman" panose="02020603050405020304" pitchFamily="18" charset="0"/>
                          <a:cs typeface="Times New Roman" panose="02020603050405020304" pitchFamily="18" charset="0"/>
                        </a:rPr>
                        <a:t>Consultancy Services for Feasibility Report for 6 BRT Corridors in Delhi</a:t>
                      </a:r>
                      <a:endParaRPr lang="en-IN" sz="14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b="0" dirty="0">
                          <a:solidFill>
                            <a:schemeClr val="tx1"/>
                          </a:solidFill>
                          <a:effectLst/>
                          <a:latin typeface="Times New Roman" panose="02020603050405020304" pitchFamily="18" charset="0"/>
                          <a:cs typeface="Times New Roman" panose="02020603050405020304" pitchFamily="18" charset="0"/>
                        </a:rPr>
                        <a:t>Construction of ISBT at </a:t>
                      </a:r>
                      <a:r>
                        <a:rPr lang="en-US" sz="1400" b="0" dirty="0" err="1">
                          <a:solidFill>
                            <a:schemeClr val="tx1"/>
                          </a:solidFill>
                          <a:effectLst/>
                          <a:latin typeface="Times New Roman" panose="02020603050405020304" pitchFamily="18" charset="0"/>
                          <a:cs typeface="Times New Roman" panose="02020603050405020304" pitchFamily="18" charset="0"/>
                        </a:rPr>
                        <a:t>Dwarka</a:t>
                      </a:r>
                      <a:r>
                        <a:rPr lang="en-US" sz="1400" b="0" dirty="0">
                          <a:solidFill>
                            <a:schemeClr val="tx1"/>
                          </a:solidFill>
                          <a:effectLst/>
                          <a:latin typeface="Times New Roman" panose="02020603050405020304" pitchFamily="18" charset="0"/>
                          <a:cs typeface="Times New Roman" panose="02020603050405020304" pitchFamily="18" charset="0"/>
                        </a:rPr>
                        <a:t>, </a:t>
                      </a:r>
                      <a:r>
                        <a:rPr lang="en-US" sz="1400" b="0" dirty="0" err="1">
                          <a:solidFill>
                            <a:schemeClr val="tx1"/>
                          </a:solidFill>
                          <a:effectLst/>
                          <a:latin typeface="Times New Roman" panose="02020603050405020304" pitchFamily="18" charset="0"/>
                          <a:cs typeface="Times New Roman" panose="02020603050405020304" pitchFamily="18" charset="0"/>
                        </a:rPr>
                        <a:t>Narela</a:t>
                      </a:r>
                      <a:r>
                        <a:rPr lang="en-US" sz="1400" b="0" dirty="0">
                          <a:solidFill>
                            <a:schemeClr val="tx1"/>
                          </a:solidFill>
                          <a:effectLst/>
                          <a:latin typeface="Times New Roman" panose="02020603050405020304" pitchFamily="18" charset="0"/>
                          <a:cs typeface="Times New Roman" panose="02020603050405020304" pitchFamily="18" charset="0"/>
                        </a:rPr>
                        <a:t>, Anand </a:t>
                      </a:r>
                      <a:r>
                        <a:rPr lang="en-US" sz="1400" b="0" dirty="0" err="1">
                          <a:solidFill>
                            <a:schemeClr val="tx1"/>
                          </a:solidFill>
                          <a:effectLst/>
                          <a:latin typeface="Times New Roman" panose="02020603050405020304" pitchFamily="18" charset="0"/>
                          <a:cs typeface="Times New Roman" panose="02020603050405020304" pitchFamily="18" charset="0"/>
                        </a:rPr>
                        <a:t>Vihar</a:t>
                      </a:r>
                      <a:r>
                        <a:rPr lang="en-US" sz="1400" b="0" dirty="0">
                          <a:solidFill>
                            <a:schemeClr val="tx1"/>
                          </a:solidFill>
                          <a:effectLst/>
                          <a:latin typeface="Times New Roman" panose="02020603050405020304" pitchFamily="18" charset="0"/>
                          <a:cs typeface="Times New Roman" panose="02020603050405020304" pitchFamily="18" charset="0"/>
                        </a:rPr>
                        <a:t>, Sarai Kale Khan and Renovation/Up-gradation of ISBT at </a:t>
                      </a:r>
                      <a:r>
                        <a:rPr lang="en-US" sz="1400" b="0" dirty="0" err="1">
                          <a:solidFill>
                            <a:schemeClr val="tx1"/>
                          </a:solidFill>
                          <a:effectLst/>
                          <a:latin typeface="Times New Roman" panose="02020603050405020304" pitchFamily="18" charset="0"/>
                          <a:cs typeface="Times New Roman" panose="02020603050405020304" pitchFamily="18" charset="0"/>
                        </a:rPr>
                        <a:t>Kashmere</a:t>
                      </a:r>
                      <a:r>
                        <a:rPr lang="en-US" sz="1400" b="0" dirty="0">
                          <a:solidFill>
                            <a:schemeClr val="tx1"/>
                          </a:solidFill>
                          <a:effectLst/>
                          <a:latin typeface="Times New Roman" panose="02020603050405020304" pitchFamily="18" charset="0"/>
                          <a:cs typeface="Times New Roman" panose="02020603050405020304" pitchFamily="18" charset="0"/>
                        </a:rPr>
                        <a:t> Gate</a:t>
                      </a:r>
                      <a:endParaRPr lang="en-IN" sz="14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b="0" dirty="0">
                          <a:solidFill>
                            <a:schemeClr val="tx1"/>
                          </a:solidFill>
                          <a:effectLst/>
                          <a:latin typeface="Times New Roman" panose="02020603050405020304" pitchFamily="18" charset="0"/>
                          <a:cs typeface="Times New Roman" panose="02020603050405020304" pitchFamily="18" charset="0"/>
                        </a:rPr>
                        <a:t>Upgrading of Monorail Feasibility Study for Delhi</a:t>
                      </a:r>
                      <a:endParaRPr lang="en-IN" sz="14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b="0" dirty="0">
                          <a:solidFill>
                            <a:schemeClr val="tx1"/>
                          </a:solidFill>
                          <a:effectLst/>
                          <a:latin typeface="Times New Roman" panose="02020603050405020304" pitchFamily="18" charset="0"/>
                          <a:cs typeface="Times New Roman" panose="02020603050405020304" pitchFamily="18" charset="0"/>
                        </a:rPr>
                        <a:t>Issuance of “Smart Card based Driving License </a:t>
                      </a:r>
                      <a:r>
                        <a:rPr lang="en-US" sz="1400" b="0" dirty="0" smtClean="0">
                          <a:solidFill>
                            <a:schemeClr val="tx1"/>
                          </a:solidFill>
                          <a:effectLst/>
                          <a:latin typeface="Times New Roman" panose="02020603050405020304" pitchFamily="18" charset="0"/>
                          <a:cs typeface="Times New Roman" panose="02020603050405020304" pitchFamily="18" charset="0"/>
                        </a:rPr>
                        <a:t>System, Permit Card System, Driver Badge System” </a:t>
                      </a:r>
                      <a:r>
                        <a:rPr lang="en-US" sz="1400" b="0" dirty="0">
                          <a:solidFill>
                            <a:schemeClr val="tx1"/>
                          </a:solidFill>
                          <a:effectLst/>
                          <a:latin typeface="Times New Roman" panose="02020603050405020304" pitchFamily="18" charset="0"/>
                          <a:cs typeface="Times New Roman" panose="02020603050405020304" pitchFamily="18" charset="0"/>
                        </a:rPr>
                        <a:t>on BOT basis</a:t>
                      </a:r>
                      <a:endParaRPr lang="en-IN" sz="14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b="0" dirty="0" smtClean="0">
                          <a:solidFill>
                            <a:schemeClr val="tx1"/>
                          </a:solidFill>
                          <a:effectLst/>
                          <a:latin typeface="Times New Roman" panose="02020603050405020304" pitchFamily="18" charset="0"/>
                          <a:cs typeface="Times New Roman" panose="02020603050405020304" pitchFamily="18" charset="0"/>
                        </a:rPr>
                        <a:t>Construction </a:t>
                      </a:r>
                      <a:r>
                        <a:rPr lang="en-US" sz="1400" b="0" dirty="0">
                          <a:solidFill>
                            <a:schemeClr val="tx1"/>
                          </a:solidFill>
                          <a:effectLst/>
                          <a:latin typeface="Times New Roman" panose="02020603050405020304" pitchFamily="18" charset="0"/>
                          <a:cs typeface="Times New Roman" panose="02020603050405020304" pitchFamily="18" charset="0"/>
                        </a:rPr>
                        <a:t>of 750 Bus Queue Shelters for Transport Department, Govt. of GNCTD of Delhi</a:t>
                      </a:r>
                      <a:endParaRPr lang="en-IN" sz="14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b="0" dirty="0">
                          <a:solidFill>
                            <a:schemeClr val="tx1"/>
                          </a:solidFill>
                          <a:effectLst/>
                          <a:latin typeface="Times New Roman" panose="02020603050405020304" pitchFamily="18" charset="0"/>
                          <a:cs typeface="Times New Roman" panose="02020603050405020304" pitchFamily="18" charset="0"/>
                        </a:rPr>
                        <a:t>Project Management Consultancy work consisting of Construction of 500 BQS of Modern Stainless Steel Design for DTC by DIMTS</a:t>
                      </a:r>
                      <a:endParaRPr lang="en-IN" sz="14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b="0" dirty="0" smtClean="0">
                          <a:solidFill>
                            <a:schemeClr val="tx1"/>
                          </a:solidFill>
                          <a:effectLst/>
                          <a:latin typeface="Times New Roman" panose="02020603050405020304" pitchFamily="18" charset="0"/>
                          <a:cs typeface="Times New Roman" panose="02020603050405020304" pitchFamily="18" charset="0"/>
                        </a:rPr>
                        <a:t>Construction </a:t>
                      </a:r>
                      <a:r>
                        <a:rPr lang="en-US" sz="1400" b="0" dirty="0">
                          <a:solidFill>
                            <a:schemeClr val="tx1"/>
                          </a:solidFill>
                          <a:effectLst/>
                          <a:latin typeface="Times New Roman" panose="02020603050405020304" pitchFamily="18" charset="0"/>
                          <a:cs typeface="Times New Roman" panose="02020603050405020304" pitchFamily="18" charset="0"/>
                        </a:rPr>
                        <a:t>of 800 BQS being by DIMTS for Transport Department, Govt. of GNCTD of Delhi</a:t>
                      </a:r>
                      <a:endParaRPr lang="en-IN" sz="14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b="0" dirty="0">
                          <a:solidFill>
                            <a:schemeClr val="tx1"/>
                          </a:solidFill>
                          <a:effectLst/>
                          <a:latin typeface="Times New Roman" panose="02020603050405020304" pitchFamily="18" charset="0"/>
                          <a:cs typeface="Times New Roman" panose="02020603050405020304" pitchFamily="18" charset="0"/>
                        </a:rPr>
                        <a:t>Construction of 750 Bus Queue Shelters for BRT Corridors from </a:t>
                      </a:r>
                      <a:r>
                        <a:rPr lang="en-US" sz="1400" b="0" dirty="0" err="1">
                          <a:solidFill>
                            <a:schemeClr val="tx1"/>
                          </a:solidFill>
                          <a:effectLst/>
                          <a:latin typeface="Times New Roman" panose="02020603050405020304" pitchFamily="18" charset="0"/>
                          <a:cs typeface="Times New Roman" panose="02020603050405020304" pitchFamily="18" charset="0"/>
                        </a:rPr>
                        <a:t>Ambedkar</a:t>
                      </a:r>
                      <a:r>
                        <a:rPr lang="en-US" sz="1400" b="0" dirty="0">
                          <a:solidFill>
                            <a:schemeClr val="tx1"/>
                          </a:solidFill>
                          <a:effectLst/>
                          <a:latin typeface="Times New Roman" panose="02020603050405020304" pitchFamily="18" charset="0"/>
                          <a:cs typeface="Times New Roman" panose="02020603050405020304" pitchFamily="18" charset="0"/>
                        </a:rPr>
                        <a:t> Nagar to Delhi Gate (Transport Department, Govt. of GNCTD of Delhi) </a:t>
                      </a:r>
                      <a:endParaRPr lang="en-IN" sz="14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b="0" dirty="0">
                          <a:solidFill>
                            <a:schemeClr val="tx1"/>
                          </a:solidFill>
                          <a:effectLst/>
                          <a:latin typeface="Times New Roman" panose="02020603050405020304" pitchFamily="18" charset="0"/>
                          <a:cs typeface="Times New Roman" panose="02020603050405020304" pitchFamily="18" charset="0"/>
                        </a:rPr>
                        <a:t>Comprehensive Transport &amp; Traffic Study for Delhi form Transport Department, Govt. of NCT of Delhi</a:t>
                      </a:r>
                      <a:endParaRPr lang="en-IN" sz="14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b="0" dirty="0">
                          <a:solidFill>
                            <a:schemeClr val="tx1"/>
                          </a:solidFill>
                          <a:effectLst/>
                          <a:latin typeface="Times New Roman" panose="02020603050405020304" pitchFamily="18" charset="0"/>
                          <a:cs typeface="Times New Roman" panose="02020603050405020304" pitchFamily="18" charset="0"/>
                        </a:rPr>
                        <a:t>DPR for Delhi Personal Rapid Transit (PRT) System form Transport Department, Govt. of NCT of Delhi</a:t>
                      </a:r>
                      <a:endParaRPr lang="en-IN" sz="14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1400" b="0" dirty="0">
                          <a:solidFill>
                            <a:schemeClr val="tx1"/>
                          </a:solidFill>
                          <a:effectLst/>
                          <a:latin typeface="Times New Roman" panose="02020603050405020304" pitchFamily="18" charset="0"/>
                          <a:cs typeface="Times New Roman" panose="02020603050405020304" pitchFamily="18" charset="0"/>
                        </a:rPr>
                        <a:t>Project Advisory Services for Development of LRT in Delhi from Transport Department, Govt. of NCT of Delhi </a:t>
                      </a:r>
                      <a:endParaRPr lang="en-IN" sz="1400" b="0" dirty="0">
                        <a:solidFill>
                          <a:schemeClr val="tx1"/>
                        </a:solidFill>
                        <a:effectLst/>
                        <a:latin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IN" sz="1400" b="0" dirty="0">
                          <a:solidFill>
                            <a:schemeClr val="tx1"/>
                          </a:solidFill>
                          <a:effectLst/>
                          <a:latin typeface="Times New Roman" panose="02020603050405020304" pitchFamily="18" charset="0"/>
                          <a:cs typeface="Times New Roman" panose="02020603050405020304" pitchFamily="18" charset="0"/>
                        </a:rPr>
                        <a:t>Operation of Private Stage Carriage Services in Cluster 1-9 </a:t>
                      </a:r>
                      <a:endParaRPr lang="en-IN" sz="1400" b="0" dirty="0" smtClean="0">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15000"/>
                        </a:lnSpc>
                        <a:spcBef>
                          <a:spcPts val="0"/>
                        </a:spcBef>
                        <a:spcAft>
                          <a:spcPts val="1000"/>
                        </a:spcAft>
                        <a:buClrTx/>
                        <a:buSzTx/>
                        <a:buFont typeface="Symbol" panose="05050102010706020507" pitchFamily="18" charset="2"/>
                        <a:buChar char=""/>
                        <a:tabLst/>
                        <a:defRPr/>
                      </a:pPr>
                      <a:r>
                        <a:rPr lang="en-US" sz="1400" b="0" kern="1200" dirty="0" smtClean="0">
                          <a:solidFill>
                            <a:schemeClr val="tx1"/>
                          </a:solidFill>
                          <a:effectLst/>
                          <a:latin typeface="Times New Roman" panose="02020603050405020304" pitchFamily="18" charset="0"/>
                          <a:ea typeface="+mn-ea"/>
                          <a:cs typeface="Times New Roman" panose="02020603050405020304" pitchFamily="18" charset="0"/>
                        </a:rPr>
                        <a:t>Implementation agency and implementation support for Water Tanker Distribution Management System</a:t>
                      </a:r>
                    </a:p>
                  </a:txBody>
                  <a:tcPr marL="34664" marR="34664" marT="0" marB="0">
                    <a:solidFill>
                      <a:schemeClr val="accent3">
                        <a:lumMod val="20000"/>
                        <a:lumOff val="80000"/>
                      </a:schemeClr>
                    </a:solidFill>
                  </a:tcPr>
                </a:tc>
              </a:tr>
            </a:tbl>
          </a:graphicData>
        </a:graphic>
      </p:graphicFrame>
    </p:spTree>
    <p:extLst>
      <p:ext uri="{BB962C8B-B14F-4D97-AF65-F5344CB8AC3E}">
        <p14:creationId xmlns:p14="http://schemas.microsoft.com/office/powerpoint/2010/main" val="5632360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Box 2"/>
          <p:cNvSpPr txBox="1">
            <a:spLocks noChangeArrowheads="1"/>
          </p:cNvSpPr>
          <p:nvPr/>
        </p:nvSpPr>
        <p:spPr bwMode="auto">
          <a:xfrm>
            <a:off x="1676400" y="2659063"/>
            <a:ext cx="5715000" cy="1107996"/>
          </a:xfrm>
          <a:prstGeom prst="rect">
            <a:avLst/>
          </a:prstGeom>
          <a:noFill/>
          <a:ln w="9525">
            <a:noFill/>
            <a:miter lim="800000"/>
            <a:headEnd/>
            <a:tailEnd/>
          </a:ln>
        </p:spPr>
        <p:txBody>
          <a:bodyPr>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altLang="en-US" sz="6600" b="1" dirty="0" smtClean="0">
                <a:ln/>
                <a:solidFill>
                  <a:schemeClr val="accent3"/>
                </a:solidFill>
                <a:latin typeface="Times New Roman" panose="02020603050405020304" pitchFamily="18" charset="0"/>
                <a:cs typeface="Times New Roman" panose="02020603050405020304" pitchFamily="18" charset="0"/>
              </a:rPr>
              <a:t>Next Steps……</a:t>
            </a:r>
            <a:endParaRPr lang="en-US" altLang="en-US" sz="6600" b="1" dirty="0">
              <a:ln/>
              <a:solidFill>
                <a:schemeClr val="accent3"/>
              </a:solidFill>
              <a:latin typeface="Times New Roman" panose="02020603050405020304" pitchFamily="18" charset="0"/>
              <a:cs typeface="Times New Roman" panose="02020603050405020304" pitchFamily="18" charset="0"/>
            </a:endParaRPr>
          </a:p>
        </p:txBody>
      </p:sp>
      <p:sp>
        <p:nvSpPr>
          <p:cNvPr id="88067" name="Slide Number Placeholder 2"/>
          <p:cNvSpPr>
            <a:spLocks noGrp="1"/>
          </p:cNvSpPr>
          <p:nvPr>
            <p:ph type="sldNum" sz="quarter" idx="12"/>
          </p:nvPr>
        </p:nvSpPr>
        <p:spPr bwMode="auto">
          <a:xfrm>
            <a:off x="7010400" y="6356350"/>
            <a:ext cx="2133600" cy="365125"/>
          </a:xfrm>
          <a:noFill/>
          <a:ln>
            <a:miter lim="800000"/>
            <a:headEnd/>
            <a:tailEnd/>
          </a:ln>
        </p:spPr>
        <p:txBody>
          <a:bodyPr/>
          <a:lstStyle/>
          <a:p>
            <a:fld id="{39AA4DE4-4160-47A0-B43B-3C741AC8C367}" type="slidenum">
              <a:rPr lang="en-US" altLang="en-US" smtClean="0"/>
              <a:pPr/>
              <a:t>24</a:t>
            </a:fld>
            <a:endParaRPr lang="en-US" alt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IN" sz="2000" b="1" dirty="0" smtClean="0">
                <a:latin typeface="Times New Roman" panose="02020603050405020304" pitchFamily="18" charset="0"/>
                <a:ea typeface="+mn-ea"/>
                <a:cs typeface="Times New Roman" panose="02020603050405020304" pitchFamily="18" charset="0"/>
              </a:rPr>
              <a:t>AGENDA</a:t>
            </a:r>
            <a:endParaRPr lang="en-IN" sz="2000" b="1" dirty="0">
              <a:latin typeface="Times New Roman" panose="02020603050405020304" pitchFamily="18" charset="0"/>
              <a:ea typeface="+mn-ea"/>
              <a:cs typeface="Times New Roman" panose="02020603050405020304" pitchFamily="18" charset="0"/>
            </a:endParaRPr>
          </a:p>
        </p:txBody>
      </p:sp>
      <p:sp>
        <p:nvSpPr>
          <p:cNvPr id="3" name="Content Placeholder 2"/>
          <p:cNvSpPr>
            <a:spLocks noGrp="1"/>
          </p:cNvSpPr>
          <p:nvPr>
            <p:ph idx="1"/>
          </p:nvPr>
        </p:nvSpPr>
        <p:spPr>
          <a:xfrm>
            <a:off x="304800" y="914400"/>
            <a:ext cx="8229600" cy="4525963"/>
          </a:xfrm>
        </p:spPr>
        <p:txBody>
          <a:bodyPr/>
          <a:lstStyle/>
          <a:p>
            <a:endParaRPr lang="en-IN" dirty="0"/>
          </a:p>
          <a:p>
            <a:endParaRPr lang="en-IN" dirty="0"/>
          </a:p>
          <a:p>
            <a:endParaRPr lang="en-IN" dirty="0" smtClean="0"/>
          </a:p>
          <a:p>
            <a:endParaRPr lang="en-IN" dirty="0"/>
          </a:p>
        </p:txBody>
      </p:sp>
      <p:sp>
        <p:nvSpPr>
          <p:cNvPr id="4" name="Slide Number Placeholder 3"/>
          <p:cNvSpPr>
            <a:spLocks noGrp="1"/>
          </p:cNvSpPr>
          <p:nvPr>
            <p:ph type="sldNum" sz="quarter" idx="12"/>
          </p:nvPr>
        </p:nvSpPr>
        <p:spPr/>
        <p:txBody>
          <a:bodyPr/>
          <a:lstStyle/>
          <a:p>
            <a:pPr>
              <a:defRPr/>
            </a:pPr>
            <a:fld id="{41D94A7F-B217-4CC8-B450-3083B1207CCE}" type="slidenum">
              <a:rPr lang="en-US" altLang="en-US" smtClean="0"/>
              <a:pPr>
                <a:defRPr/>
              </a:pPr>
              <a:t>3</a:t>
            </a:fld>
            <a:endParaRPr lang="en-US" altLang="en-US" dirty="0"/>
          </a:p>
        </p:txBody>
      </p:sp>
      <p:graphicFrame>
        <p:nvGraphicFramePr>
          <p:cNvPr id="6" name="Table 5"/>
          <p:cNvGraphicFramePr>
            <a:graphicFrameLocks noGrp="1"/>
          </p:cNvGraphicFramePr>
          <p:nvPr>
            <p:extLst>
              <p:ext uri="{D42A27DB-BD31-4B8C-83A1-F6EECF244321}">
                <p14:modId xmlns:p14="http://schemas.microsoft.com/office/powerpoint/2010/main" val="3297093752"/>
              </p:ext>
            </p:extLst>
          </p:nvPr>
        </p:nvGraphicFramePr>
        <p:xfrm>
          <a:off x="152400" y="609607"/>
          <a:ext cx="8686800" cy="6319095"/>
        </p:xfrm>
        <a:graphic>
          <a:graphicData uri="http://schemas.openxmlformats.org/drawingml/2006/table">
            <a:tbl>
              <a:tblPr firstRow="1" bandRow="1">
                <a:tableStyleId>{F5AB1C69-6EDB-4FF4-983F-18BD219EF322}</a:tableStyleId>
              </a:tblPr>
              <a:tblGrid>
                <a:gridCol w="685800"/>
                <a:gridCol w="8001000"/>
              </a:tblGrid>
              <a:tr h="354861">
                <a:tc>
                  <a:txBody>
                    <a:bodyPr/>
                    <a:lstStyle/>
                    <a:p>
                      <a:pPr algn="l" rtl="0" fontAlgn="ctr"/>
                      <a:r>
                        <a:rPr lang="en-IN" sz="2400" u="none" strike="noStrike" dirty="0" err="1">
                          <a:effectLst/>
                          <a:latin typeface="Times New Roman" panose="02020603050405020304" pitchFamily="18" charset="0"/>
                          <a:cs typeface="Times New Roman" panose="02020603050405020304" pitchFamily="18" charset="0"/>
                        </a:rPr>
                        <a:t>SNo</a:t>
                      </a:r>
                      <a:r>
                        <a:rPr lang="en-IN" sz="2400" u="none" strike="noStrike" dirty="0">
                          <a:effectLst/>
                          <a:latin typeface="Times New Roman" panose="02020603050405020304" pitchFamily="18" charset="0"/>
                          <a:cs typeface="Times New Roman" panose="02020603050405020304" pitchFamily="18" charset="0"/>
                        </a:rPr>
                        <a:t>.</a:t>
                      </a:r>
                      <a:endParaRPr lang="en-IN" sz="2400" b="1" i="0" u="none" strike="noStrike" dirty="0">
                        <a:solidFill>
                          <a:srgbClr val="FFFFFF"/>
                        </a:solidFill>
                        <a:effectLst/>
                        <a:latin typeface="Times New Roman" panose="02020603050405020304" pitchFamily="18" charset="0"/>
                        <a:cs typeface="Times New Roman" panose="02020603050405020304" pitchFamily="18" charset="0"/>
                      </a:endParaRPr>
                    </a:p>
                  </a:txBody>
                  <a:tcPr marL="6745" marR="6745" marT="6745" marB="0" anchor="ctr"/>
                </a:tc>
                <a:tc>
                  <a:txBody>
                    <a:bodyPr/>
                    <a:lstStyle/>
                    <a:p>
                      <a:pPr algn="l" rtl="0" fontAlgn="ctr"/>
                      <a:r>
                        <a:rPr lang="en-IN" sz="2400" u="none" strike="noStrike">
                          <a:effectLst/>
                          <a:latin typeface="Times New Roman" panose="02020603050405020304" pitchFamily="18" charset="0"/>
                          <a:cs typeface="Times New Roman" panose="02020603050405020304" pitchFamily="18" charset="0"/>
                        </a:rPr>
                        <a:t>Description</a:t>
                      </a:r>
                      <a:endParaRPr lang="en-IN" sz="2400" b="1" i="0" u="none" strike="noStrike">
                        <a:solidFill>
                          <a:srgbClr val="FFFFFF"/>
                        </a:solidFill>
                        <a:effectLst/>
                        <a:latin typeface="Times New Roman" panose="02020603050405020304" pitchFamily="18" charset="0"/>
                        <a:cs typeface="Times New Roman" panose="02020603050405020304" pitchFamily="18" charset="0"/>
                      </a:endParaRPr>
                    </a:p>
                  </a:txBody>
                  <a:tcPr marL="6745" marR="6745" marT="6745" marB="0" anchor="ctr"/>
                </a:tc>
              </a:tr>
              <a:tr h="354861">
                <a:tc>
                  <a:txBody>
                    <a:bodyPr/>
                    <a:lstStyle/>
                    <a:p>
                      <a:pPr algn="ctr" rtl="0" fontAlgn="ctr"/>
                      <a:r>
                        <a:rPr lang="en-IN" sz="2400" u="none" strike="noStrike" dirty="0">
                          <a:effectLst/>
                          <a:latin typeface="Times New Roman" panose="02020603050405020304" pitchFamily="18" charset="0"/>
                          <a:cs typeface="Times New Roman" panose="02020603050405020304" pitchFamily="18" charset="0"/>
                        </a:rPr>
                        <a:t>1</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c>
                  <a:txBody>
                    <a:bodyPr/>
                    <a:lstStyle/>
                    <a:p>
                      <a:pPr algn="l" rtl="0" fontAlgn="ctr"/>
                      <a:r>
                        <a:rPr lang="en-IN" sz="2400" u="none" strike="noStrike" dirty="0">
                          <a:effectLst/>
                          <a:latin typeface="Times New Roman" panose="02020603050405020304" pitchFamily="18" charset="0"/>
                          <a:cs typeface="Times New Roman" panose="02020603050405020304" pitchFamily="18" charset="0"/>
                        </a:rPr>
                        <a:t>FAME INDIA SCHEME</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r>
              <a:tr h="354861">
                <a:tc>
                  <a:txBody>
                    <a:bodyPr/>
                    <a:lstStyle/>
                    <a:p>
                      <a:pPr algn="ctr" rtl="0" fontAlgn="ctr"/>
                      <a:r>
                        <a:rPr lang="en-IN" sz="2400" u="none" strike="noStrike">
                          <a:effectLst/>
                          <a:latin typeface="Times New Roman" panose="02020603050405020304" pitchFamily="18" charset="0"/>
                          <a:cs typeface="Times New Roman" panose="02020603050405020304" pitchFamily="18" charset="0"/>
                        </a:rPr>
                        <a:t>2</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c>
                  <a:txBody>
                    <a:bodyPr/>
                    <a:lstStyle/>
                    <a:p>
                      <a:pPr algn="l" rtl="0" fontAlgn="ctr"/>
                      <a:r>
                        <a:rPr lang="en-IN" sz="2400" u="none" strike="noStrike" dirty="0">
                          <a:effectLst/>
                          <a:latin typeface="Times New Roman" panose="02020603050405020304" pitchFamily="18" charset="0"/>
                          <a:cs typeface="Times New Roman" panose="02020603050405020304" pitchFamily="18" charset="0"/>
                        </a:rPr>
                        <a:t>OBJECTIVE</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r>
              <a:tr h="354861">
                <a:tc>
                  <a:txBody>
                    <a:bodyPr/>
                    <a:lstStyle/>
                    <a:p>
                      <a:pPr algn="ctr" rtl="0" fontAlgn="ctr"/>
                      <a:r>
                        <a:rPr lang="en-IN" sz="2400" u="none" strike="noStrike" dirty="0">
                          <a:effectLst/>
                          <a:latin typeface="Times New Roman" panose="02020603050405020304" pitchFamily="18" charset="0"/>
                          <a:cs typeface="Times New Roman" panose="02020603050405020304" pitchFamily="18" charset="0"/>
                        </a:rPr>
                        <a:t>3</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c>
                  <a:txBody>
                    <a:bodyPr/>
                    <a:lstStyle/>
                    <a:p>
                      <a:pPr algn="l" rtl="0" fontAlgn="ctr"/>
                      <a:r>
                        <a:rPr lang="en-IN" sz="2400" u="none" strike="noStrike" dirty="0">
                          <a:effectLst/>
                          <a:latin typeface="Times New Roman" panose="02020603050405020304" pitchFamily="18" charset="0"/>
                          <a:cs typeface="Times New Roman" panose="02020603050405020304" pitchFamily="18" charset="0"/>
                        </a:rPr>
                        <a:t>SELECTION PARAMETERS</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r>
              <a:tr h="354861">
                <a:tc>
                  <a:txBody>
                    <a:bodyPr/>
                    <a:lstStyle/>
                    <a:p>
                      <a:pPr algn="ctr" rtl="0" fontAlgn="ctr"/>
                      <a:r>
                        <a:rPr lang="en-IN" sz="2400" u="none" strike="noStrike">
                          <a:effectLst/>
                          <a:latin typeface="Times New Roman" panose="02020603050405020304" pitchFamily="18" charset="0"/>
                          <a:cs typeface="Times New Roman" panose="02020603050405020304" pitchFamily="18" charset="0"/>
                        </a:rPr>
                        <a:t>4</a:t>
                      </a:r>
                      <a:endParaRPr lang="en-IN" sz="2400" b="0" i="0" u="none" strike="noStrike">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c>
                  <a:txBody>
                    <a:bodyPr/>
                    <a:lstStyle/>
                    <a:p>
                      <a:pPr algn="l" rtl="0" fontAlgn="ctr"/>
                      <a:r>
                        <a:rPr lang="en-IN" sz="2400" u="none" strike="noStrike" dirty="0" err="1">
                          <a:effectLst/>
                          <a:latin typeface="Times New Roman" panose="02020603050405020304" pitchFamily="18" charset="0"/>
                          <a:cs typeface="Times New Roman" panose="02020603050405020304" pitchFamily="18" charset="0"/>
                        </a:rPr>
                        <a:t>GoI</a:t>
                      </a:r>
                      <a:r>
                        <a:rPr lang="en-IN" sz="2400" u="none" strike="noStrike" dirty="0">
                          <a:effectLst/>
                          <a:latin typeface="Times New Roman" panose="02020603050405020304" pitchFamily="18" charset="0"/>
                          <a:cs typeface="Times New Roman" panose="02020603050405020304" pitchFamily="18" charset="0"/>
                        </a:rPr>
                        <a:t> FUNDING</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r>
              <a:tr h="354861">
                <a:tc>
                  <a:txBody>
                    <a:bodyPr/>
                    <a:lstStyle/>
                    <a:p>
                      <a:pPr algn="ctr" rtl="0" fontAlgn="ctr"/>
                      <a:r>
                        <a:rPr lang="en-IN" sz="2400" u="none" strike="noStrike" dirty="0">
                          <a:effectLst/>
                          <a:latin typeface="Times New Roman" panose="02020603050405020304" pitchFamily="18" charset="0"/>
                          <a:cs typeface="Times New Roman" panose="02020603050405020304" pitchFamily="18" charset="0"/>
                        </a:rPr>
                        <a:t>5</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c>
                  <a:txBody>
                    <a:bodyPr/>
                    <a:lstStyle/>
                    <a:p>
                      <a:pPr algn="l" rtl="0" fontAlgn="ctr"/>
                      <a:r>
                        <a:rPr lang="en-IN" sz="2400" u="none" strike="noStrike" dirty="0">
                          <a:effectLst/>
                          <a:latin typeface="Times New Roman" panose="02020603050405020304" pitchFamily="18" charset="0"/>
                          <a:cs typeface="Times New Roman" panose="02020603050405020304" pitchFamily="18" charset="0"/>
                        </a:rPr>
                        <a:t>RESPONSE PARAMETERS</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r>
              <a:tr h="354861">
                <a:tc>
                  <a:txBody>
                    <a:bodyPr/>
                    <a:lstStyle/>
                    <a:p>
                      <a:pPr algn="ctr" rtl="0" fontAlgn="ctr"/>
                      <a:r>
                        <a:rPr lang="en-IN" sz="2400" u="none" strike="noStrike" dirty="0">
                          <a:effectLst/>
                          <a:latin typeface="Times New Roman" panose="02020603050405020304" pitchFamily="18" charset="0"/>
                          <a:cs typeface="Times New Roman" panose="02020603050405020304" pitchFamily="18" charset="0"/>
                        </a:rPr>
                        <a:t>6</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c>
                  <a:txBody>
                    <a:bodyPr/>
                    <a:lstStyle/>
                    <a:p>
                      <a:pPr algn="l" rtl="0" fontAlgn="ctr"/>
                      <a:r>
                        <a:rPr lang="en-IN" sz="2400" u="none" strike="noStrike" dirty="0">
                          <a:effectLst/>
                          <a:latin typeface="Times New Roman" panose="02020603050405020304" pitchFamily="18" charset="0"/>
                          <a:cs typeface="Times New Roman" panose="02020603050405020304" pitchFamily="18" charset="0"/>
                        </a:rPr>
                        <a:t>BID SCHEDULE</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r>
              <a:tr h="354861">
                <a:tc>
                  <a:txBody>
                    <a:bodyPr/>
                    <a:lstStyle/>
                    <a:p>
                      <a:pPr algn="ctr" rtl="0" fontAlgn="ctr"/>
                      <a:r>
                        <a:rPr lang="en-IN" sz="2400" u="none" strike="noStrike" dirty="0">
                          <a:effectLst/>
                          <a:latin typeface="Times New Roman" panose="02020603050405020304" pitchFamily="18" charset="0"/>
                          <a:cs typeface="Times New Roman" panose="02020603050405020304" pitchFamily="18" charset="0"/>
                        </a:rPr>
                        <a:t>7</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c>
                  <a:txBody>
                    <a:bodyPr/>
                    <a:lstStyle/>
                    <a:p>
                      <a:pPr algn="l" rtl="0" fontAlgn="ctr"/>
                      <a:r>
                        <a:rPr lang="en-IN" sz="2400" u="none" strike="noStrike" dirty="0">
                          <a:effectLst/>
                          <a:latin typeface="Times New Roman" panose="02020603050405020304" pitchFamily="18" charset="0"/>
                          <a:cs typeface="Times New Roman" panose="02020603050405020304" pitchFamily="18" charset="0"/>
                        </a:rPr>
                        <a:t>DIMTS VALUE PROPOSITION</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r>
              <a:tr h="354861">
                <a:tc>
                  <a:txBody>
                    <a:bodyPr/>
                    <a:lstStyle/>
                    <a:p>
                      <a:pPr algn="ctr" rtl="0" fontAlgn="ctr"/>
                      <a:r>
                        <a:rPr lang="en-IN" sz="2400" u="none" strike="noStrike" dirty="0">
                          <a:effectLst/>
                          <a:latin typeface="Times New Roman" panose="02020603050405020304" pitchFamily="18" charset="0"/>
                          <a:cs typeface="Times New Roman" panose="02020603050405020304" pitchFamily="18" charset="0"/>
                        </a:rPr>
                        <a:t>8</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c>
                  <a:txBody>
                    <a:bodyPr/>
                    <a:lstStyle/>
                    <a:p>
                      <a:pPr algn="l" rtl="0" fontAlgn="ctr"/>
                      <a:r>
                        <a:rPr lang="en-IN" sz="2400" u="none" strike="noStrike" dirty="0">
                          <a:effectLst/>
                          <a:latin typeface="Times New Roman" panose="02020603050405020304" pitchFamily="18" charset="0"/>
                          <a:cs typeface="Times New Roman" panose="02020603050405020304" pitchFamily="18" charset="0"/>
                        </a:rPr>
                        <a:t>DIMTS – BOARD OF DIRECTORS</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r>
              <a:tr h="354861">
                <a:tc>
                  <a:txBody>
                    <a:bodyPr/>
                    <a:lstStyle/>
                    <a:p>
                      <a:pPr algn="ctr" rtl="0" fontAlgn="ctr"/>
                      <a:r>
                        <a:rPr lang="en-IN" sz="2400" u="none" strike="noStrike" dirty="0">
                          <a:effectLst/>
                          <a:latin typeface="Times New Roman" panose="02020603050405020304" pitchFamily="18" charset="0"/>
                          <a:cs typeface="Times New Roman" panose="02020603050405020304" pitchFamily="18" charset="0"/>
                        </a:rPr>
                        <a:t>9</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c>
                  <a:txBody>
                    <a:bodyPr/>
                    <a:lstStyle/>
                    <a:p>
                      <a:pPr algn="l" rtl="0" fontAlgn="ctr"/>
                      <a:r>
                        <a:rPr lang="en-IN" sz="2400" u="none" strike="noStrike" dirty="0">
                          <a:effectLst/>
                          <a:latin typeface="Times New Roman" panose="02020603050405020304" pitchFamily="18" charset="0"/>
                          <a:cs typeface="Times New Roman" panose="02020603050405020304" pitchFamily="18" charset="0"/>
                        </a:rPr>
                        <a:t>DIMTS SOLUTION PORTFOLIO</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r>
              <a:tr h="354861">
                <a:tc>
                  <a:txBody>
                    <a:bodyPr/>
                    <a:lstStyle/>
                    <a:p>
                      <a:pPr algn="ctr" rtl="0" fontAlgn="ctr"/>
                      <a:r>
                        <a:rPr lang="en-IN" sz="2400" u="none" strike="noStrike" dirty="0">
                          <a:effectLst/>
                          <a:latin typeface="Times New Roman" panose="02020603050405020304" pitchFamily="18" charset="0"/>
                          <a:cs typeface="Times New Roman" panose="02020603050405020304" pitchFamily="18" charset="0"/>
                        </a:rPr>
                        <a:t>10</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c>
                  <a:txBody>
                    <a:bodyPr/>
                    <a:lstStyle/>
                    <a:p>
                      <a:pPr algn="l" rtl="0" fontAlgn="ctr"/>
                      <a:r>
                        <a:rPr lang="en-IN" sz="2400" u="none" strike="noStrike" dirty="0">
                          <a:effectLst/>
                          <a:latin typeface="Times New Roman" panose="02020603050405020304" pitchFamily="18" charset="0"/>
                          <a:cs typeface="Times New Roman" panose="02020603050405020304" pitchFamily="18" charset="0"/>
                        </a:rPr>
                        <a:t>DIMTS – ELECTRIC BUSES SOLUTION</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r>
              <a:tr h="354861">
                <a:tc>
                  <a:txBody>
                    <a:bodyPr/>
                    <a:lstStyle/>
                    <a:p>
                      <a:pPr algn="ctr" rtl="0" fontAlgn="ctr"/>
                      <a:r>
                        <a:rPr lang="en-IN" sz="2400" u="none" strike="noStrike" dirty="0">
                          <a:effectLst/>
                          <a:latin typeface="Times New Roman" panose="02020603050405020304" pitchFamily="18" charset="0"/>
                          <a:cs typeface="Times New Roman" panose="02020603050405020304" pitchFamily="18" charset="0"/>
                        </a:rPr>
                        <a:t>11</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c>
                  <a:txBody>
                    <a:bodyPr/>
                    <a:lstStyle/>
                    <a:p>
                      <a:pPr algn="l" rtl="0" fontAlgn="ctr"/>
                      <a:r>
                        <a:rPr lang="en-IN" sz="2400" u="none" strike="noStrike" dirty="0">
                          <a:effectLst/>
                          <a:latin typeface="Times New Roman" panose="02020603050405020304" pitchFamily="18" charset="0"/>
                          <a:cs typeface="Times New Roman" panose="02020603050405020304" pitchFamily="18" charset="0"/>
                        </a:rPr>
                        <a:t>DIMTS – SUPPORT TO THE PUNE CITY</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r>
              <a:tr h="354861">
                <a:tc>
                  <a:txBody>
                    <a:bodyPr/>
                    <a:lstStyle/>
                    <a:p>
                      <a:pPr algn="ctr" rtl="0" fontAlgn="ctr"/>
                      <a:r>
                        <a:rPr lang="en-IN" sz="2400" u="none" strike="noStrike" dirty="0">
                          <a:effectLst/>
                          <a:latin typeface="Times New Roman" panose="02020603050405020304" pitchFamily="18" charset="0"/>
                          <a:cs typeface="Times New Roman" panose="02020603050405020304" pitchFamily="18" charset="0"/>
                        </a:rPr>
                        <a:t>12</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c>
                  <a:txBody>
                    <a:bodyPr/>
                    <a:lstStyle/>
                    <a:p>
                      <a:pPr algn="l" rtl="0" fontAlgn="b"/>
                      <a:r>
                        <a:rPr lang="en-IN" sz="2400" u="none" strike="noStrike" dirty="0">
                          <a:effectLst/>
                          <a:latin typeface="Times New Roman" panose="02020603050405020304" pitchFamily="18" charset="0"/>
                          <a:cs typeface="Times New Roman" panose="02020603050405020304" pitchFamily="18" charset="0"/>
                        </a:rPr>
                        <a:t>PROJECT METHODOLOGY</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b"/>
                </a:tc>
              </a:tr>
              <a:tr h="354861">
                <a:tc>
                  <a:txBody>
                    <a:bodyPr/>
                    <a:lstStyle/>
                    <a:p>
                      <a:pPr algn="ctr" rtl="0" fontAlgn="ctr"/>
                      <a:r>
                        <a:rPr lang="en-IN" sz="2400" u="none" strike="noStrike" dirty="0">
                          <a:effectLst/>
                          <a:latin typeface="Times New Roman" panose="02020603050405020304" pitchFamily="18" charset="0"/>
                          <a:cs typeface="Times New Roman" panose="02020603050405020304" pitchFamily="18" charset="0"/>
                        </a:rPr>
                        <a:t>13</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c>
                  <a:txBody>
                    <a:bodyPr/>
                    <a:lstStyle/>
                    <a:p>
                      <a:pPr algn="l" rtl="0" fontAlgn="b"/>
                      <a:r>
                        <a:rPr lang="en-IN" sz="2400" u="none" strike="noStrike" dirty="0">
                          <a:effectLst/>
                          <a:latin typeface="Times New Roman" panose="02020603050405020304" pitchFamily="18" charset="0"/>
                          <a:cs typeface="Times New Roman" panose="02020603050405020304" pitchFamily="18" charset="0"/>
                        </a:rPr>
                        <a:t>PROPOSAL COST</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b"/>
                </a:tc>
              </a:tr>
              <a:tr h="1051733">
                <a:tc>
                  <a:txBody>
                    <a:bodyPr/>
                    <a:lstStyle/>
                    <a:p>
                      <a:pPr algn="ctr" rtl="0" fontAlgn="ctr"/>
                      <a:r>
                        <a:rPr lang="en-IN" sz="2400" u="none" strike="noStrike" dirty="0" smtClean="0">
                          <a:effectLst/>
                          <a:latin typeface="Times New Roman" panose="02020603050405020304" pitchFamily="18" charset="0"/>
                          <a:cs typeface="Times New Roman" panose="02020603050405020304" pitchFamily="18" charset="0"/>
                        </a:rPr>
                        <a:t>14</a:t>
                      </a:r>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IN" sz="2400" u="none" strike="noStrike" dirty="0" smtClean="0">
                        <a:effectLst/>
                        <a:latin typeface="Times New Roman" panose="02020603050405020304" pitchFamily="18" charset="0"/>
                        <a:cs typeface="Times New Roman" panose="02020603050405020304" pitchFamily="18" charset="0"/>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IN" sz="2400" u="none" strike="noStrike" dirty="0" smtClean="0">
                          <a:effectLst/>
                          <a:latin typeface="Times New Roman" panose="02020603050405020304" pitchFamily="18" charset="0"/>
                          <a:cs typeface="Times New Roman" panose="02020603050405020304" pitchFamily="18" charset="0"/>
                        </a:rPr>
                        <a:t>DIMTS- WORK AWARDED ON NOMINATION </a:t>
                      </a:r>
                    </a:p>
                    <a:p>
                      <a:pPr marL="0" indent="0" algn="l" rtl="0" fontAlgn="b"/>
                      <a:endParaRPr lang="en-IN"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745" marR="6745" marT="6745" marB="0" anchor="b"/>
                </a:tc>
              </a:tr>
            </a:tbl>
          </a:graphicData>
        </a:graphic>
      </p:graphicFrame>
    </p:spTree>
    <p:extLst>
      <p:ext uri="{BB962C8B-B14F-4D97-AF65-F5344CB8AC3E}">
        <p14:creationId xmlns:p14="http://schemas.microsoft.com/office/powerpoint/2010/main" val="1783903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IN" sz="2000" b="1" dirty="0" smtClean="0">
                <a:latin typeface="Times New Roman" panose="02020603050405020304" pitchFamily="18" charset="0"/>
                <a:ea typeface="+mn-ea"/>
                <a:cs typeface="Times New Roman" panose="02020603050405020304" pitchFamily="18" charset="0"/>
              </a:rPr>
              <a:t>FAME INDIA SCHEME</a:t>
            </a:r>
            <a:endParaRPr lang="en-IN" sz="2000" b="1" dirty="0">
              <a:latin typeface="Times New Roman" panose="02020603050405020304" pitchFamily="18" charset="0"/>
              <a:ea typeface="+mn-ea"/>
              <a:cs typeface="Times New Roman" panose="02020603050405020304" pitchFamily="18" charset="0"/>
            </a:endParaRPr>
          </a:p>
        </p:txBody>
      </p:sp>
      <p:sp>
        <p:nvSpPr>
          <p:cNvPr id="8" name="TextBox 7"/>
          <p:cNvSpPr txBox="1"/>
          <p:nvPr/>
        </p:nvSpPr>
        <p:spPr>
          <a:xfrm>
            <a:off x="1" y="415290"/>
            <a:ext cx="9144000" cy="5355312"/>
          </a:xfrm>
          <a:prstGeom prst="rect">
            <a:avLst/>
          </a:prstGeom>
          <a:noFill/>
        </p:spPr>
        <p:txBody>
          <a:bodyPr wrap="square" rtlCol="0">
            <a:spAutoFit/>
          </a:bodyPr>
          <a:lstStyle/>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GoI approved </a:t>
            </a:r>
            <a:r>
              <a:rPr lang="en-IN" dirty="0">
                <a:latin typeface="Times New Roman" panose="02020603050405020304" pitchFamily="18" charset="0"/>
                <a:cs typeface="Times New Roman" panose="02020603050405020304" pitchFamily="18" charset="0"/>
              </a:rPr>
              <a:t>the National Mission on Electric Mobility in </a:t>
            </a:r>
            <a:r>
              <a:rPr lang="en-IN" dirty="0" smtClean="0">
                <a:latin typeface="Times New Roman" panose="02020603050405020304" pitchFamily="18" charset="0"/>
                <a:cs typeface="Times New Roman" panose="02020603050405020304" pitchFamily="18" charset="0"/>
              </a:rPr>
              <a:t>2011 </a:t>
            </a:r>
            <a:r>
              <a:rPr lang="en-IN" dirty="0">
                <a:latin typeface="Times New Roman" panose="02020603050405020304" pitchFamily="18" charset="0"/>
                <a:cs typeface="Times New Roman" panose="02020603050405020304" pitchFamily="18" charset="0"/>
              </a:rPr>
              <a:t>and subsequently National Mission on Electric Mobility Plan 2020 (NEMMP 2020) </a:t>
            </a:r>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2013</a:t>
            </a:r>
            <a:r>
              <a:rPr lang="en-IN"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Faster </a:t>
            </a:r>
            <a:r>
              <a:rPr lang="en-IN" dirty="0">
                <a:latin typeface="Times New Roman" panose="02020603050405020304" pitchFamily="18" charset="0"/>
                <a:cs typeface="Times New Roman" panose="02020603050405020304" pitchFamily="18" charset="0"/>
              </a:rPr>
              <a:t>Adoption and Manufacturing of (Hybrid &amp;) Electric Vehicles in India (FAME) Scheme was launched on 1 April 2015. </a:t>
            </a:r>
            <a:endParaRPr lang="en-IN"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Government aims to provide fiscal and monetary incentives through this scheme to kick start this nascent technology. Strong Hybrid, Plug-in Hybrid and Pure Electric technologies (collectively termed as xEV) are covered under this FAME India Scheme. </a:t>
            </a:r>
            <a:endParaRPr lang="en-IN"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Under the scheme, market creation through demand incentives is aimed at incentivizing all vehicle segments i.e. 2-Wheeers, 3-Wheelers Auto, Passenger 4-Wheeler vehicles, Light Commercial vehicles and Buses. </a:t>
            </a:r>
            <a:endParaRPr lang="en-IN"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smtClean="0">
                <a:latin typeface="Times New Roman" panose="02020603050405020304" pitchFamily="18" charset="0"/>
                <a:cs typeface="Times New Roman" panose="02020603050405020304" pitchFamily="18" charset="0"/>
              </a:rPr>
              <a:t>Now, </a:t>
            </a:r>
            <a:r>
              <a:rPr lang="en-IN" dirty="0">
                <a:latin typeface="Times New Roman" panose="02020603050405020304" pitchFamily="18" charset="0"/>
                <a:cs typeface="Times New Roman" panose="02020603050405020304" pitchFamily="18" charset="0"/>
              </a:rPr>
              <a:t>GOI would like to lay greater emphasis on providing affordable and environmentally friendly public and private transportation / vehicular mobility for the masses. To this end, electric buses and three wheelers, including for last mile connectivity, have been added to the scope of the scheme through recent amendments. The demand incentive is available to buyers (end users / consumers) in the form of an upfront reduced price to enable wider adoption. </a:t>
            </a:r>
          </a:p>
        </p:txBody>
      </p:sp>
    </p:spTree>
    <p:extLst>
      <p:ext uri="{BB962C8B-B14F-4D97-AF65-F5344CB8AC3E}">
        <p14:creationId xmlns:p14="http://schemas.microsoft.com/office/powerpoint/2010/main" val="2663941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IN" sz="2000" b="1" dirty="0" smtClean="0">
                <a:latin typeface="Times New Roman" panose="02020603050405020304" pitchFamily="18" charset="0"/>
                <a:ea typeface="+mn-ea"/>
                <a:cs typeface="Times New Roman" panose="02020603050405020304" pitchFamily="18" charset="0"/>
              </a:rPr>
              <a:t>OBJECTIVE</a:t>
            </a:r>
            <a:endParaRPr lang="en-IN" sz="2000" b="1" dirty="0">
              <a:latin typeface="Times New Roman" panose="02020603050405020304" pitchFamily="18" charset="0"/>
              <a:ea typeface="+mn-ea"/>
              <a:cs typeface="Times New Roman" panose="02020603050405020304" pitchFamily="18" charset="0"/>
            </a:endParaRPr>
          </a:p>
        </p:txBody>
      </p:sp>
      <p:sp>
        <p:nvSpPr>
          <p:cNvPr id="8" name="TextBox 7"/>
          <p:cNvSpPr txBox="1"/>
          <p:nvPr/>
        </p:nvSpPr>
        <p:spPr>
          <a:xfrm>
            <a:off x="1" y="533400"/>
            <a:ext cx="9144000" cy="2862322"/>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 encourage comprehensive air quality solution of </a:t>
            </a:r>
            <a:r>
              <a:rPr lang="en-IN" sz="2000" dirty="0" smtClean="0">
                <a:latin typeface="Times New Roman" panose="02020603050405020304" pitchFamily="18" charset="0"/>
                <a:cs typeface="Times New Roman" panose="02020603050405020304" pitchFamily="18" charset="0"/>
              </a:rPr>
              <a:t>cities</a:t>
            </a:r>
          </a:p>
          <a:p>
            <a:pPr marL="285750" indent="-28575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a:t>
            </a:r>
            <a:r>
              <a:rPr lang="en-IN" sz="2000" dirty="0" smtClean="0">
                <a:latin typeface="Times New Roman" panose="02020603050405020304" pitchFamily="18" charset="0"/>
                <a:cs typeface="Times New Roman" panose="02020603050405020304" pitchFamily="18" charset="0"/>
              </a:rPr>
              <a:t>o </a:t>
            </a:r>
            <a:r>
              <a:rPr lang="en-IN" sz="2000" dirty="0">
                <a:latin typeface="Times New Roman" panose="02020603050405020304" pitchFamily="18" charset="0"/>
                <a:cs typeface="Times New Roman" panose="02020603050405020304" pitchFamily="18" charset="0"/>
              </a:rPr>
              <a:t>promote multi-modal public transportation system through shared electric mobility in the cities </a:t>
            </a:r>
            <a:endParaRPr lang="en-IN" sz="20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IN" sz="2000" dirty="0" smtClean="0">
              <a:latin typeface="Times New Roman" panose="02020603050405020304" pitchFamily="18" charset="0"/>
              <a:cs typeface="Times New Roman" panose="02020603050405020304" pitchFamily="18" charset="0"/>
            </a:endParaRPr>
          </a:p>
          <a:p>
            <a:pPr algn="just"/>
            <a:r>
              <a:rPr lang="en-IN" sz="2000" i="1" dirty="0" smtClean="0">
                <a:latin typeface="Times New Roman" panose="02020603050405020304" pitchFamily="18" charset="0"/>
                <a:cs typeface="Times New Roman" panose="02020603050405020304" pitchFamily="18" charset="0"/>
              </a:rPr>
              <a:t>The </a:t>
            </a:r>
            <a:r>
              <a:rPr lang="en-IN" sz="2000" i="1" dirty="0">
                <a:latin typeface="Times New Roman" panose="02020603050405020304" pitchFamily="18" charset="0"/>
                <a:cs typeface="Times New Roman" panose="02020603050405020304" pitchFamily="18" charset="0"/>
              </a:rPr>
              <a:t>present EoI is a Pilot Project under FAME India Scheme specifically designed to give a push to multi-modal public transport. Therefore, </a:t>
            </a:r>
            <a:r>
              <a:rPr lang="en-IN" sz="2000" b="1" i="1" dirty="0">
                <a:latin typeface="Times New Roman" panose="02020603050405020304" pitchFamily="18" charset="0"/>
                <a:cs typeface="Times New Roman" panose="02020603050405020304" pitchFamily="18" charset="0"/>
              </a:rPr>
              <a:t>it offers enhanced incentives i.e. above the demand incentives notified under the FAME Scheme in respect of electric buses </a:t>
            </a:r>
          </a:p>
        </p:txBody>
      </p:sp>
      <p:sp>
        <p:nvSpPr>
          <p:cNvPr id="5" name="Title 1"/>
          <p:cNvSpPr txBox="1">
            <a:spLocks/>
          </p:cNvSpPr>
          <p:nvPr/>
        </p:nvSpPr>
        <p:spPr bwMode="auto">
          <a:xfrm>
            <a:off x="0" y="3333690"/>
            <a:ext cx="9144000" cy="400110"/>
          </a:xfrm>
          <a:prstGeom prst="rect">
            <a:avLst/>
          </a:prstGeo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lgn="l"/>
            <a:r>
              <a:rPr lang="en-IN" sz="2000" b="1" dirty="0" smtClean="0">
                <a:latin typeface="Times New Roman" panose="02020603050405020304" pitchFamily="18" charset="0"/>
                <a:ea typeface="+mn-ea"/>
                <a:cs typeface="Times New Roman" panose="02020603050405020304" pitchFamily="18" charset="0"/>
              </a:rPr>
              <a:t>APPLICABILITY/ ELIGIBILITY</a:t>
            </a:r>
            <a:endParaRPr lang="en-IN" sz="2000" b="1" dirty="0">
              <a:latin typeface="Times New Roman" panose="02020603050405020304" pitchFamily="18" charset="0"/>
              <a:ea typeface="+mn-ea"/>
              <a:cs typeface="Times New Roman" panose="02020603050405020304" pitchFamily="18" charset="0"/>
            </a:endParaRPr>
          </a:p>
        </p:txBody>
      </p:sp>
      <p:sp>
        <p:nvSpPr>
          <p:cNvPr id="6" name="TextBox 5"/>
          <p:cNvSpPr txBox="1"/>
          <p:nvPr/>
        </p:nvSpPr>
        <p:spPr>
          <a:xfrm>
            <a:off x="0" y="3657600"/>
            <a:ext cx="9144000" cy="2862322"/>
          </a:xfrm>
          <a:prstGeom prst="rect">
            <a:avLst/>
          </a:prstGeom>
          <a:noFill/>
        </p:spPr>
        <p:txBody>
          <a:bodyPr wrap="square" rtlCol="0">
            <a:spAutoFit/>
          </a:bodyPr>
          <a:lstStyle/>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Cities </a:t>
            </a:r>
            <a:r>
              <a:rPr lang="en-IN" sz="2000" dirty="0">
                <a:latin typeface="Times New Roman" panose="02020603050405020304" pitchFamily="18" charset="0"/>
                <a:cs typeface="Times New Roman" panose="02020603050405020304" pitchFamily="18" charset="0"/>
              </a:rPr>
              <a:t>with 1 Million+ population (as per 2011 census</a:t>
            </a:r>
            <a:r>
              <a:rPr lang="en-IN"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State </a:t>
            </a:r>
            <a:r>
              <a:rPr lang="en-IN" sz="2000" dirty="0">
                <a:latin typeface="Times New Roman" panose="02020603050405020304" pitchFamily="18" charset="0"/>
                <a:cs typeface="Times New Roman" panose="02020603050405020304" pitchFamily="18" charset="0"/>
              </a:rPr>
              <a:t>Government Departments / Undertakings, Municipal Corporations, Public authorities etc of million plus cities will coordinate with respective STUs / transport authorities and 4W/3W aggregators and will submit the consolidated proposal to Department of Heavy Industry. </a:t>
            </a:r>
            <a:endParaRPr lang="en-IN"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Special </a:t>
            </a:r>
            <a:r>
              <a:rPr lang="en-IN" sz="2000" dirty="0">
                <a:latin typeface="Times New Roman" panose="02020603050405020304" pitchFamily="18" charset="0"/>
                <a:cs typeface="Times New Roman" panose="02020603050405020304" pitchFamily="18" charset="0"/>
              </a:rPr>
              <a:t>Category States may also be considered for grant under this EoI through a separate window. </a:t>
            </a:r>
            <a:endParaRPr lang="en-IN"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8604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IN" sz="2000" b="1" dirty="0" smtClean="0">
                <a:latin typeface="Times New Roman" panose="02020603050405020304" pitchFamily="18" charset="0"/>
                <a:ea typeface="+mn-ea"/>
                <a:cs typeface="Times New Roman" panose="02020603050405020304" pitchFamily="18" charset="0"/>
              </a:rPr>
              <a:t>SELECTION PARAMETERS</a:t>
            </a:r>
            <a:endParaRPr lang="en-IN" sz="2000" b="1" dirty="0">
              <a:latin typeface="Times New Roman" panose="02020603050405020304" pitchFamily="18" charset="0"/>
              <a:ea typeface="+mn-ea"/>
              <a:cs typeface="Times New Roman" panose="02020603050405020304" pitchFamily="18" charset="0"/>
            </a:endParaRPr>
          </a:p>
        </p:txBody>
      </p:sp>
      <p:sp>
        <p:nvSpPr>
          <p:cNvPr id="8" name="TextBox 7"/>
          <p:cNvSpPr txBox="1"/>
          <p:nvPr/>
        </p:nvSpPr>
        <p:spPr>
          <a:xfrm>
            <a:off x="1" y="533400"/>
            <a:ext cx="9144000" cy="4431983"/>
          </a:xfrm>
          <a:prstGeom prst="rect">
            <a:avLst/>
          </a:prstGeom>
          <a:noFill/>
        </p:spPr>
        <p:txBody>
          <a:bodyPr wrap="square" rtlCol="0">
            <a:spAutoFit/>
          </a:bodyPr>
          <a:lstStyle/>
          <a:p>
            <a:pPr marL="285750" indent="-285750">
              <a:buFont typeface="Wingdings" panose="05000000000000000000" pitchFamily="2" charset="2"/>
              <a:buChar char="Ø"/>
            </a:pPr>
            <a:endParaRPr lang="en-IN" sz="2200" dirty="0"/>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Population </a:t>
            </a:r>
            <a:r>
              <a:rPr lang="en-IN" sz="2000" dirty="0">
                <a:latin typeface="Times New Roman" panose="02020603050405020304" pitchFamily="18" charset="0"/>
                <a:cs typeface="Times New Roman" panose="02020603050405020304" pitchFamily="18" charset="0"/>
              </a:rPr>
              <a:t>of City (Million Plus as per 2011 Census) </a:t>
            </a:r>
            <a:endParaRPr lang="en-IN"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Average </a:t>
            </a:r>
            <a:r>
              <a:rPr lang="en-IN" sz="2000" dirty="0">
                <a:latin typeface="Times New Roman" panose="02020603050405020304" pitchFamily="18" charset="0"/>
                <a:cs typeface="Times New Roman" panose="02020603050405020304" pitchFamily="18" charset="0"/>
              </a:rPr>
              <a:t>PM 2.5 of the city as per 2016 data </a:t>
            </a:r>
            <a:endParaRPr lang="en-IN"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No</a:t>
            </a:r>
            <a:r>
              <a:rPr lang="en-IN" sz="2000" dirty="0">
                <a:latin typeface="Times New Roman" panose="02020603050405020304" pitchFamily="18" charset="0"/>
                <a:cs typeface="Times New Roman" panose="02020603050405020304" pitchFamily="18" charset="0"/>
              </a:rPr>
              <a:t>. of vehicles registered in the city (for million plus cities) </a:t>
            </a:r>
            <a:endParaRPr lang="en-IN"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Ranking </a:t>
            </a:r>
            <a:r>
              <a:rPr lang="en-IN" sz="2000" dirty="0">
                <a:latin typeface="Times New Roman" panose="02020603050405020304" pitchFamily="18" charset="0"/>
                <a:cs typeface="Times New Roman" panose="02020603050405020304" pitchFamily="18" charset="0"/>
              </a:rPr>
              <a:t>in Swachhata Abhiyan </a:t>
            </a:r>
            <a:endParaRPr lang="en-IN"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Smart </a:t>
            </a:r>
            <a:r>
              <a:rPr lang="en-IN" sz="2000" dirty="0">
                <a:latin typeface="Times New Roman" panose="02020603050405020304" pitchFamily="18" charset="0"/>
                <a:cs typeface="Times New Roman" panose="02020603050405020304" pitchFamily="18" charset="0"/>
              </a:rPr>
              <a:t>Cities </a:t>
            </a:r>
          </a:p>
          <a:p>
            <a:pPr marL="285750" indent="-285750">
              <a:buFont typeface="Wingdings" panose="05000000000000000000" pitchFamily="2" charset="2"/>
              <a:buChar char="Ø"/>
            </a:pPr>
            <a:endParaRPr lang="en-IN" sz="2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2000" dirty="0" smtClean="0">
              <a:latin typeface="Times New Roman" panose="02020603050405020304" pitchFamily="18" charset="0"/>
              <a:cs typeface="Times New Roman" panose="02020603050405020304" pitchFamily="18" charset="0"/>
            </a:endParaRPr>
          </a:p>
          <a:p>
            <a:r>
              <a:rPr lang="en-IN" sz="2000" i="1" dirty="0" smtClean="0">
                <a:latin typeface="Times New Roman" panose="02020603050405020304" pitchFamily="18" charset="0"/>
                <a:cs typeface="Times New Roman" panose="02020603050405020304" pitchFamily="18" charset="0"/>
              </a:rPr>
              <a:t>[Note: </a:t>
            </a:r>
            <a:r>
              <a:rPr lang="en-IN" sz="2000" i="1" dirty="0">
                <a:latin typeface="Times New Roman" panose="02020603050405020304" pitchFamily="18" charset="0"/>
                <a:cs typeface="Times New Roman" panose="02020603050405020304" pitchFamily="18" charset="0"/>
              </a:rPr>
              <a:t>Selection Committee shall decide the criteria for selection of the proposals using above said selection parameters.] </a:t>
            </a:r>
            <a:endParaRPr lang="en-IN"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684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IN" sz="2000" b="1" dirty="0" smtClean="0">
                <a:latin typeface="Times New Roman" panose="02020603050405020304" pitchFamily="18" charset="0"/>
                <a:ea typeface="+mn-ea"/>
                <a:cs typeface="Times New Roman" panose="02020603050405020304" pitchFamily="18" charset="0"/>
              </a:rPr>
              <a:t>GoI FUNDING</a:t>
            </a:r>
            <a:endParaRPr lang="en-IN" sz="2000" b="1" dirty="0">
              <a:latin typeface="Times New Roman" panose="02020603050405020304" pitchFamily="18" charset="0"/>
              <a:ea typeface="+mn-ea"/>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367251124"/>
              </p:ext>
            </p:extLst>
          </p:nvPr>
        </p:nvGraphicFramePr>
        <p:xfrm>
          <a:off x="152400" y="533400"/>
          <a:ext cx="8915400" cy="4942840"/>
        </p:xfrm>
        <a:graphic>
          <a:graphicData uri="http://schemas.openxmlformats.org/drawingml/2006/table">
            <a:tbl>
              <a:tblPr firstRow="1" bandRow="1">
                <a:tableStyleId>{5940675A-B579-460E-94D1-54222C63F5DA}</a:tableStyleId>
              </a:tblPr>
              <a:tblGrid>
                <a:gridCol w="3024868"/>
                <a:gridCol w="1242332"/>
                <a:gridCol w="190500"/>
                <a:gridCol w="1512434"/>
                <a:gridCol w="430666"/>
                <a:gridCol w="2514600"/>
              </a:tblGrid>
              <a:tr h="381000">
                <a:tc gridSpan="6">
                  <a:txBody>
                    <a:bodyPr/>
                    <a:lstStyle/>
                    <a:p>
                      <a:r>
                        <a:rPr lang="en-IN" sz="1800" b="1" i="1" dirty="0" smtClean="0">
                          <a:solidFill>
                            <a:srgbClr val="000000"/>
                          </a:solidFill>
                          <a:latin typeface="Times New Roman" panose="02020603050405020304" pitchFamily="18" charset="0"/>
                          <a:cs typeface="Times New Roman" panose="02020603050405020304" pitchFamily="18" charset="0"/>
                        </a:rPr>
                        <a:t>A) ELECTRIC BUSES </a:t>
                      </a:r>
                      <a:endParaRPr lang="en-IN" sz="1800" i="1" dirty="0">
                        <a:latin typeface="Times New Roman" panose="02020603050405020304" pitchFamily="18" charset="0"/>
                        <a:cs typeface="Times New Roman" panose="02020603050405020304" pitchFamily="18" charset="0"/>
                      </a:endParaRPr>
                    </a:p>
                  </a:txBody>
                  <a:tcPr anchor="ct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r>
              <a:tr h="370840">
                <a:tc gridSpan="3">
                  <a:txBody>
                    <a:bodyPr/>
                    <a:lstStyle/>
                    <a:p>
                      <a:r>
                        <a:rPr lang="en-IN" sz="14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Level 1  (Minimum 15% localisation is achieved) </a:t>
                      </a:r>
                      <a:endParaRPr lang="en-IN"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txBody>
                  <a:tcPr/>
                </a:tc>
                <a:tc hMerge="1">
                  <a:txBody>
                    <a:bodyPr/>
                    <a:lstStyle/>
                    <a:p>
                      <a:endParaRPr lang="en-IN"/>
                    </a:p>
                  </a:txBody>
                  <a:tcPr/>
                </a:tc>
                <a:tc hMerge="1">
                  <a:txBody>
                    <a:bodyPr/>
                    <a:lstStyle/>
                    <a:p>
                      <a:endParaRPr lang="en-IN"/>
                    </a:p>
                  </a:txBody>
                  <a:tcPr/>
                </a:tc>
                <a:tc gridSpan="3">
                  <a:txBody>
                    <a:bodyPr/>
                    <a:lstStyle/>
                    <a:p>
                      <a:r>
                        <a:rPr lang="en-IN" sz="14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Level 2 (Minimum 35% localisation is achieved) </a:t>
                      </a:r>
                      <a:endParaRPr lang="en-IN"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txBody>
                  <a:tcPr/>
                </a:tc>
                <a:tc hMerge="1">
                  <a:txBody>
                    <a:bodyPr/>
                    <a:lstStyle/>
                    <a:p>
                      <a:endParaRPr lang="en-IN"/>
                    </a:p>
                  </a:txBody>
                  <a:tcPr/>
                </a:tc>
                <a:tc hMerge="1">
                  <a:txBody>
                    <a:bodyPr/>
                    <a:lstStyle/>
                    <a:p>
                      <a:endParaRPr lang="en-IN"/>
                    </a:p>
                  </a:txBody>
                  <a:tcPr/>
                </a:tc>
              </a:tr>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60% of purchase cost or Rs. 1 Crore (whichever is lower) </a:t>
                      </a:r>
                    </a:p>
                  </a:txBody>
                  <a:tcPr/>
                </a:tc>
                <a:tc hMerge="1">
                  <a:txBody>
                    <a:bodyPr/>
                    <a:lstStyle/>
                    <a:p>
                      <a:endParaRPr lang="en-IN"/>
                    </a:p>
                  </a:txBody>
                  <a:tcPr/>
                </a:tc>
                <a:tc hMerge="1">
                  <a:txBody>
                    <a:bodyPr/>
                    <a:lstStyle/>
                    <a:p>
                      <a:endParaRPr lang="en-IN"/>
                    </a:p>
                  </a:txBody>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60% of purchase cost or Rs. 1.5 Crore (whichever is lower) </a:t>
                      </a:r>
                    </a:p>
                  </a:txBody>
                  <a:tcPr/>
                </a:tc>
                <a:tc hMerge="1">
                  <a:txBody>
                    <a:bodyPr/>
                    <a:lstStyle/>
                    <a:p>
                      <a:endParaRPr lang="en-IN"/>
                    </a:p>
                  </a:txBody>
                  <a:tcPr/>
                </a:tc>
                <a:tc hMerge="1">
                  <a:txBody>
                    <a:bodyPr/>
                    <a:lstStyle/>
                    <a:p>
                      <a:endParaRPr lang="en-IN"/>
                    </a:p>
                  </a:txBody>
                  <a:tcPr/>
                </a:tc>
              </a:tr>
              <a:tr h="401320">
                <a:tc gridSpan="6">
                  <a:txBody>
                    <a:bodyPr/>
                    <a:lstStyle/>
                    <a:p>
                      <a:r>
                        <a:rPr lang="en-IN" sz="1800" b="1" i="1"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(B) ELECTRIC 4-WHEELER PASSENGER CAR </a:t>
                      </a:r>
                    </a:p>
                  </a:txBody>
                  <a:tcPr anchor="ctr"/>
                </a:tc>
                <a:tc hMerge="1">
                  <a:txBody>
                    <a:bodyPr/>
                    <a:lstStyle/>
                    <a:p>
                      <a:endParaRPr lang="en-IN"/>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r>
              <a:tr h="41490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Segment </a:t>
                      </a:r>
                      <a:r>
                        <a:rPr lang="en-IN"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a:t>
                      </a:r>
                    </a:p>
                  </a:txBody>
                  <a:tcPr/>
                </a:tc>
                <a:tc hMerge="1">
                  <a:txBody>
                    <a:bodyPr/>
                    <a:lstStyle/>
                    <a:p>
                      <a:endParaRPr lang="en-IN" sz="1400" b="0" i="0" u="none" strike="noStrike" kern="1200" baseline="0" dirty="0" smtClean="0">
                        <a:solidFill>
                          <a:schemeClr val="tx1"/>
                        </a:solidFill>
                        <a:latin typeface="+mn-lt"/>
                        <a:ea typeface="+mn-ea"/>
                        <a:cs typeface="+mn-cs"/>
                      </a:endParaRPr>
                    </a:p>
                  </a:txBody>
                  <a:tcPr/>
                </a:tc>
                <a:tc gridSpan="3">
                  <a:txBody>
                    <a:bodyPr/>
                    <a:lstStyle/>
                    <a:p>
                      <a:r>
                        <a:rPr lang="en-IN" sz="14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Level 1 (Range 70 km) </a:t>
                      </a:r>
                      <a:endParaRPr lang="en-IN"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txBody>
                  <a:tcPr/>
                </a:tc>
                <a:tc hMerge="1">
                  <a:txBody>
                    <a:bodyPr/>
                    <a:lstStyle/>
                    <a:p>
                      <a:endParaRPr lang="en-IN" sz="1800" b="0" i="0" u="none" strike="noStrike" kern="1200" baseline="0" dirty="0" smtClean="0">
                        <a:solidFill>
                          <a:schemeClr val="tx1"/>
                        </a:solidFill>
                        <a:latin typeface="+mn-lt"/>
                        <a:ea typeface="+mn-ea"/>
                        <a:cs typeface="+mn-cs"/>
                      </a:endParaRPr>
                    </a:p>
                  </a:txBody>
                  <a:tcPr/>
                </a:tc>
                <a:tc hMerge="1">
                  <a:txBody>
                    <a:bodyPr/>
                    <a:lstStyle/>
                    <a:p>
                      <a:endParaRPr lang="en-IN" sz="1400" b="0" i="0" u="none" strike="noStrike" kern="1200" baseline="0" dirty="0" smtClean="0">
                        <a:solidFill>
                          <a:schemeClr val="tx1"/>
                        </a:solidFill>
                        <a:latin typeface="+mn-lt"/>
                        <a:ea typeface="+mn-ea"/>
                        <a:cs typeface="+mn-cs"/>
                      </a:endParaRPr>
                    </a:p>
                  </a:txBody>
                  <a:tcPr/>
                </a:tc>
                <a:tc>
                  <a:txBody>
                    <a:bodyPr/>
                    <a:lstStyle/>
                    <a:p>
                      <a:r>
                        <a:rPr lang="en-IN" sz="14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Level 2 (Range 105 km) </a:t>
                      </a:r>
                      <a:endParaRPr lang="en-IN"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txBody>
                  <a:tcPr/>
                </a:tc>
              </a:tr>
              <a:tr h="370840">
                <a:tc gridSpan="2">
                  <a:txBody>
                    <a:bodyPr/>
                    <a:lstStyle/>
                    <a:p>
                      <a:r>
                        <a:rPr lang="en-IN" sz="1400" b="1" i="1"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Length not exceeding 4 Meters </a:t>
                      </a:r>
                      <a:r>
                        <a:rPr lang="en-IN"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BEV (Advance Battery) </a:t>
                      </a:r>
                    </a:p>
                  </a:txBody>
                  <a:tcPr/>
                </a:tc>
                <a:tc hMerge="1">
                  <a:txBody>
                    <a:bodyPr/>
                    <a:lstStyle/>
                    <a:p>
                      <a:endParaRPr lang="en-IN" sz="1400" dirty="0"/>
                    </a:p>
                  </a:txBody>
                  <a:tcPr/>
                </a:tc>
                <a:tc gridSpan="3">
                  <a:txBody>
                    <a:bodyPr/>
                    <a:lstStyle/>
                    <a:p>
                      <a:r>
                        <a:rPr lang="en-IN" sz="1400" dirty="0" smtClean="0">
                          <a:latin typeface="Times New Roman" panose="02020603050405020304" pitchFamily="18" charset="0"/>
                          <a:cs typeface="Times New Roman" panose="02020603050405020304" pitchFamily="18" charset="0"/>
                        </a:rPr>
                        <a:t>Rs 76000</a:t>
                      </a:r>
                      <a:endParaRPr lang="en-IN" sz="1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sz="1400" dirty="0"/>
                    </a:p>
                  </a:txBody>
                  <a:tcPr/>
                </a:tc>
                <a:tc>
                  <a:txBody>
                    <a:bodyPr/>
                    <a:lstStyle/>
                    <a:p>
                      <a:r>
                        <a:rPr lang="en-IN" sz="1400" dirty="0" smtClean="0">
                          <a:latin typeface="Times New Roman" panose="02020603050405020304" pitchFamily="18" charset="0"/>
                          <a:cs typeface="Times New Roman" panose="02020603050405020304" pitchFamily="18" charset="0"/>
                        </a:rPr>
                        <a:t>Rs 124000</a:t>
                      </a:r>
                      <a:endParaRPr lang="en-IN" sz="1400" dirty="0">
                        <a:latin typeface="Times New Roman" panose="02020603050405020304" pitchFamily="18" charset="0"/>
                        <a:cs typeface="Times New Roman" panose="02020603050405020304" pitchFamily="18" charset="0"/>
                      </a:endParaRPr>
                    </a:p>
                  </a:txBody>
                  <a:tcPr/>
                </a:tc>
              </a:tr>
              <a:tr h="370840">
                <a:tc gridSpan="2">
                  <a:txBody>
                    <a:bodyPr/>
                    <a:lstStyle/>
                    <a:p>
                      <a:r>
                        <a:rPr lang="en-IN" sz="1400" b="1" i="1"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Length exceeding 4 Meters </a:t>
                      </a:r>
                      <a:r>
                        <a:rPr lang="en-IN"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BEV (Advance Battery) </a:t>
                      </a:r>
                    </a:p>
                  </a:txBody>
                  <a:tcPr/>
                </a:tc>
                <a:tc hMerge="1">
                  <a:txBody>
                    <a:bodyPr/>
                    <a:lstStyle/>
                    <a:p>
                      <a:endParaRPr lang="en-IN" sz="1400" dirty="0"/>
                    </a:p>
                  </a:txBody>
                  <a:tcPr/>
                </a:tc>
                <a:tc gridSpan="3">
                  <a:txBody>
                    <a:bodyPr/>
                    <a:lstStyle/>
                    <a:p>
                      <a:r>
                        <a:rPr lang="en-IN" sz="1400" dirty="0" smtClean="0">
                          <a:latin typeface="Times New Roman" panose="02020603050405020304" pitchFamily="18" charset="0"/>
                          <a:cs typeface="Times New Roman" panose="02020603050405020304" pitchFamily="18" charset="0"/>
                        </a:rPr>
                        <a:t>Rs 60000</a:t>
                      </a:r>
                      <a:endParaRPr lang="en-IN" sz="1400"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sz="1400" dirty="0"/>
                    </a:p>
                  </a:txBody>
                  <a:tcPr/>
                </a:tc>
                <a:tc>
                  <a:txBody>
                    <a:bodyPr/>
                    <a:lstStyle/>
                    <a:p>
                      <a:r>
                        <a:rPr lang="en-IN" sz="1400" dirty="0" smtClean="0">
                          <a:latin typeface="Times New Roman" panose="02020603050405020304" pitchFamily="18" charset="0"/>
                          <a:cs typeface="Times New Roman" panose="02020603050405020304" pitchFamily="18" charset="0"/>
                        </a:rPr>
                        <a:t>Rs 138000</a:t>
                      </a:r>
                      <a:endParaRPr lang="en-IN" sz="1400" dirty="0">
                        <a:latin typeface="Times New Roman" panose="02020603050405020304" pitchFamily="18" charset="0"/>
                        <a:cs typeface="Times New Roman" panose="02020603050405020304" pitchFamily="18" charset="0"/>
                      </a:endParaRPr>
                    </a:p>
                  </a:txBody>
                  <a:tcPr/>
                </a:tc>
              </a:tr>
              <a:tr h="377577">
                <a:tc gridSpan="6">
                  <a:txBody>
                    <a:bodyPr/>
                    <a:lstStyle/>
                    <a:p>
                      <a:r>
                        <a:rPr lang="en-IN" sz="1800" b="1" i="1"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(C) ELECTRIC 3-WHEELER (L5 Category) </a:t>
                      </a:r>
                    </a:p>
                  </a:txBody>
                  <a:tcPr anchor="ctr"/>
                </a:tc>
                <a:tc hMerge="1">
                  <a:txBody>
                    <a:bodyPr/>
                    <a:lstStyle/>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a:p>
                  </a:txBody>
                  <a:tcPr/>
                </a:tc>
                <a:tc hMerge="1">
                  <a:txBody>
                    <a:bodyPr/>
                    <a:lstStyle/>
                    <a:p>
                      <a:endParaRPr lang="en-IN"/>
                    </a:p>
                  </a:txBody>
                  <a:tcPr/>
                </a:tc>
              </a:tr>
              <a:tr h="370840">
                <a:tc>
                  <a:txBody>
                    <a:bodyPr/>
                    <a:lstStyle/>
                    <a:p>
                      <a:r>
                        <a:rPr lang="en-IN" sz="14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Segment </a:t>
                      </a:r>
                      <a:r>
                        <a:rPr lang="en-IN"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a:t>
                      </a:r>
                    </a:p>
                  </a:txBody>
                  <a:tcPr/>
                </a:tc>
                <a:tc gridSpan="3">
                  <a:txBody>
                    <a:bodyPr/>
                    <a:lstStyle/>
                    <a:p>
                      <a:r>
                        <a:rPr lang="en-IN" sz="14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Level 1 (Range 50 km) </a:t>
                      </a:r>
                      <a:endParaRPr lang="en-IN" sz="1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dirty="0"/>
                    </a:p>
                  </a:txBody>
                  <a:tcPr/>
                </a:tc>
                <a:tc gridSpan="2">
                  <a:txBody>
                    <a:bodyPr/>
                    <a:lstStyle/>
                    <a:p>
                      <a:r>
                        <a:rPr lang="en-IN" sz="14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Level 2 (Range 80 km)</a:t>
                      </a:r>
                      <a:endParaRPr lang="en-IN"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txBody>
                  <a:tcPr/>
                </a:tc>
                <a:tc hMerge="1">
                  <a:txBody>
                    <a:bodyPr/>
                    <a:lstStyle/>
                    <a:p>
                      <a:endParaRPr lang="en-IN"/>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BEV (Advance Battery) </a:t>
                      </a:r>
                    </a:p>
                  </a:txBody>
                  <a:tcPr/>
                </a:tc>
                <a:tc gridSpan="3">
                  <a:txBody>
                    <a:bodyPr/>
                    <a:lstStyle/>
                    <a:p>
                      <a:r>
                        <a:rPr lang="en-IN" sz="1400" dirty="0" smtClean="0">
                          <a:latin typeface="Times New Roman" panose="02020603050405020304" pitchFamily="18" charset="0"/>
                          <a:cs typeface="Times New Roman" panose="02020603050405020304" pitchFamily="18" charset="0"/>
                        </a:rPr>
                        <a:t>Rs 51000</a:t>
                      </a:r>
                      <a:endParaRPr lang="en-IN" sz="1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dirty="0"/>
                    </a:p>
                  </a:txBody>
                  <a:tcPr/>
                </a:tc>
                <a:tc gridSpan="2">
                  <a:txBody>
                    <a:bodyPr/>
                    <a:lstStyle/>
                    <a:p>
                      <a:r>
                        <a:rPr lang="en-IN" sz="1400" dirty="0" smtClean="0">
                          <a:latin typeface="Times New Roman" panose="02020603050405020304" pitchFamily="18" charset="0"/>
                          <a:cs typeface="Times New Roman" panose="02020603050405020304" pitchFamily="18" charset="0"/>
                        </a:rPr>
                        <a:t>Rs 61000</a:t>
                      </a:r>
                      <a:endParaRPr lang="en-IN" sz="1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r>
              <a:tr h="401320">
                <a:tc gridSpan="6">
                  <a:txBody>
                    <a:bodyPr/>
                    <a:lstStyle/>
                    <a:p>
                      <a:r>
                        <a:rPr lang="en-IN" sz="1800" b="1" i="1"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(D) ELECTRIC 3-WHEELER (Having max. speed less than 25 Km/Hrs) </a:t>
                      </a:r>
                      <a:r>
                        <a:rPr lang="en-IN"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a:t>
                      </a:r>
                    </a:p>
                  </a:txBody>
                  <a:tcPr anchor="ctr"/>
                </a:tc>
                <a:tc hMerge="1">
                  <a:txBody>
                    <a:bodyPr/>
                    <a:lstStyle/>
                    <a:p>
                      <a:endParaRPr lang="en-IN" dirty="0"/>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a:p>
                  </a:txBody>
                  <a:tcPr/>
                </a:tc>
              </a:tr>
              <a:tr h="370840">
                <a:tc>
                  <a:txBody>
                    <a:bodyPr/>
                    <a:lstStyle/>
                    <a:p>
                      <a:r>
                        <a:rPr lang="en-IN" sz="14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Segment </a:t>
                      </a:r>
                      <a:r>
                        <a:rPr lang="en-IN"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		</a:t>
                      </a:r>
                    </a:p>
                  </a:txBody>
                  <a:tcPr/>
                </a:tc>
                <a:tc gridSpan="3">
                  <a:txBody>
                    <a:bodyPr/>
                    <a:lstStyle/>
                    <a:p>
                      <a:r>
                        <a:rPr lang="en-IN" sz="14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Level 1 (Range 50 km) </a:t>
                      </a:r>
                      <a:endParaRPr lang="en-IN" sz="1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dirty="0"/>
                    </a:p>
                  </a:txBody>
                  <a:tcPr/>
                </a:tc>
                <a:tc gridSpan="2">
                  <a:txBody>
                    <a:bodyPr/>
                    <a:lstStyle/>
                    <a:p>
                      <a:r>
                        <a:rPr lang="en-IN" sz="1400" b="1"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Level 2 (Range 80 km)</a:t>
                      </a:r>
                      <a:endParaRPr lang="en-IN"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endParaRPr>
                    </a:p>
                  </a:txBody>
                  <a:tcPr/>
                </a:tc>
                <a:tc hMerge="1">
                  <a:txBody>
                    <a:bodyPr/>
                    <a:lstStyle/>
                    <a:p>
                      <a:endParaRPr lang="en-IN"/>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smtClean="0">
                          <a:solidFill>
                            <a:schemeClr val="tx1"/>
                          </a:solidFill>
                          <a:latin typeface="Times New Roman" panose="02020603050405020304" pitchFamily="18" charset="0"/>
                          <a:ea typeface="+mn-ea"/>
                          <a:cs typeface="Times New Roman" panose="02020603050405020304" pitchFamily="18" charset="0"/>
                        </a:rPr>
                        <a:t>BEV (Advance Battery) 	</a:t>
                      </a:r>
                    </a:p>
                  </a:txBody>
                  <a:tcPr/>
                </a:tc>
                <a:tc gridSpan="3">
                  <a:txBody>
                    <a:bodyPr/>
                    <a:lstStyle/>
                    <a:p>
                      <a:r>
                        <a:rPr lang="en-IN" sz="1400" dirty="0" smtClean="0">
                          <a:latin typeface="Times New Roman" panose="02020603050405020304" pitchFamily="18" charset="0"/>
                          <a:cs typeface="Times New Roman" panose="02020603050405020304" pitchFamily="18" charset="0"/>
                        </a:rPr>
                        <a:t>Rs 37500</a:t>
                      </a:r>
                      <a:endParaRPr lang="en-IN" sz="1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dirty="0"/>
                    </a:p>
                  </a:txBody>
                  <a:tcPr/>
                </a:tc>
                <a:tc gridSpan="2">
                  <a:txBody>
                    <a:bodyPr/>
                    <a:lstStyle/>
                    <a:p>
                      <a:r>
                        <a:rPr lang="en-IN" sz="1400" dirty="0" smtClean="0">
                          <a:latin typeface="Times New Roman" panose="02020603050405020304" pitchFamily="18" charset="0"/>
                          <a:cs typeface="Times New Roman" panose="02020603050405020304" pitchFamily="18" charset="0"/>
                        </a:rPr>
                        <a:t>Rs 45000</a:t>
                      </a:r>
                      <a:endParaRPr lang="en-IN" sz="1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r>
            </a:tbl>
          </a:graphicData>
        </a:graphic>
      </p:graphicFrame>
      <p:sp>
        <p:nvSpPr>
          <p:cNvPr id="9" name="TextBox 8"/>
          <p:cNvSpPr txBox="1"/>
          <p:nvPr/>
        </p:nvSpPr>
        <p:spPr>
          <a:xfrm>
            <a:off x="1" y="5715000"/>
            <a:ext cx="9144000" cy="1077218"/>
          </a:xfrm>
          <a:prstGeom prst="rect">
            <a:avLst/>
          </a:prstGeom>
          <a:noFill/>
        </p:spPr>
        <p:txBody>
          <a:bodyPr wrap="square" rtlCol="0">
            <a:spAutoFit/>
          </a:bodyPr>
          <a:lstStyle/>
          <a:p>
            <a:pPr algn="just"/>
            <a:r>
              <a:rPr lang="en-IN" sz="1400" i="1" dirty="0" smtClean="0"/>
              <a:t>*</a:t>
            </a:r>
            <a:r>
              <a:rPr lang="en-IN" sz="1600" i="1" dirty="0" smtClean="0">
                <a:latin typeface="Times New Roman" panose="02020603050405020304" pitchFamily="18" charset="0"/>
                <a:cs typeface="Times New Roman" panose="02020603050405020304" pitchFamily="18" charset="0"/>
              </a:rPr>
              <a:t>The </a:t>
            </a:r>
            <a:r>
              <a:rPr lang="en-IN" sz="1600" i="1" dirty="0">
                <a:latin typeface="Times New Roman" panose="02020603050405020304" pitchFamily="18" charset="0"/>
                <a:cs typeface="Times New Roman" panose="02020603050405020304" pitchFamily="18" charset="0"/>
              </a:rPr>
              <a:t>total fund not more than Rs. 105 crore will be provided to each selected city in the current FY 2017-18 for a composite basket of </a:t>
            </a:r>
            <a:r>
              <a:rPr lang="en-IN" sz="1600" i="1" dirty="0" smtClean="0">
                <a:latin typeface="Times New Roman" panose="02020603050405020304" pitchFamily="18" charset="0"/>
                <a:cs typeface="Times New Roman" panose="02020603050405020304" pitchFamily="18" charset="0"/>
              </a:rPr>
              <a:t>electric buses </a:t>
            </a:r>
            <a:r>
              <a:rPr lang="en-IN" sz="1600" i="1" dirty="0">
                <a:latin typeface="Times New Roman" panose="02020603050405020304" pitchFamily="18" charset="0"/>
                <a:cs typeface="Times New Roman" panose="02020603050405020304" pitchFamily="18" charset="0"/>
              </a:rPr>
              <a:t>(max. 100 per city), </a:t>
            </a:r>
            <a:r>
              <a:rPr lang="en-IN" sz="1600" i="1" dirty="0" smtClean="0">
                <a:latin typeface="Times New Roman" panose="02020603050405020304" pitchFamily="18" charset="0"/>
                <a:cs typeface="Times New Roman" panose="02020603050405020304" pitchFamily="18" charset="0"/>
              </a:rPr>
              <a:t>electric 4-wheeler </a:t>
            </a:r>
            <a:r>
              <a:rPr lang="en-IN" sz="1600" i="1" dirty="0">
                <a:latin typeface="Times New Roman" panose="02020603050405020304" pitchFamily="18" charset="0"/>
                <a:cs typeface="Times New Roman" panose="02020603050405020304" pitchFamily="18" charset="0"/>
              </a:rPr>
              <a:t>passenger cars &amp; </a:t>
            </a:r>
            <a:r>
              <a:rPr lang="en-IN" sz="1600" i="1" dirty="0" smtClean="0">
                <a:latin typeface="Times New Roman" panose="02020603050405020304" pitchFamily="18" charset="0"/>
                <a:cs typeface="Times New Roman" panose="02020603050405020304" pitchFamily="18" charset="0"/>
              </a:rPr>
              <a:t>electric 3-wheeler</a:t>
            </a:r>
            <a:r>
              <a:rPr lang="en-IN" sz="1600" i="1" dirty="0">
                <a:latin typeface="Times New Roman" panose="02020603050405020304" pitchFamily="18" charset="0"/>
                <a:cs typeface="Times New Roman" panose="02020603050405020304" pitchFamily="18" charset="0"/>
              </a:rPr>
              <a:t>. </a:t>
            </a:r>
            <a:endParaRPr lang="en-IN" sz="1600" i="1" dirty="0" smtClean="0">
              <a:latin typeface="Times New Roman" panose="02020603050405020304" pitchFamily="18" charset="0"/>
              <a:cs typeface="Times New Roman" panose="02020603050405020304" pitchFamily="18" charset="0"/>
            </a:endParaRPr>
          </a:p>
          <a:p>
            <a:pPr algn="just"/>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68265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IN" sz="2000" b="1" dirty="0" smtClean="0">
                <a:latin typeface="Times New Roman" panose="02020603050405020304" pitchFamily="18" charset="0"/>
                <a:ea typeface="+mn-ea"/>
                <a:cs typeface="Times New Roman" panose="02020603050405020304" pitchFamily="18" charset="0"/>
              </a:rPr>
              <a:t>GoI FUNDING</a:t>
            </a:r>
            <a:endParaRPr lang="en-IN" sz="2000" b="1" dirty="0">
              <a:latin typeface="Times New Roman" panose="02020603050405020304" pitchFamily="18" charset="0"/>
              <a:ea typeface="+mn-ea"/>
              <a:cs typeface="Times New Roman" panose="02020603050405020304" pitchFamily="18" charset="0"/>
            </a:endParaRPr>
          </a:p>
        </p:txBody>
      </p:sp>
      <p:sp>
        <p:nvSpPr>
          <p:cNvPr id="8" name="TextBox 7"/>
          <p:cNvSpPr txBox="1"/>
          <p:nvPr/>
        </p:nvSpPr>
        <p:spPr>
          <a:xfrm>
            <a:off x="1" y="457200"/>
            <a:ext cx="9144000" cy="954107"/>
          </a:xfrm>
          <a:prstGeom prst="rect">
            <a:avLst/>
          </a:prstGeom>
          <a:noFill/>
        </p:spPr>
        <p:txBody>
          <a:bodyPr wrap="square" rtlCol="0">
            <a:spAutoFit/>
          </a:bodyPr>
          <a:lstStyle/>
          <a:p>
            <a:r>
              <a:rPr lang="en-IN" sz="1400" b="1" i="1" dirty="0" smtClean="0">
                <a:latin typeface="Times New Roman" panose="02020603050405020304" pitchFamily="18" charset="0"/>
                <a:cs typeface="Times New Roman" panose="02020603050405020304" pitchFamily="18" charset="0"/>
              </a:rPr>
              <a:t>Charging Infrastructure</a:t>
            </a:r>
          </a:p>
          <a:p>
            <a:endParaRPr lang="en-IN" sz="1400" b="1" i="1" dirty="0" smtClean="0">
              <a:latin typeface="Times New Roman" panose="02020603050405020304" pitchFamily="18" charset="0"/>
              <a:cs typeface="Times New Roman" panose="02020603050405020304" pitchFamily="18" charset="0"/>
            </a:endParaRPr>
          </a:p>
          <a:p>
            <a:r>
              <a:rPr lang="en-IN" sz="1400" dirty="0" smtClean="0">
                <a:latin typeface="Times New Roman" panose="02020603050405020304" pitchFamily="18" charset="0"/>
                <a:cs typeface="Times New Roman" panose="02020603050405020304" pitchFamily="18" charset="0"/>
              </a:rPr>
              <a:t>Funding </a:t>
            </a:r>
            <a:r>
              <a:rPr lang="en-IN" sz="1400" dirty="0">
                <a:latin typeface="Times New Roman" panose="02020603050405020304" pitchFamily="18" charset="0"/>
                <a:cs typeface="Times New Roman" panose="02020603050405020304" pitchFamily="18" charset="0"/>
              </a:rPr>
              <a:t>will also be provided for setting up of the charging infrastructure in the selected cities with a ceiling of Rs. 15 crore per city, as per details </a:t>
            </a:r>
            <a:r>
              <a:rPr lang="en-IN" sz="1400" dirty="0" smtClean="0">
                <a:latin typeface="Times New Roman" panose="02020603050405020304" pitchFamily="18" charset="0"/>
                <a:cs typeface="Times New Roman" panose="02020603050405020304" pitchFamily="18" charset="0"/>
              </a:rPr>
              <a:t>below:-</a:t>
            </a:r>
          </a:p>
        </p:txBody>
      </p:sp>
      <p:graphicFrame>
        <p:nvGraphicFramePr>
          <p:cNvPr id="2" name="Table 1"/>
          <p:cNvGraphicFramePr>
            <a:graphicFrameLocks noGrp="1"/>
          </p:cNvGraphicFramePr>
          <p:nvPr>
            <p:extLst>
              <p:ext uri="{D42A27DB-BD31-4B8C-83A1-F6EECF244321}">
                <p14:modId xmlns:p14="http://schemas.microsoft.com/office/powerpoint/2010/main" val="509617835"/>
              </p:ext>
            </p:extLst>
          </p:nvPr>
        </p:nvGraphicFramePr>
        <p:xfrm>
          <a:off x="114300" y="1447800"/>
          <a:ext cx="8915400" cy="2751703"/>
        </p:xfrm>
        <a:graphic>
          <a:graphicData uri="http://schemas.openxmlformats.org/drawingml/2006/table">
            <a:tbl>
              <a:tblPr firstRow="1" bandRow="1">
                <a:tableStyleId>{5940675A-B579-460E-94D1-54222C63F5DA}</a:tableStyleId>
              </a:tblPr>
              <a:tblGrid>
                <a:gridCol w="3924300"/>
                <a:gridCol w="4991100"/>
              </a:tblGrid>
              <a:tr h="381000">
                <a:tc gridSpan="2">
                  <a:txBody>
                    <a:bodyPr/>
                    <a:lstStyle/>
                    <a:p>
                      <a:r>
                        <a:rPr lang="en-IN" sz="1400" b="1" i="1" dirty="0" smtClean="0">
                          <a:solidFill>
                            <a:srgbClr val="000000"/>
                          </a:solidFill>
                        </a:rPr>
                        <a:t>A) ELECTRIC BUSES </a:t>
                      </a:r>
                      <a:endParaRPr lang="en-IN" sz="1400" i="1" dirty="0"/>
                    </a:p>
                  </a:txBody>
                  <a:tcPr anchor="ctr"/>
                </a:tc>
                <a:tc hMerge="1">
                  <a:txBody>
                    <a:bodyPr/>
                    <a:lstStyle/>
                    <a:p>
                      <a:endParaRPr lang="en-IN"/>
                    </a:p>
                  </a:txBody>
                  <a:tcPr/>
                </a:tc>
              </a:tr>
              <a:tr h="572383">
                <a:tc gridSpan="2">
                  <a:txBody>
                    <a:bodyPr/>
                    <a:lstStyle/>
                    <a:p>
                      <a:r>
                        <a:rPr lang="en-IN" sz="1400" dirty="0" smtClean="0">
                          <a:latin typeface="+mj-lt"/>
                          <a:cs typeface="Arial" panose="020B0604020202020204" pitchFamily="34" charset="0"/>
                        </a:rPr>
                        <a:t>10% of total eligible demand incentive for purchase of fleet of EV buses as per contract agreement between purchaser and OEM / Manufacturer / Supplier to State Transport Undertakings / Municipal Corporations. </a:t>
                      </a:r>
                      <a:endParaRPr lang="en-IN" sz="1400" dirty="0">
                        <a:latin typeface="+mj-lt"/>
                        <a:cs typeface="Arial" panose="020B0604020202020204" pitchFamily="34" charset="0"/>
                      </a:endParaRPr>
                    </a:p>
                  </a:txBody>
                  <a:tcPr/>
                </a:tc>
                <a:tc hMerge="1">
                  <a:txBody>
                    <a:bodyPr/>
                    <a:lstStyle/>
                    <a:p>
                      <a:endParaRPr lang="en-IN"/>
                    </a:p>
                  </a:txBody>
                  <a:tcPr/>
                </a:tc>
              </a:tr>
              <a:tr h="401320">
                <a:tc gridSpan="2">
                  <a:txBody>
                    <a:bodyPr/>
                    <a:lstStyle/>
                    <a:p>
                      <a:r>
                        <a:rPr lang="en-IN" sz="1400" b="1" i="1" u="none" strike="noStrike" kern="1200" baseline="0" dirty="0" smtClean="0">
                          <a:solidFill>
                            <a:schemeClr val="tx1"/>
                          </a:solidFill>
                          <a:latin typeface="+mn-lt"/>
                          <a:ea typeface="+mn-ea"/>
                          <a:cs typeface="+mn-cs"/>
                        </a:rPr>
                        <a:t>(B) </a:t>
                      </a:r>
                      <a:r>
                        <a:rPr lang="en-IN" sz="1400" b="1" i="1" dirty="0" smtClean="0"/>
                        <a:t>Electric 4-Wheelers/Electric 3-Wheelers</a:t>
                      </a:r>
                      <a:endParaRPr lang="en-IN" sz="1400" b="1" i="1" u="none" strike="noStrike" kern="1200" baseline="0" dirty="0" smtClean="0">
                        <a:solidFill>
                          <a:schemeClr val="tx1"/>
                        </a:solidFill>
                        <a:latin typeface="+mn-lt"/>
                        <a:ea typeface="+mn-ea"/>
                        <a:cs typeface="+mn-cs"/>
                      </a:endParaRPr>
                    </a:p>
                  </a:txBody>
                  <a:tcPr anchor="ctr"/>
                </a:tc>
                <a:tc hMerge="1">
                  <a:txBody>
                    <a:bodyPr/>
                    <a:lstStyle/>
                    <a:p>
                      <a:endParaRPr lang="en-IN"/>
                    </a:p>
                  </a:txBody>
                  <a:tcPr/>
                </a:tc>
              </a:tr>
              <a:tr h="360680">
                <a:tc>
                  <a:txBody>
                    <a:bodyPr/>
                    <a:lstStyle/>
                    <a:p>
                      <a:r>
                        <a:rPr lang="en-IN" sz="1400" b="1" i="0" u="none" strike="noStrike" kern="1200" baseline="0" dirty="0" smtClean="0">
                          <a:solidFill>
                            <a:schemeClr val="tx1"/>
                          </a:solidFill>
                          <a:latin typeface="+mj-lt"/>
                          <a:ea typeface="+mn-ea"/>
                          <a:cs typeface="+mn-cs"/>
                        </a:rPr>
                        <a:t>Type of Charger </a:t>
                      </a:r>
                      <a:r>
                        <a:rPr lang="en-IN" sz="1400" b="0" i="0" u="none" strike="noStrike" kern="1200" baseline="0" dirty="0" smtClean="0">
                          <a:solidFill>
                            <a:schemeClr val="tx1"/>
                          </a:solidFill>
                          <a:latin typeface="+mj-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i="0" u="none" strike="noStrike" kern="1200" baseline="0" dirty="0" smtClean="0">
                          <a:solidFill>
                            <a:schemeClr val="tx1"/>
                          </a:solidFill>
                          <a:latin typeface="+mj-lt"/>
                          <a:ea typeface="+mn-ea"/>
                          <a:cs typeface="+mn-cs"/>
                        </a:rPr>
                        <a:t>Demand Incentive </a:t>
                      </a:r>
                      <a:r>
                        <a:rPr lang="en-IN" sz="1400" b="0" i="0" u="none" strike="noStrike" kern="1200" baseline="0" dirty="0" smtClean="0">
                          <a:solidFill>
                            <a:schemeClr val="tx1"/>
                          </a:solidFill>
                          <a:latin typeface="+mj-lt"/>
                          <a:ea typeface="+mn-ea"/>
                          <a:cs typeface="+mn-cs"/>
                        </a:rPr>
                        <a:t>	</a:t>
                      </a:r>
                    </a:p>
                  </a:txBody>
                  <a:tcPr/>
                </a:tc>
              </a:tr>
              <a:tr h="370840">
                <a:tc>
                  <a:txBody>
                    <a:bodyPr/>
                    <a:lstStyle/>
                    <a:p>
                      <a:r>
                        <a:rPr lang="en-IN" sz="1400" b="0" i="0" u="none" strike="noStrike" kern="1200" baseline="0" dirty="0" smtClean="0">
                          <a:solidFill>
                            <a:schemeClr val="tx1"/>
                          </a:solidFill>
                          <a:latin typeface="+mj-lt"/>
                          <a:ea typeface="+mn-ea"/>
                          <a:cs typeface="Arial" panose="020B0604020202020204" pitchFamily="34" charset="0"/>
                        </a:rPr>
                        <a:t>AC Smart Charger with two-way communication for low Voltage Vehicles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kern="1200" baseline="0" dirty="0" smtClean="0">
                          <a:solidFill>
                            <a:schemeClr val="tx1"/>
                          </a:solidFill>
                          <a:latin typeface="+mj-lt"/>
                          <a:ea typeface="+mn-ea"/>
                          <a:cs typeface="Arial" panose="020B0604020202020204" pitchFamily="34" charset="0"/>
                        </a:rPr>
                        <a:t>75% of cost or Rs. 1.2 lakh per charger, whichever is lower 	</a:t>
                      </a:r>
                    </a:p>
                  </a:txBody>
                  <a:tcPr/>
                </a:tc>
              </a:tr>
              <a:tr h="370840">
                <a:tc>
                  <a:txBody>
                    <a:bodyPr/>
                    <a:lstStyle/>
                    <a:p>
                      <a:r>
                        <a:rPr lang="en-IN" sz="1400" b="0" i="0" u="none" strike="noStrike" kern="1200" baseline="0" dirty="0" smtClean="0">
                          <a:solidFill>
                            <a:schemeClr val="tx1"/>
                          </a:solidFill>
                          <a:latin typeface="+mj-lt"/>
                          <a:ea typeface="+mn-ea"/>
                          <a:cs typeface="Arial" panose="020B0604020202020204" pitchFamily="34" charset="0"/>
                        </a:rPr>
                        <a:t>DC Fast Charger (less than 100 Volt) with standard specification 	</a:t>
                      </a:r>
                    </a:p>
                  </a:txBody>
                  <a:tcPr/>
                </a:tc>
                <a:tc>
                  <a:txBody>
                    <a:bodyPr/>
                    <a:lstStyle/>
                    <a:p>
                      <a:r>
                        <a:rPr lang="en-IN" sz="1400" b="0" i="0" u="none" strike="noStrike" kern="1200" baseline="0" dirty="0" smtClean="0">
                          <a:solidFill>
                            <a:schemeClr val="tx1"/>
                          </a:solidFill>
                          <a:latin typeface="+mj-lt"/>
                          <a:ea typeface="+mn-ea"/>
                          <a:cs typeface="Arial" panose="020B0604020202020204" pitchFamily="34" charset="0"/>
                        </a:rPr>
                        <a:t>75% of cost or Rs. 7 lakh, whichever is lower, per charger </a:t>
                      </a:r>
                    </a:p>
                    <a:p>
                      <a:r>
                        <a:rPr lang="en-IN" sz="1400" b="0" i="0" u="none" strike="noStrike" kern="1200" baseline="0" dirty="0" smtClean="0">
                          <a:solidFill>
                            <a:schemeClr val="tx1"/>
                          </a:solidFill>
                          <a:latin typeface="+mj-lt"/>
                          <a:ea typeface="+mn-ea"/>
                          <a:cs typeface="Arial" panose="020B0604020202020204" pitchFamily="34" charset="0"/>
                        </a:rPr>
                        <a:t>(Cost of charger includes all cost including installation cost) </a:t>
                      </a:r>
                    </a:p>
                  </a:txBody>
                  <a:tcPr/>
                </a:tc>
              </a:tr>
            </a:tbl>
          </a:graphicData>
        </a:graphic>
      </p:graphicFrame>
      <p:sp>
        <p:nvSpPr>
          <p:cNvPr id="3" name="Rectangle 2"/>
          <p:cNvSpPr/>
          <p:nvPr/>
        </p:nvSpPr>
        <p:spPr>
          <a:xfrm>
            <a:off x="114300" y="4267200"/>
            <a:ext cx="8915400" cy="2246769"/>
          </a:xfrm>
          <a:prstGeom prst="rect">
            <a:avLst/>
          </a:prstGeom>
        </p:spPr>
        <p:txBody>
          <a:bodyPr wrap="square">
            <a:spAutoFit/>
          </a:bodyPr>
          <a:lstStyle/>
          <a:p>
            <a:pPr marL="285750" indent="-285750">
              <a:buFont typeface="Wingdings" panose="05000000000000000000" pitchFamily="2" charset="2"/>
              <a:buChar char="Ø"/>
            </a:pPr>
            <a:r>
              <a:rPr lang="en-IN" sz="1400" dirty="0">
                <a:solidFill>
                  <a:srgbClr val="000000"/>
                </a:solidFill>
                <a:latin typeface="Times New Roman" panose="02020603050405020304" pitchFamily="18" charset="0"/>
                <a:cs typeface="Times New Roman" panose="02020603050405020304" pitchFamily="18" charset="0"/>
              </a:rPr>
              <a:t>The remaining cost for setting up of charging station including its location and operation cost shall be borne by the concerned authority </a:t>
            </a:r>
            <a:r>
              <a:rPr lang="en-IN" sz="1400" dirty="0" smtClean="0">
                <a:solidFill>
                  <a:srgbClr val="000000"/>
                </a:solidFill>
                <a:latin typeface="Times New Roman" panose="02020603050405020304" pitchFamily="18" charset="0"/>
                <a:cs typeface="Times New Roman" panose="02020603050405020304" pitchFamily="18" charset="0"/>
              </a:rPr>
              <a:t>in </a:t>
            </a:r>
            <a:r>
              <a:rPr lang="en-IN" sz="1400" dirty="0">
                <a:solidFill>
                  <a:srgbClr val="000000"/>
                </a:solidFill>
                <a:latin typeface="Times New Roman" panose="02020603050405020304" pitchFamily="18" charset="0"/>
                <a:cs typeface="Times New Roman" panose="02020603050405020304" pitchFamily="18" charset="0"/>
              </a:rPr>
              <a:t>consultation with Power Discoms in conformity with Acts and Regulations in this regard. These charging stations shall not be limited to the vehicles sanctioned under the project but shall also be open to public at large. </a:t>
            </a:r>
            <a:endParaRPr lang="en-IN" sz="1400" dirty="0" smtClean="0">
              <a:solidFill>
                <a:srgbClr val="000000"/>
              </a:solidFill>
              <a:latin typeface="Times New Roman" panose="02020603050405020304" pitchFamily="18" charset="0"/>
              <a:cs typeface="Times New Roman" panose="02020603050405020304" pitchFamily="18" charset="0"/>
            </a:endParaRPr>
          </a:p>
          <a:p>
            <a:endParaRPr lang="en-IN" sz="1400" dirty="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1400" dirty="0" smtClean="0">
                <a:solidFill>
                  <a:srgbClr val="000000"/>
                </a:solidFill>
                <a:latin typeface="Times New Roman" panose="02020603050405020304" pitchFamily="18" charset="0"/>
                <a:cs typeface="Times New Roman" panose="02020603050405020304" pitchFamily="18" charset="0"/>
              </a:rPr>
              <a:t>The funding </a:t>
            </a:r>
            <a:r>
              <a:rPr lang="en-IN" sz="1400" dirty="0">
                <a:solidFill>
                  <a:srgbClr val="000000"/>
                </a:solidFill>
                <a:latin typeface="Times New Roman" panose="02020603050405020304" pitchFamily="18" charset="0"/>
                <a:cs typeface="Times New Roman" panose="02020603050405020304" pitchFamily="18" charset="0"/>
              </a:rPr>
              <a:t>is available to only those Electric buses / Electric 4-Wheelers passenger cars / Electric 3-Wheeler, which run on advance battery. </a:t>
            </a:r>
            <a:endParaRPr lang="en-IN" sz="1400" dirty="0" smtClean="0">
              <a:solidFill>
                <a:srgbClr val="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400" i="1" dirty="0">
              <a:solidFill>
                <a:srgbClr val="000000"/>
              </a:solidFill>
              <a:latin typeface="Times New Roman" panose="02020603050405020304" pitchFamily="18" charset="0"/>
              <a:cs typeface="Times New Roman" panose="02020603050405020304" pitchFamily="18" charset="0"/>
            </a:endParaRPr>
          </a:p>
          <a:p>
            <a:r>
              <a:rPr lang="en-IN" sz="1400" i="1" dirty="0">
                <a:solidFill>
                  <a:srgbClr val="000000"/>
                </a:solidFill>
                <a:latin typeface="Times New Roman" panose="02020603050405020304" pitchFamily="18" charset="0"/>
                <a:cs typeface="Times New Roman" panose="02020603050405020304" pitchFamily="18" charset="0"/>
              </a:rPr>
              <a:t>[NOTE: “Advance Battery” represents the new generation batteries without lead such as Lithium Polymer, Lithium Iron phosphate, Nickel Metal Hydride, Zinc Air, Sodium Air, Nickel Zinc, Lithium Air etc.] </a:t>
            </a:r>
            <a:endParaRPr lang="en-IN"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763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9144000" cy="400110"/>
          </a:xfrm>
          <a:solidFill>
            <a:srgbClr val="92D050"/>
          </a:solidFill>
          <a:ln w="9525">
            <a:noFill/>
            <a:miter lim="800000"/>
            <a:headEnd/>
            <a:tailEnd/>
          </a:ln>
        </p:spPr>
        <p:txBody>
          <a:bodyPr vert="horz" wrap="square" lIns="91440" tIns="45720" rIns="91440" bIns="45720" numCol="1" anchor="ctr" anchorCtr="0" compatLnSpc="1">
            <a:prstTxWarp prst="textNoShape">
              <a:avLst/>
            </a:prstTxWarp>
            <a:spAutoFit/>
          </a:bodyPr>
          <a:lstStyle/>
          <a:p>
            <a:pPr algn="l"/>
            <a:r>
              <a:rPr lang="en-IN" sz="2000" b="1" dirty="0" smtClean="0">
                <a:latin typeface="Times New Roman" panose="02020603050405020304" pitchFamily="18" charset="0"/>
                <a:ea typeface="+mn-ea"/>
                <a:cs typeface="Times New Roman" panose="02020603050405020304" pitchFamily="18" charset="0"/>
              </a:rPr>
              <a:t>RESPONSE DOCUMENT</a:t>
            </a:r>
            <a:endParaRPr lang="en-IN" sz="2000" b="1" dirty="0">
              <a:latin typeface="Times New Roman" panose="02020603050405020304" pitchFamily="18" charset="0"/>
              <a:ea typeface="+mn-ea"/>
              <a:cs typeface="Times New Roman" panose="02020603050405020304" pitchFamily="18" charset="0"/>
            </a:endParaRPr>
          </a:p>
        </p:txBody>
      </p:sp>
      <p:sp>
        <p:nvSpPr>
          <p:cNvPr id="8" name="TextBox 7"/>
          <p:cNvSpPr txBox="1"/>
          <p:nvPr/>
        </p:nvSpPr>
        <p:spPr>
          <a:xfrm>
            <a:off x="1" y="533400"/>
            <a:ext cx="9144000" cy="5262979"/>
          </a:xfrm>
          <a:prstGeom prst="rect">
            <a:avLst/>
          </a:prstGeom>
          <a:noFill/>
        </p:spPr>
        <p:txBody>
          <a:bodyPr wrap="square" rtlCol="0">
            <a:spAutoFit/>
          </a:bodyPr>
          <a:lstStyle/>
          <a:p>
            <a:endParaRPr lang="en-IN" sz="2400" dirty="0"/>
          </a:p>
          <a:p>
            <a:pPr marL="342900" indent="-34290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Covering </a:t>
            </a:r>
            <a:r>
              <a:rPr lang="en-IN" sz="2400" dirty="0">
                <a:latin typeface="Times New Roman" panose="02020603050405020304" pitchFamily="18" charset="0"/>
                <a:cs typeface="Times New Roman" panose="02020603050405020304" pitchFamily="18" charset="0"/>
              </a:rPr>
              <a:t>letter </a:t>
            </a:r>
          </a:p>
          <a:p>
            <a:pPr marL="342900" indent="-342900">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General </a:t>
            </a:r>
            <a:r>
              <a:rPr lang="en-IN" sz="2400" dirty="0">
                <a:latin typeface="Times New Roman" panose="02020603050405020304" pitchFamily="18" charset="0"/>
                <a:cs typeface="Times New Roman" panose="02020603050405020304" pitchFamily="18" charset="0"/>
              </a:rPr>
              <a:t>details about the City </a:t>
            </a:r>
          </a:p>
          <a:p>
            <a:pPr marL="342900" indent="-342900">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Detailed </a:t>
            </a:r>
            <a:r>
              <a:rPr lang="en-IN" sz="2400" dirty="0">
                <a:latin typeface="Times New Roman" panose="02020603050405020304" pitchFamily="18" charset="0"/>
                <a:cs typeface="Times New Roman" panose="02020603050405020304" pitchFamily="18" charset="0"/>
              </a:rPr>
              <a:t>Project Report </a:t>
            </a:r>
          </a:p>
          <a:p>
            <a:pPr marL="342900" indent="-342900">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Funding </a:t>
            </a:r>
            <a:r>
              <a:rPr lang="en-IN" sz="2400" dirty="0">
                <a:latin typeface="Times New Roman" panose="02020603050405020304" pitchFamily="18" charset="0"/>
                <a:cs typeface="Times New Roman" panose="02020603050405020304" pitchFamily="18" charset="0"/>
              </a:rPr>
              <a:t>Pattern </a:t>
            </a:r>
          </a:p>
          <a:p>
            <a:pPr marL="342900" indent="-342900">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Documents </a:t>
            </a:r>
            <a:r>
              <a:rPr lang="en-IN" sz="2400" dirty="0">
                <a:latin typeface="Times New Roman" panose="02020603050405020304" pitchFamily="18" charset="0"/>
                <a:cs typeface="Times New Roman" panose="02020603050405020304" pitchFamily="18" charset="0"/>
              </a:rPr>
              <a:t>related to tie-up with STUs for buses </a:t>
            </a:r>
          </a:p>
          <a:p>
            <a:pPr marL="342900" indent="-342900">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Documents </a:t>
            </a:r>
            <a:r>
              <a:rPr lang="en-IN" sz="2400" dirty="0">
                <a:latin typeface="Times New Roman" panose="02020603050405020304" pitchFamily="18" charset="0"/>
                <a:cs typeface="Times New Roman" panose="02020603050405020304" pitchFamily="18" charset="0"/>
              </a:rPr>
              <a:t>related to tie-up with 3W/4W aggregators </a:t>
            </a:r>
          </a:p>
          <a:p>
            <a:pPr marL="342900" indent="-342900">
              <a:buFont typeface="Wingdings" panose="05000000000000000000" pitchFamily="2" charset="2"/>
              <a:buChar char="Ø"/>
            </a:pPr>
            <a:endParaRPr lang="en-IN"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Other </a:t>
            </a:r>
            <a:r>
              <a:rPr lang="en-IN" sz="2400" dirty="0">
                <a:latin typeface="Times New Roman" panose="02020603050405020304" pitchFamily="18" charset="0"/>
                <a:cs typeface="Times New Roman" panose="02020603050405020304" pitchFamily="18" charset="0"/>
              </a:rPr>
              <a:t>papers / documents related to the Project (if any) </a:t>
            </a:r>
          </a:p>
        </p:txBody>
      </p:sp>
    </p:spTree>
    <p:extLst>
      <p:ext uri="{BB962C8B-B14F-4D97-AF65-F5344CB8AC3E}">
        <p14:creationId xmlns:p14="http://schemas.microsoft.com/office/powerpoint/2010/main" val="4106369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18976</TotalTime>
  <Words>2810</Words>
  <Application>Microsoft Office PowerPoint</Application>
  <PresentationFormat>On-screen Show (4:3)</PresentationFormat>
  <Paragraphs>387</Paragraphs>
  <Slides>24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 Unicode MS</vt:lpstr>
      <vt:lpstr>Arial</vt:lpstr>
      <vt:lpstr>Calibri</vt:lpstr>
      <vt:lpstr>Helvetica</vt:lpstr>
      <vt:lpstr>Helvitica</vt:lpstr>
      <vt:lpstr>Symbol</vt:lpstr>
      <vt:lpstr>Times New Roman</vt:lpstr>
      <vt:lpstr>Wingdings</vt:lpstr>
      <vt:lpstr>Office Theme</vt:lpstr>
      <vt:lpstr>PowerPoint Presentation</vt:lpstr>
      <vt:lpstr>PowerPoint Presentation</vt:lpstr>
      <vt:lpstr>AGENDA</vt:lpstr>
      <vt:lpstr>FAME INDIA SCHEME</vt:lpstr>
      <vt:lpstr>OBJECTIVE</vt:lpstr>
      <vt:lpstr>SELECTION PARAMETERS</vt:lpstr>
      <vt:lpstr>GoI FUNDING</vt:lpstr>
      <vt:lpstr>GoI FUNDING</vt:lpstr>
      <vt:lpstr>RESPONSE DOCUMENT</vt:lpstr>
      <vt:lpstr>BID SCHEDULE</vt:lpstr>
      <vt:lpstr>PowerPoint Presentation</vt:lpstr>
      <vt:lpstr>PowerPoint Presentation</vt:lpstr>
      <vt:lpstr>DIMTS – BOARD OF DIRECTORS</vt:lpstr>
      <vt:lpstr>PowerPoint Presentation</vt:lpstr>
      <vt:lpstr>DIMTS – ELECTRIC BUSES SOLUTION</vt:lpstr>
      <vt:lpstr>DIMTS – ELECTRIC BUSES SOLUTION</vt:lpstr>
      <vt:lpstr>DIMTS – SUPPORT TO THE PUNE CITY</vt:lpstr>
      <vt:lpstr>PROJECT METHODOLOGY</vt:lpstr>
      <vt:lpstr>PROJECT COSTING AND TIME </vt:lpstr>
      <vt:lpstr>WORK AWARDED ON NOMINATION </vt:lpstr>
      <vt:lpstr>WORK AWARDED ON NOMINATION </vt:lpstr>
      <vt:lpstr>WORK AWARDED ON NOMINATION </vt:lpstr>
      <vt:lpstr>WORK AWARDED ON NOMINATION </vt:lpstr>
      <vt:lpstr>PowerPoint Presentation</vt:lpstr>
    </vt:vector>
  </TitlesOfParts>
  <Company>RDF</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Cities Pan City Project Details</dc:title>
  <dc:creator>Rakesh Jain</dc:creator>
  <cp:lastModifiedBy>Rupam Singh</cp:lastModifiedBy>
  <cp:revision>1690</cp:revision>
  <cp:lastPrinted>2016-07-21T06:22:12Z</cp:lastPrinted>
  <dcterms:created xsi:type="dcterms:W3CDTF">2010-11-23T08:14:53Z</dcterms:created>
  <dcterms:modified xsi:type="dcterms:W3CDTF">2017-11-20T10:35:57Z</dcterms:modified>
</cp:coreProperties>
</file>