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0CE66-E8B5-4C15-8164-2966E6D51923}" v="2" dt="2023-06-19T14:19:35.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45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6417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61554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114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151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6556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558995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77136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a:spLocks noGrp="1"/>
          </p:cNvSpPr>
          <p:nvPr>
            <p:ph type="pic" idx="2"/>
          </p:nvPr>
        </p:nvSpPr>
        <p:spPr>
          <a:xfrm>
            <a:off x="1487181" y="2886074"/>
            <a:ext cx="1845511" cy="1845511"/>
          </a:xfrm>
          <a:prstGeom prst="rect">
            <a:avLst/>
          </a:prstGeom>
          <a:solidFill>
            <a:srgbClr val="F2F2F2"/>
          </a:solidFill>
          <a:ln>
            <a:noFill/>
          </a:ln>
        </p:spPr>
      </p:sp>
      <p:sp>
        <p:nvSpPr>
          <p:cNvPr id="18" name="Google Shape;18;p2"/>
          <p:cNvSpPr txBox="1">
            <a:spLocks noGrp="1"/>
          </p:cNvSpPr>
          <p:nvPr>
            <p:ph type="body" idx="1"/>
          </p:nvPr>
        </p:nvSpPr>
        <p:spPr>
          <a:xfrm>
            <a:off x="1228568"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 name="Google Shape;19;p2"/>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 name="Google Shape;20;p2"/>
          <p:cNvSpPr>
            <a:spLocks noGrp="1"/>
          </p:cNvSpPr>
          <p:nvPr>
            <p:ph type="pic" idx="4"/>
          </p:nvPr>
        </p:nvSpPr>
        <p:spPr>
          <a:xfrm>
            <a:off x="3836914" y="2886074"/>
            <a:ext cx="1845511" cy="1845511"/>
          </a:xfrm>
          <a:prstGeom prst="rect">
            <a:avLst/>
          </a:prstGeom>
          <a:solidFill>
            <a:srgbClr val="F2F2F2"/>
          </a:solidFill>
          <a:ln>
            <a:noFill/>
          </a:ln>
        </p:spPr>
      </p:sp>
      <p:sp>
        <p:nvSpPr>
          <p:cNvPr id="21" name="Google Shape;21;p2"/>
          <p:cNvSpPr txBox="1">
            <a:spLocks noGrp="1"/>
          </p:cNvSpPr>
          <p:nvPr>
            <p:ph type="body" idx="5"/>
          </p:nvPr>
        </p:nvSpPr>
        <p:spPr>
          <a:xfrm>
            <a:off x="3578300" y="5084524"/>
            <a:ext cx="233081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 name="Google Shape;22;p2"/>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 name="Google Shape;23;p2"/>
          <p:cNvSpPr>
            <a:spLocks noGrp="1"/>
          </p:cNvSpPr>
          <p:nvPr>
            <p:ph type="pic" idx="7"/>
          </p:nvPr>
        </p:nvSpPr>
        <p:spPr>
          <a:xfrm>
            <a:off x="6327578" y="2886074"/>
            <a:ext cx="1845511" cy="1845511"/>
          </a:xfrm>
          <a:prstGeom prst="rect">
            <a:avLst/>
          </a:prstGeom>
          <a:solidFill>
            <a:srgbClr val="F2F2F2"/>
          </a:solidFill>
          <a:ln>
            <a:noFill/>
          </a:ln>
        </p:spPr>
      </p:sp>
      <p:sp>
        <p:nvSpPr>
          <p:cNvPr id="24" name="Google Shape;24;p2"/>
          <p:cNvSpPr txBox="1">
            <a:spLocks noGrp="1"/>
          </p:cNvSpPr>
          <p:nvPr>
            <p:ph type="body" idx="8"/>
          </p:nvPr>
        </p:nvSpPr>
        <p:spPr>
          <a:xfrm>
            <a:off x="6068964"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 name="Google Shape;25;p2"/>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2"/>
          <p:cNvSpPr>
            <a:spLocks noGrp="1"/>
          </p:cNvSpPr>
          <p:nvPr>
            <p:ph type="pic" idx="13"/>
          </p:nvPr>
        </p:nvSpPr>
        <p:spPr>
          <a:xfrm>
            <a:off x="8747458" y="2886074"/>
            <a:ext cx="1845511" cy="1845511"/>
          </a:xfrm>
          <a:prstGeom prst="rect">
            <a:avLst/>
          </a:prstGeom>
          <a:solidFill>
            <a:srgbClr val="F2F2F2"/>
          </a:solidFill>
          <a:ln>
            <a:noFill/>
          </a:ln>
        </p:spPr>
      </p:sp>
      <p:sp>
        <p:nvSpPr>
          <p:cNvPr id="27" name="Google Shape;27;p2"/>
          <p:cNvSpPr txBox="1">
            <a:spLocks noGrp="1"/>
          </p:cNvSpPr>
          <p:nvPr>
            <p:ph type="body" idx="14"/>
          </p:nvPr>
        </p:nvSpPr>
        <p:spPr>
          <a:xfrm>
            <a:off x="8488845" y="5084524"/>
            <a:ext cx="231770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7912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3"/>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3"/>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3"/>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6480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58"/>
        <p:cNvGrpSpPr/>
        <p:nvPr/>
      </p:nvGrpSpPr>
      <p:grpSpPr>
        <a:xfrm>
          <a:off x="0" y="0"/>
          <a:ext cx="0" cy="0"/>
          <a:chOff x="0" y="0"/>
          <a:chExt cx="0" cy="0"/>
        </a:xfrm>
      </p:grpSpPr>
      <p:sp>
        <p:nvSpPr>
          <p:cNvPr id="62" name="Google Shape;6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
          <p:cNvSpPr>
            <a:spLocks noGrp="1"/>
          </p:cNvSpPr>
          <p:nvPr>
            <p:ph type="dgm" idx="2"/>
          </p:nvPr>
        </p:nvSpPr>
        <p:spPr>
          <a:xfrm>
            <a:off x="838200" y="2111375"/>
            <a:ext cx="10515600" cy="374491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268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09593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528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79861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01900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79696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58133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87208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99431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17184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517371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1487181" y="1850513"/>
            <a:ext cx="7908489" cy="26943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ial"/>
              <a:buNone/>
            </a:pPr>
            <a:r>
              <a:rPr lang="en-US" sz="3200" b="1" dirty="0"/>
              <a:t>ENHANCING HEART DISEASE PREDICTION WITH A HYBRID MACHINE LEARNING APPROACH</a:t>
            </a:r>
            <a:endParaRPr b="1" dirty="0"/>
          </a:p>
        </p:txBody>
      </p:sp>
      <p:sp>
        <p:nvSpPr>
          <p:cNvPr id="182" name="Google Shape;182;p1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183" name="Google Shape;183;p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184" name="Google Shape;184;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369815" y="50164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CONCLUSION</a:t>
            </a:r>
            <a:endParaRPr b="1" dirty="0"/>
          </a:p>
        </p:txBody>
      </p:sp>
      <p:sp>
        <p:nvSpPr>
          <p:cNvPr id="263" name="Google Shape;263;p2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64" name="Google Shape;264;p2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65" name="Google Shape;265;p2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66" name="Google Shape;266;p26"/>
          <p:cNvSpPr txBox="1"/>
          <p:nvPr/>
        </p:nvSpPr>
        <p:spPr>
          <a:xfrm>
            <a:off x="1063491" y="2262356"/>
            <a:ext cx="8055342" cy="258528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Arial"/>
                <a:ea typeface="Arial"/>
                <a:cs typeface="Arial"/>
                <a:sym typeface="Arial"/>
              </a:rPr>
              <a:t>Upon conducting a thorough comparison of various machine learning algorithms, the random forest algorithm demonstrated superior performance with an accuracy of 95.08%. In contrast, logistic regression achieved an accuracy of 85.25%, Naive Bayes and </a:t>
            </a:r>
            <a:r>
              <a:rPr lang="en-US" sz="1800" dirty="0" err="1">
                <a:solidFill>
                  <a:schemeClr val="dk1"/>
                </a:solidFill>
                <a:latin typeface="Arial"/>
                <a:ea typeface="Arial"/>
                <a:cs typeface="Arial"/>
                <a:sym typeface="Arial"/>
              </a:rPr>
              <a:t>XGBoost</a:t>
            </a:r>
            <a:r>
              <a:rPr lang="en-US" sz="1800" dirty="0">
                <a:solidFill>
                  <a:schemeClr val="dk1"/>
                </a:solidFill>
                <a:latin typeface="Arial"/>
                <a:ea typeface="Arial"/>
                <a:cs typeface="Arial"/>
                <a:sym typeface="Arial"/>
              </a:rPr>
              <a:t> both attained an accuracy of 85.25%, SVM achieved 81.97%, Decision Tree attained 81.97%, Neural Network achieved 80.33%, and K-NN obtained 67.21%. These results highlight the effectiveness of the random forest algorithm in achieving higher accuracy compared to other algorithms in the context of heart disease prediction.</a:t>
            </a:r>
            <a:endParaRPr sz="18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671820" y="29361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REFERENCES</a:t>
            </a:r>
            <a:endParaRPr b="1" dirty="0"/>
          </a:p>
        </p:txBody>
      </p:sp>
      <p:sp>
        <p:nvSpPr>
          <p:cNvPr id="272" name="Google Shape;272;p2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73" name="Google Shape;273;p2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74" name="Google Shape;274;p2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75" name="Google Shape;275;p27"/>
          <p:cNvSpPr txBox="1"/>
          <p:nvPr/>
        </p:nvSpPr>
        <p:spPr>
          <a:xfrm>
            <a:off x="756687" y="1652904"/>
            <a:ext cx="8722873" cy="458583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[1]</a:t>
            </a:r>
            <a:r>
              <a:rPr lang="en-US" sz="1600" dirty="0">
                <a:solidFill>
                  <a:schemeClr val="dk1"/>
                </a:solidFill>
                <a:latin typeface="Times New Roman"/>
                <a:ea typeface="Times New Roman"/>
                <a:cs typeface="Times New Roman"/>
                <a:sym typeface="Times New Roman"/>
              </a:rPr>
              <a:t> Rehman, S., Rehman, E., Ikram, M. </a:t>
            </a:r>
            <a:r>
              <a:rPr lang="en-US" sz="1600" i="1" dirty="0">
                <a:solidFill>
                  <a:schemeClr val="dk1"/>
                </a:solidFill>
                <a:latin typeface="Times New Roman"/>
                <a:ea typeface="Times New Roman"/>
                <a:cs typeface="Times New Roman"/>
                <a:sym typeface="Times New Roman"/>
              </a:rPr>
              <a:t>et al.</a:t>
            </a:r>
            <a:r>
              <a:rPr lang="en-US" sz="1600" dirty="0">
                <a:solidFill>
                  <a:schemeClr val="dk1"/>
                </a:solidFill>
                <a:latin typeface="Times New Roman"/>
                <a:ea typeface="Times New Roman"/>
                <a:cs typeface="Times New Roman"/>
                <a:sym typeface="Times New Roman"/>
              </a:rPr>
              <a:t> cardiovascular disease (CVD): assessment, prediction, and policy implications. </a:t>
            </a:r>
            <a:r>
              <a:rPr lang="en-US" sz="1600" i="1" dirty="0">
                <a:solidFill>
                  <a:schemeClr val="dk1"/>
                </a:solidFill>
                <a:latin typeface="Times New Roman"/>
                <a:ea typeface="Times New Roman"/>
                <a:cs typeface="Times New Roman"/>
                <a:sym typeface="Times New Roman"/>
              </a:rPr>
              <a:t>BMC Public Health</a:t>
            </a:r>
            <a:r>
              <a:rPr lang="en-US" sz="1600" dirty="0">
                <a:solidFill>
                  <a:schemeClr val="dk1"/>
                </a:solidFill>
                <a:latin typeface="Times New Roman"/>
                <a:ea typeface="Times New Roman"/>
                <a:cs typeface="Times New Roman"/>
                <a:sym typeface="Times New Roman"/>
              </a:rPr>
              <a:t> 21, 1299 (2021). https://doi.org/10.1186/s12889-021-11334-2.</a:t>
            </a:r>
            <a:endParaRPr sz="16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[2]</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Apurv</a:t>
            </a:r>
            <a:r>
              <a:rPr lang="en-US" sz="1600" dirty="0">
                <a:solidFill>
                  <a:schemeClr val="dk1"/>
                </a:solidFill>
                <a:latin typeface="Times New Roman"/>
                <a:ea typeface="Times New Roman"/>
                <a:cs typeface="Times New Roman"/>
                <a:sym typeface="Times New Roman"/>
              </a:rPr>
              <a:t> Garg, </a:t>
            </a:r>
            <a:r>
              <a:rPr lang="en-US" sz="1600" dirty="0" err="1">
                <a:solidFill>
                  <a:schemeClr val="dk1"/>
                </a:solidFill>
                <a:latin typeface="Times New Roman"/>
                <a:ea typeface="Times New Roman"/>
                <a:cs typeface="Times New Roman"/>
                <a:sym typeface="Times New Roman"/>
              </a:rPr>
              <a:t>Bhartendu</a:t>
            </a:r>
            <a:r>
              <a:rPr lang="en-US" sz="1600" dirty="0">
                <a:solidFill>
                  <a:schemeClr val="dk1"/>
                </a:solidFill>
                <a:latin typeface="Times New Roman"/>
                <a:ea typeface="Times New Roman"/>
                <a:cs typeface="Times New Roman"/>
                <a:sym typeface="Times New Roman"/>
              </a:rPr>
              <a:t> Sharma and </a:t>
            </a:r>
            <a:r>
              <a:rPr lang="en-US" sz="1600" dirty="0" err="1">
                <a:solidFill>
                  <a:schemeClr val="dk1"/>
                </a:solidFill>
                <a:latin typeface="Times New Roman"/>
                <a:ea typeface="Times New Roman"/>
                <a:cs typeface="Times New Roman"/>
                <a:sym typeface="Times New Roman"/>
              </a:rPr>
              <a:t>Rijwan</a:t>
            </a:r>
            <a:r>
              <a:rPr lang="en-US" sz="1600" dirty="0">
                <a:solidFill>
                  <a:schemeClr val="dk1"/>
                </a:solidFill>
                <a:latin typeface="Times New Roman"/>
                <a:ea typeface="Times New Roman"/>
                <a:cs typeface="Times New Roman"/>
                <a:sym typeface="Times New Roman"/>
              </a:rPr>
              <a:t> Khan, Heart disease prediction using machine learning techniques, </a:t>
            </a:r>
            <a:r>
              <a:rPr lang="en-US" sz="1600" dirty="0" err="1">
                <a:solidFill>
                  <a:schemeClr val="dk1"/>
                </a:solidFill>
                <a:latin typeface="Times New Roman"/>
                <a:ea typeface="Times New Roman"/>
                <a:cs typeface="Times New Roman"/>
                <a:sym typeface="Times New Roman"/>
              </a:rPr>
              <a:t>Apurv</a:t>
            </a:r>
            <a:r>
              <a:rPr lang="en-US" sz="1600" dirty="0">
                <a:solidFill>
                  <a:schemeClr val="dk1"/>
                </a:solidFill>
                <a:latin typeface="Times New Roman"/>
                <a:ea typeface="Times New Roman"/>
                <a:cs typeface="Times New Roman"/>
                <a:sym typeface="Times New Roman"/>
              </a:rPr>
              <a:t> Garg </a:t>
            </a:r>
            <a:r>
              <a:rPr lang="en-US" sz="1600" i="1" dirty="0">
                <a:solidFill>
                  <a:schemeClr val="dk1"/>
                </a:solidFill>
                <a:latin typeface="Times New Roman"/>
                <a:ea typeface="Times New Roman"/>
                <a:cs typeface="Times New Roman"/>
                <a:sym typeface="Times New Roman"/>
              </a:rPr>
              <a:t>et al</a:t>
            </a:r>
            <a:r>
              <a:rPr lang="en-US" sz="1600" dirty="0">
                <a:solidFill>
                  <a:schemeClr val="dk1"/>
                </a:solidFill>
                <a:latin typeface="Times New Roman"/>
                <a:ea typeface="Times New Roman"/>
                <a:cs typeface="Times New Roman"/>
                <a:sym typeface="Times New Roman"/>
              </a:rPr>
              <a:t> 2021 </a:t>
            </a:r>
            <a:r>
              <a:rPr lang="en-US" sz="1600" i="1" dirty="0">
                <a:solidFill>
                  <a:schemeClr val="dk1"/>
                </a:solidFill>
                <a:latin typeface="Times New Roman"/>
                <a:ea typeface="Times New Roman"/>
                <a:cs typeface="Times New Roman"/>
                <a:sym typeface="Times New Roman"/>
              </a:rPr>
              <a:t>IOP Conf. Ser.: Mater. Sci. Eng.</a:t>
            </a:r>
            <a:r>
              <a:rPr lang="en-US" sz="1600" dirty="0">
                <a:solidFill>
                  <a:schemeClr val="dk1"/>
                </a:solidFill>
                <a:latin typeface="Times New Roman"/>
                <a:ea typeface="Times New Roman"/>
                <a:cs typeface="Times New Roman"/>
                <a:sym typeface="Times New Roman"/>
              </a:rPr>
              <a:t> 1022 012046, DOI 10.1088/1757-899X/1022/1/012046.</a:t>
            </a:r>
            <a:endParaRPr sz="16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[3]</a:t>
            </a:r>
            <a:r>
              <a:rPr lang="en-US" sz="1600" dirty="0">
                <a:solidFill>
                  <a:schemeClr val="dk1"/>
                </a:solidFill>
                <a:latin typeface="Times New Roman"/>
                <a:ea typeface="Times New Roman"/>
                <a:cs typeface="Times New Roman"/>
                <a:sym typeface="Times New Roman"/>
              </a:rPr>
              <a:t> S. Mohan, C. </a:t>
            </a:r>
            <a:r>
              <a:rPr lang="en-US" sz="1600" dirty="0" err="1">
                <a:solidFill>
                  <a:schemeClr val="dk1"/>
                </a:solidFill>
                <a:latin typeface="Times New Roman"/>
                <a:ea typeface="Times New Roman"/>
                <a:cs typeface="Times New Roman"/>
                <a:sym typeface="Times New Roman"/>
              </a:rPr>
              <a:t>Thirumalai</a:t>
            </a:r>
            <a:r>
              <a:rPr lang="en-US" sz="1600" dirty="0">
                <a:solidFill>
                  <a:schemeClr val="dk1"/>
                </a:solidFill>
                <a:latin typeface="Times New Roman"/>
                <a:ea typeface="Times New Roman"/>
                <a:cs typeface="Times New Roman"/>
                <a:sym typeface="Times New Roman"/>
              </a:rPr>
              <a:t>, and G. Srivastava, "Effective Heart Disease Prediction Using Hybrid Machine Learning Techniques," in IEEE Access, vol. 7, pp. 81542- 81554, 2019, </a:t>
            </a:r>
            <a:r>
              <a:rPr lang="en-US" sz="1600" dirty="0" err="1">
                <a:solidFill>
                  <a:schemeClr val="dk1"/>
                </a:solidFill>
                <a:latin typeface="Times New Roman"/>
                <a:ea typeface="Times New Roman"/>
                <a:cs typeface="Times New Roman"/>
                <a:sym typeface="Times New Roman"/>
              </a:rPr>
              <a:t>doi</a:t>
            </a:r>
            <a:r>
              <a:rPr lang="en-US" sz="1600" dirty="0">
                <a:solidFill>
                  <a:schemeClr val="dk1"/>
                </a:solidFill>
                <a:latin typeface="Times New Roman"/>
                <a:ea typeface="Times New Roman"/>
                <a:cs typeface="Times New Roman"/>
                <a:sym typeface="Times New Roman"/>
              </a:rPr>
              <a:t>: 10.1109/ACCESS.2019.2923707.</a:t>
            </a:r>
            <a:endParaRPr sz="16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[4]</a:t>
            </a:r>
            <a:r>
              <a:rPr lang="en-US" sz="1600" dirty="0">
                <a:solidFill>
                  <a:schemeClr val="dk1"/>
                </a:solidFill>
                <a:latin typeface="Times New Roman"/>
                <a:ea typeface="Times New Roman"/>
                <a:cs typeface="Times New Roman"/>
                <a:sym typeface="Times New Roman"/>
              </a:rPr>
              <a:t> M. Kavitha, G. </a:t>
            </a:r>
            <a:r>
              <a:rPr lang="en-US" sz="1600" dirty="0" err="1">
                <a:solidFill>
                  <a:schemeClr val="dk1"/>
                </a:solidFill>
                <a:latin typeface="Times New Roman"/>
                <a:ea typeface="Times New Roman"/>
                <a:cs typeface="Times New Roman"/>
                <a:sym typeface="Times New Roman"/>
              </a:rPr>
              <a:t>Gnaneswar</a:t>
            </a:r>
            <a:r>
              <a:rPr lang="en-US" sz="1600" dirty="0">
                <a:solidFill>
                  <a:schemeClr val="dk1"/>
                </a:solidFill>
                <a:latin typeface="Times New Roman"/>
                <a:ea typeface="Times New Roman"/>
                <a:cs typeface="Times New Roman"/>
                <a:sym typeface="Times New Roman"/>
              </a:rPr>
              <a:t>, R. Dinesh, Y. R. Sai, and R. S. Suraj, "Heart Disease Prediction using Hybrid machine Learning Model," 2021 6th International Conference on Inventive Computation Technologies (ICICT), Coimbatore, India,2021, pp.1329-1333, </a:t>
            </a:r>
            <a:r>
              <a:rPr lang="en-US" sz="1600" dirty="0" err="1">
                <a:solidFill>
                  <a:schemeClr val="dk1"/>
                </a:solidFill>
                <a:latin typeface="Times New Roman"/>
                <a:ea typeface="Times New Roman"/>
                <a:cs typeface="Times New Roman"/>
                <a:sym typeface="Times New Roman"/>
              </a:rPr>
              <a:t>doi</a:t>
            </a:r>
            <a:r>
              <a:rPr lang="en-US" sz="1600" dirty="0">
                <a:solidFill>
                  <a:schemeClr val="dk1"/>
                </a:solidFill>
                <a:latin typeface="Times New Roman"/>
                <a:ea typeface="Times New Roman"/>
                <a:cs typeface="Times New Roman"/>
                <a:sym typeface="Times New Roman"/>
              </a:rPr>
              <a:t>: 10.1109/ICICT50816.2021.9358597.</a:t>
            </a:r>
            <a:endParaRPr sz="16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US" sz="1600" dirty="0">
                <a:solidFill>
                  <a:schemeClr val="dk1"/>
                </a:solidFill>
                <a:latin typeface="Times New Roman"/>
                <a:ea typeface="Times New Roman"/>
                <a:cs typeface="Times New Roman"/>
                <a:sym typeface="Times New Roman"/>
              </a:rPr>
              <a:t> [</a:t>
            </a:r>
            <a:r>
              <a:rPr lang="en-US" sz="1600" b="1" dirty="0">
                <a:solidFill>
                  <a:schemeClr val="dk1"/>
                </a:solidFill>
                <a:latin typeface="Times New Roman"/>
                <a:ea typeface="Times New Roman"/>
                <a:cs typeface="Times New Roman"/>
                <a:sym typeface="Times New Roman"/>
              </a:rPr>
              <a:t>5]</a:t>
            </a:r>
            <a:r>
              <a:rPr lang="en-US" sz="1600" dirty="0">
                <a:solidFill>
                  <a:schemeClr val="dk1"/>
                </a:solidFill>
                <a:latin typeface="Times New Roman"/>
                <a:ea typeface="Times New Roman"/>
                <a:cs typeface="Times New Roman"/>
                <a:sym typeface="Times New Roman"/>
              </a:rPr>
              <a:t> S. </a:t>
            </a:r>
            <a:r>
              <a:rPr lang="en-US" sz="1600" dirty="0" err="1">
                <a:solidFill>
                  <a:schemeClr val="dk1"/>
                </a:solidFill>
                <a:latin typeface="Times New Roman"/>
                <a:ea typeface="Times New Roman"/>
                <a:cs typeface="Times New Roman"/>
                <a:sym typeface="Times New Roman"/>
              </a:rPr>
              <a:t>Kalta</a:t>
            </a:r>
            <a:r>
              <a:rPr lang="en-US" sz="1600" dirty="0">
                <a:solidFill>
                  <a:schemeClr val="dk1"/>
                </a:solidFill>
                <a:latin typeface="Times New Roman"/>
                <a:ea typeface="Times New Roman"/>
                <a:cs typeface="Times New Roman"/>
                <a:sym typeface="Times New Roman"/>
              </a:rPr>
              <a:t> and R. Bhatt, "A Comparison Analysis of Heart Disease Dataset Using Decision Tree and Back-Propagation Network," 2021 Sixth International Conference on Image Information Processing (ICIIP), Shimla, India, 2021, pp. 556-561, </a:t>
            </a:r>
            <a:r>
              <a:rPr lang="en-US" sz="1600" dirty="0" err="1">
                <a:solidFill>
                  <a:schemeClr val="dk1"/>
                </a:solidFill>
                <a:latin typeface="Times New Roman"/>
                <a:ea typeface="Times New Roman"/>
                <a:cs typeface="Times New Roman"/>
                <a:sym typeface="Times New Roman"/>
              </a:rPr>
              <a:t>doi</a:t>
            </a:r>
            <a:r>
              <a:rPr lang="en-US" sz="1600" dirty="0">
                <a:solidFill>
                  <a:schemeClr val="dk1"/>
                </a:solidFill>
                <a:latin typeface="Times New Roman"/>
                <a:ea typeface="Times New Roman"/>
                <a:cs typeface="Times New Roman"/>
                <a:sym typeface="Times New Roman"/>
              </a:rPr>
              <a:t>: 10.1109/ICIIP53038.2021.9702667.</a:t>
            </a:r>
            <a:endParaRPr sz="1600" dirty="0">
              <a:solidFill>
                <a:schemeClr val="dk1"/>
              </a:solidFill>
              <a:latin typeface="Arial"/>
              <a:ea typeface="Arial"/>
              <a:cs typeface="Arial"/>
              <a:sym typeface="Arial"/>
            </a:endParaRPr>
          </a:p>
          <a:p>
            <a:pPr marL="0" marR="0" lvl="0" indent="0" algn="l" rtl="0">
              <a:spcBef>
                <a:spcPts val="0"/>
              </a:spcBef>
              <a:spcAft>
                <a:spcPts val="0"/>
              </a:spcAft>
              <a:buNone/>
            </a:pPr>
            <a:endParaRPr lang="en-IN" sz="16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987533" y="915357"/>
            <a:ext cx="8421688"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GROUP MEMBER INFORMATION </a:t>
            </a:r>
            <a:endParaRPr b="1" dirty="0"/>
          </a:p>
        </p:txBody>
      </p:sp>
      <p:sp>
        <p:nvSpPr>
          <p:cNvPr id="190" name="Google Shape;190;p18"/>
          <p:cNvSpPr txBox="1">
            <a:spLocks noGrp="1"/>
          </p:cNvSpPr>
          <p:nvPr>
            <p:ph type="body" idx="1"/>
          </p:nvPr>
        </p:nvSpPr>
        <p:spPr>
          <a:xfrm>
            <a:off x="1104980" y="2240920"/>
            <a:ext cx="8051324" cy="2859400"/>
          </a:xfrm>
          <a:prstGeom prst="rect">
            <a:avLst/>
          </a:prstGeom>
          <a:noFill/>
          <a:ln>
            <a:noFill/>
          </a:ln>
        </p:spPr>
        <p:txBody>
          <a:bodyPr spcFirstLastPara="1" wrap="square" lIns="91425" tIns="45700" rIns="91425" bIns="45700" anchor="b" anchorCtr="0">
            <a:noAutofit/>
          </a:bodyPr>
          <a:lstStyle/>
          <a:p>
            <a:pPr marL="914400" marR="0" lvl="0" indent="457200" algn="just" rtl="0">
              <a:lnSpc>
                <a:spcPct val="115000"/>
              </a:lnSpc>
              <a:spcBef>
                <a:spcPts val="0"/>
              </a:spcBef>
              <a:spcAft>
                <a:spcPts val="0"/>
              </a:spcAft>
              <a:buClr>
                <a:schemeClr val="dk1"/>
              </a:buClr>
              <a:buSzPts val="2000"/>
              <a:buNone/>
            </a:pPr>
            <a:r>
              <a:rPr lang="en-US" b="1" dirty="0">
                <a:latin typeface="Arial"/>
                <a:ea typeface="Arial"/>
                <a:cs typeface="Arial"/>
                <a:sym typeface="Arial"/>
              </a:rPr>
              <a:t>1.</a:t>
            </a:r>
            <a:r>
              <a:rPr lang="en-US" b="1" dirty="0"/>
              <a:t> Rama Chandra Rohit Mudiam-700747772</a:t>
            </a:r>
            <a:endParaRPr dirty="0">
              <a:latin typeface="Arial"/>
              <a:ea typeface="Arial"/>
              <a:cs typeface="Arial"/>
              <a:sym typeface="Arial"/>
            </a:endParaRPr>
          </a:p>
          <a:p>
            <a:pPr marL="914400" marR="0" lvl="0" indent="457200" algn="just" rtl="0">
              <a:lnSpc>
                <a:spcPct val="115000"/>
              </a:lnSpc>
              <a:spcBef>
                <a:spcPts val="0"/>
              </a:spcBef>
              <a:spcAft>
                <a:spcPts val="0"/>
              </a:spcAft>
              <a:buClr>
                <a:schemeClr val="dk1"/>
              </a:buClr>
              <a:buSzPts val="2000"/>
              <a:buNone/>
            </a:pPr>
            <a:r>
              <a:rPr lang="en-US" b="1" dirty="0">
                <a:latin typeface="Arial"/>
                <a:ea typeface="Arial"/>
                <a:cs typeface="Arial"/>
                <a:sym typeface="Arial"/>
              </a:rPr>
              <a:t>2. </a:t>
            </a:r>
            <a:r>
              <a:rPr lang="en-US" b="1" dirty="0"/>
              <a:t>Snehan Reddy Marri - 700745309</a:t>
            </a:r>
            <a:endParaRPr dirty="0">
              <a:latin typeface="Arial"/>
              <a:ea typeface="Arial"/>
              <a:cs typeface="Arial"/>
              <a:sym typeface="Arial"/>
            </a:endParaRPr>
          </a:p>
          <a:p>
            <a:pPr marL="914400" marR="0" lvl="0" indent="457200" algn="just" rtl="0">
              <a:lnSpc>
                <a:spcPct val="115000"/>
              </a:lnSpc>
              <a:spcBef>
                <a:spcPts val="0"/>
              </a:spcBef>
              <a:spcAft>
                <a:spcPts val="0"/>
              </a:spcAft>
              <a:buClr>
                <a:schemeClr val="dk1"/>
              </a:buClr>
              <a:buSzPts val="2000"/>
              <a:buNone/>
            </a:pPr>
            <a:r>
              <a:rPr lang="en-US" b="1" dirty="0">
                <a:latin typeface="Arial"/>
                <a:ea typeface="Arial"/>
                <a:cs typeface="Arial"/>
                <a:sym typeface="Arial"/>
              </a:rPr>
              <a:t>3. </a:t>
            </a:r>
            <a:r>
              <a:rPr lang="en-US" b="1" dirty="0" err="1"/>
              <a:t>Praneeth</a:t>
            </a:r>
            <a:r>
              <a:rPr lang="en-US" b="1" dirty="0"/>
              <a:t> Reddy </a:t>
            </a:r>
            <a:r>
              <a:rPr lang="en-US" b="1" dirty="0" err="1"/>
              <a:t>Chinnasama</a:t>
            </a:r>
            <a:r>
              <a:rPr lang="en-US" b="1" dirty="0"/>
              <a:t>- 700741138</a:t>
            </a:r>
            <a:endParaRPr dirty="0">
              <a:latin typeface="Arial"/>
              <a:ea typeface="Arial"/>
              <a:cs typeface="Arial"/>
              <a:sym typeface="Arial"/>
            </a:endParaRPr>
          </a:p>
          <a:p>
            <a:pPr marL="914400" marR="0" lvl="0" indent="457200" algn="just" rtl="0">
              <a:lnSpc>
                <a:spcPct val="115000"/>
              </a:lnSpc>
              <a:spcBef>
                <a:spcPts val="0"/>
              </a:spcBef>
              <a:spcAft>
                <a:spcPts val="0"/>
              </a:spcAft>
              <a:buClr>
                <a:schemeClr val="dk1"/>
              </a:buClr>
              <a:buSzPts val="2000"/>
              <a:buNone/>
            </a:pPr>
            <a:endParaRPr dirty="0">
              <a:latin typeface="Arial"/>
              <a:ea typeface="Arial"/>
              <a:cs typeface="Arial"/>
              <a:sym typeface="Arial"/>
            </a:endParaRPr>
          </a:p>
          <a:p>
            <a:pPr marL="0" lvl="0" indent="0" algn="l" rtl="0">
              <a:lnSpc>
                <a:spcPct val="90000"/>
              </a:lnSpc>
              <a:spcBef>
                <a:spcPts val="1000"/>
              </a:spcBef>
              <a:spcAft>
                <a:spcPts val="0"/>
              </a:spcAft>
              <a:buClr>
                <a:schemeClr val="dk1"/>
              </a:buClr>
              <a:buSzPts val="2000"/>
              <a:buNone/>
            </a:pPr>
            <a:endParaRPr dirty="0"/>
          </a:p>
        </p:txBody>
      </p:sp>
      <p:sp>
        <p:nvSpPr>
          <p:cNvPr id="191" name="Google Shape;191;p18"/>
          <p:cNvSpPr txBox="1">
            <a:spLocks noGrp="1"/>
          </p:cNvSpPr>
          <p:nvPr>
            <p:ph type="dt" idx="10"/>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20XX</a:t>
            </a:r>
            <a:endParaRPr/>
          </a:p>
        </p:txBody>
      </p:sp>
      <p:sp>
        <p:nvSpPr>
          <p:cNvPr id="192" name="Google Shape;192;p18"/>
          <p:cNvSpPr txBox="1">
            <a:spLocks noGrp="1"/>
          </p:cNvSpPr>
          <p:nvPr>
            <p:ph type="ftr" idx="11"/>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PRESENTATION TITLE</a:t>
            </a:r>
            <a:endParaRPr/>
          </a:p>
        </p:txBody>
      </p:sp>
      <p:sp>
        <p:nvSpPr>
          <p:cNvPr id="193" name="Google Shape;193;p18"/>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1012700" y="892177"/>
            <a:ext cx="8421688"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ROLE/RESPONSIBILITIES AND CONTRIBUTION IN PROJECT</a:t>
            </a:r>
            <a:endParaRPr b="1" dirty="0"/>
          </a:p>
        </p:txBody>
      </p:sp>
      <p:sp>
        <p:nvSpPr>
          <p:cNvPr id="199" name="Google Shape;199;p19"/>
          <p:cNvSpPr txBox="1">
            <a:spLocks noGrp="1"/>
          </p:cNvSpPr>
          <p:nvPr>
            <p:ph type="body" idx="1"/>
          </p:nvPr>
        </p:nvSpPr>
        <p:spPr>
          <a:xfrm>
            <a:off x="1138535" y="2921000"/>
            <a:ext cx="7770573" cy="23825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None/>
            </a:pPr>
            <a:r>
              <a:rPr lang="en-US" b="1" dirty="0"/>
              <a:t>Rohit</a:t>
            </a:r>
            <a:r>
              <a:rPr lang="en-US" dirty="0"/>
              <a:t>- Implementation of Logistic Regression, Naïve Bayes, Support Vector Machine</a:t>
            </a:r>
            <a:endParaRPr dirty="0"/>
          </a:p>
          <a:p>
            <a:pPr marL="0" lvl="0" indent="0" algn="ctr" rtl="0">
              <a:lnSpc>
                <a:spcPct val="90000"/>
              </a:lnSpc>
              <a:spcBef>
                <a:spcPts val="1000"/>
              </a:spcBef>
              <a:spcAft>
                <a:spcPts val="0"/>
              </a:spcAft>
              <a:buClr>
                <a:schemeClr val="dk1"/>
              </a:buClr>
              <a:buSzPts val="2000"/>
              <a:buNone/>
            </a:pPr>
            <a:r>
              <a:rPr lang="en-US" b="1" dirty="0"/>
              <a:t>     Snehan</a:t>
            </a:r>
            <a:r>
              <a:rPr lang="en-US" dirty="0"/>
              <a:t>-Implementation of K-Nearest Neighbors, Decision Tree, Random Forest </a:t>
            </a:r>
            <a:endParaRPr dirty="0"/>
          </a:p>
          <a:p>
            <a:pPr marL="0" lvl="0" indent="0" algn="ctr" rtl="0">
              <a:lnSpc>
                <a:spcPct val="90000"/>
              </a:lnSpc>
              <a:spcBef>
                <a:spcPts val="1000"/>
              </a:spcBef>
              <a:spcAft>
                <a:spcPts val="0"/>
              </a:spcAft>
              <a:buClr>
                <a:schemeClr val="dk1"/>
              </a:buClr>
              <a:buSzPts val="2000"/>
              <a:buNone/>
            </a:pPr>
            <a:r>
              <a:rPr lang="en-US" b="1" dirty="0"/>
              <a:t>   </a:t>
            </a:r>
            <a:r>
              <a:rPr lang="en-US" b="1" dirty="0" err="1"/>
              <a:t>Praneeth</a:t>
            </a:r>
            <a:r>
              <a:rPr lang="en-US" dirty="0"/>
              <a:t>-Implementation of </a:t>
            </a:r>
            <a:r>
              <a:rPr lang="en-US" dirty="0" err="1"/>
              <a:t>XGBoost</a:t>
            </a:r>
            <a:r>
              <a:rPr lang="en-US" dirty="0"/>
              <a:t>, Artificial Neural Network and Dataset</a:t>
            </a:r>
            <a:endParaRPr dirty="0"/>
          </a:p>
          <a:p>
            <a:pPr marL="0" lvl="0" indent="0" algn="ctr" rtl="0">
              <a:lnSpc>
                <a:spcPct val="90000"/>
              </a:lnSpc>
              <a:spcBef>
                <a:spcPts val="1000"/>
              </a:spcBef>
              <a:spcAft>
                <a:spcPts val="0"/>
              </a:spcAft>
              <a:buClr>
                <a:schemeClr val="dk1"/>
              </a:buClr>
              <a:buSzPts val="2000"/>
              <a:buNone/>
            </a:pPr>
            <a:endParaRPr dirty="0"/>
          </a:p>
          <a:p>
            <a:pPr marL="0" lvl="0" indent="0" algn="ctr" rtl="0">
              <a:lnSpc>
                <a:spcPct val="90000"/>
              </a:lnSpc>
              <a:spcBef>
                <a:spcPts val="1000"/>
              </a:spcBef>
              <a:spcAft>
                <a:spcPts val="0"/>
              </a:spcAft>
              <a:buClr>
                <a:schemeClr val="dk1"/>
              </a:buClr>
              <a:buSzPts val="2000"/>
              <a:buNone/>
            </a:pPr>
            <a:endParaRPr dirty="0"/>
          </a:p>
        </p:txBody>
      </p:sp>
      <p:sp>
        <p:nvSpPr>
          <p:cNvPr id="200" name="Google Shape;200;p1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01" name="Google Shape;201;p1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2" name="Google Shape;202;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a:spLocks noGrp="1"/>
          </p:cNvSpPr>
          <p:nvPr>
            <p:ph type="title"/>
          </p:nvPr>
        </p:nvSpPr>
        <p:spPr>
          <a:xfrm>
            <a:off x="1863196" y="58723"/>
            <a:ext cx="5111750" cy="1204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solidFill>
                  <a:schemeClr val="tx1"/>
                </a:solidFill>
                <a:latin typeface="Times New Roman" panose="02020603050405020304" pitchFamily="18" charset="0"/>
                <a:cs typeface="Times New Roman" panose="02020603050405020304" pitchFamily="18" charset="0"/>
              </a:rPr>
              <a:t>MOTIVATION</a:t>
            </a:r>
            <a:endParaRPr b="1" dirty="0">
              <a:solidFill>
                <a:schemeClr val="tx1"/>
              </a:solidFill>
              <a:latin typeface="Times New Roman" panose="02020603050405020304" pitchFamily="18" charset="0"/>
              <a:cs typeface="Times New Roman" panose="02020603050405020304" pitchFamily="18" charset="0"/>
            </a:endParaRPr>
          </a:p>
        </p:txBody>
      </p:sp>
      <p:sp>
        <p:nvSpPr>
          <p:cNvPr id="208" name="Google Shape;208;p20"/>
          <p:cNvSpPr txBox="1">
            <a:spLocks noGrp="1"/>
          </p:cNvSpPr>
          <p:nvPr>
            <p:ph type="body" idx="1"/>
          </p:nvPr>
        </p:nvSpPr>
        <p:spPr>
          <a:xfrm>
            <a:off x="1057275" y="1668622"/>
            <a:ext cx="7449162" cy="2511426"/>
          </a:xfrm>
          <a:prstGeom prst="rect">
            <a:avLst/>
          </a:prstGeom>
          <a:noFill/>
          <a:ln>
            <a:noFill/>
          </a:ln>
        </p:spPr>
        <p:txBody>
          <a:bodyPr spcFirstLastPara="1" wrap="square" lIns="91425" tIns="45700" rIns="91425" bIns="45700" anchor="t" anchorCtr="0">
            <a:noAutofit/>
          </a:bodyPr>
          <a:lstStyle/>
          <a:p>
            <a:pPr algn="just">
              <a:spcBef>
                <a:spcPts val="0"/>
              </a:spcBef>
              <a:buClr>
                <a:schemeClr val="dk1"/>
              </a:buClr>
              <a:buSzPts val="1600"/>
            </a:pPr>
            <a:r>
              <a:rPr lang="en-US" sz="1800" dirty="0">
                <a:solidFill>
                  <a:schemeClr val="dk1"/>
                </a:solidFill>
                <a:latin typeface="Arial"/>
                <a:cs typeface="Arial"/>
                <a:sym typeface="Arial"/>
              </a:rPr>
              <a:t>Heart disease is a prominent cause of death worldwide and poses a significant public health challenge. The World Health Organization (WHO) reports that heart disease is responsible for approximately 17.9 million deaths each year, accounting for approximately 31% of all global deaths (WHO, 2021). The prevalence of heart disease is projected to increase in the future due to factors such as an aging population, urbanization, and changes in lifestyle. Detecting and predicting heart disease at an early stage can substantially reduce the associated morbidity and mortality. Machine learning (ML) techniques have emerged as promising tools for accurately and efficiently predicting heart disease. In this project, we present a novel ML-based approach for effectively predicting heart disease.</a:t>
            </a:r>
            <a:endParaRPr sz="1800" dirty="0">
              <a:solidFill>
                <a:schemeClr val="dk1"/>
              </a:solidFill>
              <a:latin typeface="Arial"/>
              <a:cs typeface="Arial"/>
              <a:sym typeface="Arial"/>
            </a:endParaRPr>
          </a:p>
          <a:p>
            <a:pPr marL="0" lvl="0" indent="0" algn="l" rtl="0">
              <a:lnSpc>
                <a:spcPct val="100000"/>
              </a:lnSpc>
              <a:spcBef>
                <a:spcPts val="1000"/>
              </a:spcBef>
              <a:spcAft>
                <a:spcPts val="0"/>
              </a:spcAft>
              <a:buClr>
                <a:schemeClr val="dk1"/>
              </a:buClr>
              <a:buSzPts val="1600"/>
              <a:buNone/>
            </a:pPr>
            <a:endParaRPr sz="1600" dirty="0"/>
          </a:p>
        </p:txBody>
      </p:sp>
      <p:sp>
        <p:nvSpPr>
          <p:cNvPr id="209" name="Google Shape;209;p2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10" name="Google Shape;210;p2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11" name="Google Shape;211;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a:spLocks noGrp="1"/>
          </p:cNvSpPr>
          <p:nvPr>
            <p:ph type="title"/>
          </p:nvPr>
        </p:nvSpPr>
        <p:spPr>
          <a:xfrm>
            <a:off x="620096" y="132483"/>
            <a:ext cx="8421688"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2800"/>
              <a:buFont typeface="Arial"/>
              <a:buNone/>
            </a:pPr>
            <a:r>
              <a:rPr lang="en-US" b="1" dirty="0"/>
              <a:t>OBJECTIVES</a:t>
            </a:r>
            <a:endParaRPr b="1" dirty="0"/>
          </a:p>
        </p:txBody>
      </p:sp>
      <p:sp>
        <p:nvSpPr>
          <p:cNvPr id="217" name="Google Shape;217;p21"/>
          <p:cNvSpPr txBox="1">
            <a:spLocks noGrp="1"/>
          </p:cNvSpPr>
          <p:nvPr>
            <p:ph type="body" idx="1"/>
          </p:nvPr>
        </p:nvSpPr>
        <p:spPr>
          <a:xfrm>
            <a:off x="838200" y="2386361"/>
            <a:ext cx="8507257" cy="4152551"/>
          </a:xfrm>
          <a:prstGeom prst="rect">
            <a:avLst/>
          </a:prstGeom>
          <a:noFill/>
          <a:ln>
            <a:noFill/>
          </a:ln>
        </p:spPr>
        <p:txBody>
          <a:bodyPr spcFirstLastPara="1" wrap="square" lIns="91425" tIns="45700" rIns="91425" bIns="45700" anchor="ctr" anchorCtr="0">
            <a:noAutofit/>
          </a:bodyPr>
          <a:lstStyle/>
          <a:p>
            <a:pPr marL="285750" lvl="0" indent="-285750" algn="l" rtl="0">
              <a:lnSpc>
                <a:spcPct val="90000"/>
              </a:lnSpc>
              <a:spcBef>
                <a:spcPts val="0"/>
              </a:spcBef>
              <a:spcAft>
                <a:spcPts val="0"/>
              </a:spcAft>
              <a:buClr>
                <a:schemeClr val="dk1"/>
              </a:buClr>
              <a:buSzPts val="1800"/>
              <a:buFont typeface="Arial"/>
              <a:buChar char="•"/>
            </a:pPr>
            <a:r>
              <a:rPr lang="en-US" sz="1800" b="1" i="0" dirty="0">
                <a:latin typeface="Arial"/>
                <a:ea typeface="Arial"/>
                <a:cs typeface="Arial"/>
                <a:sym typeface="Arial"/>
              </a:rPr>
              <a:t>Data collection and preprocessing:</a:t>
            </a:r>
            <a:endParaRPr dirty="0"/>
          </a:p>
          <a:p>
            <a:pPr marL="0" lvl="0" indent="0" algn="l" rtl="0">
              <a:lnSpc>
                <a:spcPct val="90000"/>
              </a:lnSpc>
              <a:spcBef>
                <a:spcPts val="1000"/>
              </a:spcBef>
              <a:spcAft>
                <a:spcPts val="0"/>
              </a:spcAft>
              <a:buClr>
                <a:schemeClr val="dk1"/>
              </a:buClr>
              <a:buSzPts val="1800"/>
              <a:buNone/>
            </a:pPr>
            <a:r>
              <a:rPr lang="en-US" sz="1800" b="0" i="0" dirty="0">
                <a:latin typeface="Arial"/>
                <a:ea typeface="Arial"/>
                <a:cs typeface="Arial"/>
                <a:sym typeface="Arial"/>
              </a:rPr>
              <a:t>Gather a large, diverse</a:t>
            </a:r>
            <a:r>
              <a:rPr lang="en-US" sz="1800" dirty="0"/>
              <a:t> </a:t>
            </a:r>
            <a:r>
              <a:rPr lang="en-US" sz="1800" b="0" i="0" dirty="0">
                <a:latin typeface="Arial"/>
                <a:ea typeface="Arial"/>
                <a:cs typeface="Arial"/>
                <a:sym typeface="Arial"/>
              </a:rPr>
              <a:t>and representative dataset of individuals with various demographic, clinical and lifestyle factors.</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b="1" i="0" dirty="0">
                <a:latin typeface="Arial"/>
                <a:ea typeface="Arial"/>
                <a:cs typeface="Arial"/>
                <a:sym typeface="Arial"/>
              </a:rPr>
              <a:t>Feature selection:</a:t>
            </a:r>
            <a:endParaRPr dirty="0"/>
          </a:p>
          <a:p>
            <a:pPr marL="0" lvl="0" indent="0" algn="l" rtl="0">
              <a:lnSpc>
                <a:spcPct val="90000"/>
              </a:lnSpc>
              <a:spcBef>
                <a:spcPts val="1000"/>
              </a:spcBef>
              <a:spcAft>
                <a:spcPts val="0"/>
              </a:spcAft>
              <a:buClr>
                <a:schemeClr val="dk1"/>
              </a:buClr>
              <a:buSzPts val="1800"/>
              <a:buNone/>
            </a:pPr>
            <a:r>
              <a:rPr lang="en-US" sz="1800" b="0" i="0" dirty="0">
                <a:latin typeface="Arial"/>
                <a:ea typeface="Arial"/>
                <a:cs typeface="Arial"/>
                <a:sym typeface="Arial"/>
              </a:rPr>
              <a:t>Identify the most relevant and significant features for heart disease prediction, such as age, sex, blood pressure, cholesterol levels, smoking habits and family history.</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b="1" i="0" dirty="0">
                <a:latin typeface="Arial"/>
                <a:ea typeface="Arial"/>
                <a:cs typeface="Arial"/>
                <a:sym typeface="Arial"/>
              </a:rPr>
              <a:t>Model selection and evaluation:</a:t>
            </a:r>
            <a:endParaRPr dirty="0"/>
          </a:p>
          <a:p>
            <a:pPr marL="0" lvl="0" indent="0" algn="l" rtl="0">
              <a:lnSpc>
                <a:spcPct val="90000"/>
              </a:lnSpc>
              <a:spcBef>
                <a:spcPts val="1000"/>
              </a:spcBef>
              <a:spcAft>
                <a:spcPts val="0"/>
              </a:spcAft>
              <a:buClr>
                <a:schemeClr val="dk1"/>
              </a:buClr>
              <a:buSzPts val="1800"/>
              <a:buNone/>
            </a:pPr>
            <a:r>
              <a:rPr lang="en-US" sz="1800" i="0" dirty="0">
                <a:latin typeface="Arial"/>
                <a:ea typeface="Arial"/>
                <a:cs typeface="Arial"/>
                <a:sym typeface="Arial"/>
              </a:rPr>
              <a:t>1. Choose appropriate machine learning algorithms for the task, </a:t>
            </a:r>
            <a:endParaRPr dirty="0"/>
          </a:p>
          <a:p>
            <a:pPr marL="0" lvl="0" indent="0" algn="l" rtl="0">
              <a:lnSpc>
                <a:spcPct val="90000"/>
              </a:lnSpc>
              <a:spcBef>
                <a:spcPts val="1000"/>
              </a:spcBef>
              <a:spcAft>
                <a:spcPts val="0"/>
              </a:spcAft>
              <a:buClr>
                <a:schemeClr val="dk1"/>
              </a:buClr>
              <a:buSzPts val="1800"/>
              <a:buNone/>
            </a:pPr>
            <a:r>
              <a:rPr lang="en-US" sz="1800" i="0" dirty="0">
                <a:latin typeface="Arial"/>
                <a:ea typeface="Arial"/>
                <a:cs typeface="Arial"/>
                <a:sym typeface="Arial"/>
              </a:rPr>
              <a:t>2. Split the dataset into training and test sets to ensure unbiased evaluation of model performance.</a:t>
            </a:r>
            <a:endParaRPr dirty="0"/>
          </a:p>
          <a:p>
            <a:pPr marL="0" lvl="0" indent="0" algn="l" rtl="0">
              <a:lnSpc>
                <a:spcPct val="90000"/>
              </a:lnSpc>
              <a:spcBef>
                <a:spcPts val="1000"/>
              </a:spcBef>
              <a:spcAft>
                <a:spcPts val="0"/>
              </a:spcAft>
              <a:buClr>
                <a:schemeClr val="dk1"/>
              </a:buClr>
              <a:buSzPts val="1800"/>
              <a:buNone/>
            </a:pPr>
            <a:r>
              <a:rPr lang="en-US" sz="1800" i="0" dirty="0">
                <a:latin typeface="Arial"/>
                <a:ea typeface="Arial"/>
                <a:cs typeface="Arial"/>
                <a:sym typeface="Arial"/>
              </a:rPr>
              <a:t>3. Evaluate model performance using appropriate metrics like accuracy.</a:t>
            </a:r>
            <a:endParaRPr sz="180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r>
              <a:rPr lang="en-US" sz="1800" b="1" i="0" dirty="0">
                <a:latin typeface="Arial"/>
                <a:ea typeface="Arial"/>
                <a:cs typeface="Arial"/>
                <a:sym typeface="Arial"/>
              </a:rPr>
              <a:t>By achieving these objectives, an effective heart disease prediction model can be developed using machine learning techniques.</a:t>
            </a:r>
            <a:endParaRPr dirty="0"/>
          </a:p>
          <a:p>
            <a:pPr marL="0" lvl="0" indent="0" algn="l" rtl="0">
              <a:lnSpc>
                <a:spcPct val="90000"/>
              </a:lnSpc>
              <a:spcBef>
                <a:spcPts val="1000"/>
              </a:spcBef>
              <a:spcAft>
                <a:spcPts val="0"/>
              </a:spcAft>
              <a:buClr>
                <a:schemeClr val="dk1"/>
              </a:buClr>
              <a:buSzPts val="1800"/>
              <a:buNone/>
            </a:pPr>
            <a:endParaRPr sz="1800" b="1" i="0" dirty="0">
              <a:latin typeface="Arial"/>
              <a:ea typeface="Arial"/>
              <a:cs typeface="Arial"/>
              <a:sym typeface="Arial"/>
            </a:endParaRPr>
          </a:p>
          <a:p>
            <a:pPr marL="285750" lvl="0" indent="-171450" algn="l" rtl="0">
              <a:lnSpc>
                <a:spcPct val="90000"/>
              </a:lnSpc>
              <a:spcBef>
                <a:spcPts val="1000"/>
              </a:spcBef>
              <a:spcAft>
                <a:spcPts val="0"/>
              </a:spcAft>
              <a:buClr>
                <a:schemeClr val="dk1"/>
              </a:buClr>
              <a:buSzPts val="1800"/>
              <a:buFont typeface="Arial"/>
              <a:buNone/>
            </a:pPr>
            <a:endParaRPr sz="1800" b="0" i="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b="1" i="0" dirty="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b="1" dirty="0">
              <a:latin typeface="Arial"/>
              <a:ea typeface="Arial"/>
              <a:cs typeface="Arial"/>
              <a:sym typeface="Arial"/>
            </a:endParaRPr>
          </a:p>
        </p:txBody>
      </p:sp>
      <p:sp>
        <p:nvSpPr>
          <p:cNvPr id="218" name="Google Shape;218;p2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19" name="Google Shape;219;p2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0" name="Google Shape;220;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554374"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 RELATED WORK</a:t>
            </a:r>
            <a:endParaRPr b="1" dirty="0"/>
          </a:p>
        </p:txBody>
      </p:sp>
      <p:sp>
        <p:nvSpPr>
          <p:cNvPr id="226" name="Google Shape;226;p2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27" name="Google Shape;227;p2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28" name="Google Shape;228;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9" name="Google Shape;229;p22"/>
          <p:cNvSpPr txBox="1"/>
          <p:nvPr/>
        </p:nvSpPr>
        <p:spPr>
          <a:xfrm>
            <a:off x="814244" y="1879600"/>
            <a:ext cx="844230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"Heart disease prediction using a hybrid machine learning approach" by Ghosh et al. (2020) - This study proposes a hybrid machine learning approach that combines feature selection techniques with classification algorithms to improve the accuracy of heart disease prediction. The authors compare their approach with several other algorithms and demonstrate its effectiveness.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b="0" i="0" dirty="0">
                <a:solidFill>
                  <a:schemeClr val="dk1"/>
                </a:solidFill>
                <a:latin typeface="Arial"/>
                <a:ea typeface="Arial"/>
                <a:cs typeface="Arial"/>
                <a:sym typeface="Arial"/>
              </a:rPr>
              <a:t>A machine learning approach for predicting heart disease using demographic and clinical data" by Khera et al. (2019) - In this study, the authors develop a machine learning model to predict heart disease using demographic and clinical data from a large electronic health record database. The model achieves high accuracy and could be useful for identifying high-risk patients.</a:t>
            </a:r>
            <a:endParaRPr sz="180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470484" y="80754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PROBLEM STATEMENT</a:t>
            </a:r>
            <a:endParaRPr b="1" dirty="0"/>
          </a:p>
        </p:txBody>
      </p:sp>
      <p:sp>
        <p:nvSpPr>
          <p:cNvPr id="235" name="Google Shape;235;p2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36" name="Google Shape;236;p2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37" name="Google Shape;237;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38" name="Google Shape;238;p23"/>
          <p:cNvSpPr txBox="1"/>
          <p:nvPr/>
        </p:nvSpPr>
        <p:spPr>
          <a:xfrm>
            <a:off x="991670" y="2534687"/>
            <a:ext cx="7707713" cy="16311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0" i="0" dirty="0">
                <a:solidFill>
                  <a:schemeClr val="dk1"/>
                </a:solidFill>
                <a:latin typeface="Arial"/>
                <a:ea typeface="Arial"/>
                <a:cs typeface="Arial"/>
                <a:sym typeface="Arial"/>
              </a:rPr>
              <a:t>Heart disease is one of the leading causes of death globally. Early detection and accurate prediction of heart disease can significantly improve patient outcomes and reduce healthcare costs. Machine learning techniques have the potential to assist in predicting the risk of heart disease by analyzing patient data.</a:t>
            </a:r>
            <a:endParaRPr sz="2000"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4"/>
          <p:cNvSpPr txBox="1">
            <a:spLocks noGrp="1"/>
          </p:cNvSpPr>
          <p:nvPr>
            <p:ph type="title"/>
          </p:nvPr>
        </p:nvSpPr>
        <p:spPr>
          <a:xfrm>
            <a:off x="-394983" y="32795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PROPOSED SOLUTION</a:t>
            </a:r>
            <a:endParaRPr b="1" dirty="0"/>
          </a:p>
        </p:txBody>
      </p:sp>
      <p:sp>
        <p:nvSpPr>
          <p:cNvPr id="244" name="Google Shape;244;p2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45" name="Google Shape;245;p2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46" name="Google Shape;246;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47" name="Google Shape;247;p24"/>
          <p:cNvPicPr preferRelativeResize="0"/>
          <p:nvPr/>
        </p:nvPicPr>
        <p:blipFill rotWithShape="1">
          <a:blip r:embed="rId3">
            <a:alphaModFix/>
          </a:blip>
          <a:srcRect/>
          <a:stretch/>
        </p:blipFill>
        <p:spPr>
          <a:xfrm>
            <a:off x="3581400" y="1859784"/>
            <a:ext cx="5875090" cy="3425280"/>
          </a:xfrm>
          <a:prstGeom prst="rect">
            <a:avLst/>
          </a:prstGeom>
          <a:noFill/>
          <a:ln>
            <a:noFill/>
          </a:ln>
        </p:spPr>
      </p:pic>
      <p:sp>
        <p:nvSpPr>
          <p:cNvPr id="248" name="Google Shape;248;p24"/>
          <p:cNvSpPr txBox="1"/>
          <p:nvPr/>
        </p:nvSpPr>
        <p:spPr>
          <a:xfrm>
            <a:off x="838200" y="2550160"/>
            <a:ext cx="4043681" cy="22467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Logistic Regression</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Naïve Bayes</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SVM</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K-Nearest Neighbor</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Decision Tree</a:t>
            </a:r>
            <a:endParaRPr dirty="0"/>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Random Forest</a:t>
            </a:r>
            <a:endParaRPr dirty="0"/>
          </a:p>
          <a:p>
            <a:pPr marL="285750" marR="0" lvl="0" indent="-285750" algn="l" rtl="0">
              <a:spcBef>
                <a:spcPts val="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XGBoost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738932"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b="1" dirty="0"/>
              <a:t>RESULTS</a:t>
            </a:r>
            <a:endParaRPr b="1" dirty="0"/>
          </a:p>
        </p:txBody>
      </p:sp>
      <p:sp>
        <p:nvSpPr>
          <p:cNvPr id="254" name="Google Shape;254;p2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55" name="Google Shape;255;p2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6" name="Google Shape;256;p2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57" name="Google Shape;257;p25"/>
          <p:cNvPicPr preferRelativeResize="0"/>
          <p:nvPr/>
        </p:nvPicPr>
        <p:blipFill rotWithShape="1">
          <a:blip r:embed="rId3">
            <a:alphaModFix/>
          </a:blip>
          <a:srcRect/>
          <a:stretch/>
        </p:blipFill>
        <p:spPr>
          <a:xfrm>
            <a:off x="1080259" y="1913082"/>
            <a:ext cx="7325510" cy="399276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281</TotalTime>
  <Words>922</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ENHANCING HEART DISEASE PREDICTION WITH A HYBRID MACHINE LEARNING APPROACH</vt:lpstr>
      <vt:lpstr>GROUP MEMBER INFORMATION </vt:lpstr>
      <vt:lpstr>ROLE/RESPONSIBILITIES AND CONTRIBUTION IN PROJECT</vt:lpstr>
      <vt:lpstr>MOTIVATION</vt:lpstr>
      <vt:lpstr>OBJECTIVES</vt:lpstr>
      <vt:lpstr> RELATED WORK</vt:lpstr>
      <vt:lpstr>PROBLEM STATEMENT</vt:lpstr>
      <vt:lpstr>PROPOSED SOLUTION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HEART DISEASE PREDICTION WITH A HYBRID MACHINE LEARNING APPROACH</dc:title>
  <dc:creator>Snehan Reddy</dc:creator>
  <cp:lastModifiedBy>Snehan Reddy</cp:lastModifiedBy>
  <cp:revision>7</cp:revision>
  <dcterms:modified xsi:type="dcterms:W3CDTF">2023-06-19T18:44:00Z</dcterms:modified>
</cp:coreProperties>
</file>