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Montserrat" panose="020B0604020202020204" charset="0"/>
      <p:regular r:id="rId26"/>
      <p:bold r:id="rId27"/>
      <p:italic r:id="rId28"/>
      <p:boldItalic r:id="rId29"/>
    </p:embeddedFont>
    <p:embeddedFont>
      <p:font typeface="La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5" name="Shape 125"/>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1085525" y="756400"/>
            <a:ext cx="5135100" cy="276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4200"/>
              <a:t>Optimization of Word Meaning Search</a:t>
            </a:r>
            <a:endParaRPr sz="4200"/>
          </a:p>
        </p:txBody>
      </p:sp>
      <p:sp>
        <p:nvSpPr>
          <p:cNvPr id="135" name="Shape 135"/>
          <p:cNvSpPr txBox="1">
            <a:spLocks noGrp="1"/>
          </p:cNvSpPr>
          <p:nvPr>
            <p:ph type="title"/>
          </p:nvPr>
        </p:nvSpPr>
        <p:spPr>
          <a:xfrm>
            <a:off x="1085525" y="3275650"/>
            <a:ext cx="7179300" cy="1471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1600" dirty="0"/>
              <a:t>Guided By:			</a:t>
            </a:r>
            <a:r>
              <a:rPr lang="en-GB" sz="1600" dirty="0" err="1"/>
              <a:t>Pratiksha</a:t>
            </a:r>
            <a:r>
              <a:rPr lang="en-GB" sz="1600" dirty="0"/>
              <a:t> </a:t>
            </a:r>
            <a:r>
              <a:rPr lang="en-GB" sz="1600" dirty="0" err="1"/>
              <a:t>Dehade</a:t>
            </a:r>
            <a:r>
              <a:rPr lang="en-GB" sz="1600" dirty="0"/>
              <a:t> 141081042</a:t>
            </a:r>
            <a:endParaRPr sz="1600" dirty="0"/>
          </a:p>
          <a:p>
            <a:pPr marL="0" lvl="0" indent="0">
              <a:spcBef>
                <a:spcPts val="0"/>
              </a:spcBef>
              <a:spcAft>
                <a:spcPts val="0"/>
              </a:spcAft>
              <a:buNone/>
            </a:pPr>
            <a:r>
              <a:rPr lang="en-GB" sz="1600" dirty="0"/>
              <a:t>Prof. V.K </a:t>
            </a:r>
            <a:r>
              <a:rPr lang="en-GB" sz="1600" dirty="0" err="1"/>
              <a:t>Sambhe</a:t>
            </a:r>
            <a:r>
              <a:rPr lang="en-GB" sz="1600" dirty="0"/>
              <a:t>			Pratik Sharma 	141080036 				</a:t>
            </a:r>
            <a:r>
              <a:rPr lang="en-US" sz="1600" dirty="0"/>
              <a:t>Akash </a:t>
            </a:r>
            <a:r>
              <a:rPr lang="en-US" sz="1600" dirty="0" err="1"/>
              <a:t>Kadel</a:t>
            </a:r>
            <a:r>
              <a:rPr lang="en-US" sz="1600" dirty="0"/>
              <a:t>           141080041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Shape 185"/>
          <p:cNvPicPr preferRelativeResize="0"/>
          <p:nvPr/>
        </p:nvPicPr>
        <p:blipFill>
          <a:blip r:embed="rId3">
            <a:alphaModFix/>
          </a:blip>
          <a:stretch>
            <a:fillRect/>
          </a:stretch>
        </p:blipFill>
        <p:spPr>
          <a:xfrm>
            <a:off x="2047224" y="1132300"/>
            <a:ext cx="5049550" cy="3616476"/>
          </a:xfrm>
          <a:prstGeom prst="rect">
            <a:avLst/>
          </a:prstGeom>
          <a:noFill/>
          <a:ln>
            <a:noFill/>
          </a:ln>
        </p:spPr>
      </p:pic>
      <p:sp>
        <p:nvSpPr>
          <p:cNvPr id="186" name="Shape 18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u="sng"/>
              <a:t>Frequency effect on reading comprehension</a:t>
            </a:r>
            <a:endParaRPr u="sng"/>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The Use Case of the system</a:t>
            </a:r>
            <a:endParaRPr/>
          </a:p>
        </p:txBody>
      </p:sp>
      <p:pic>
        <p:nvPicPr>
          <p:cNvPr id="192" name="Shape 192"/>
          <p:cNvPicPr preferRelativeResize="0"/>
          <p:nvPr/>
        </p:nvPicPr>
        <p:blipFill>
          <a:blip r:embed="rId3">
            <a:alphaModFix/>
          </a:blip>
          <a:stretch>
            <a:fillRect/>
          </a:stretch>
        </p:blipFill>
        <p:spPr>
          <a:xfrm>
            <a:off x="3069088" y="1262425"/>
            <a:ext cx="3005816" cy="353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Conversion of files</a:t>
            </a:r>
            <a:endParaRPr/>
          </a:p>
        </p:txBody>
      </p:sp>
      <p:sp>
        <p:nvSpPr>
          <p:cNvPr id="198" name="Shape 19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1500"/>
              <a:t>Once we have the text files ready, we use them to extract the words and add them to the InvertedIndex. Let us create a context to understand the whole process.                       </a:t>
            </a:r>
            <a:br>
              <a:rPr lang="en-GB" sz="1500"/>
            </a:br>
            <a:br>
              <a:rPr lang="en-GB" sz="1500"/>
            </a:br>
            <a:r>
              <a:rPr lang="en-GB" sz="1500"/>
              <a:t>1. We extract each word from the text files and store it in a Python Dictionary. While we do so, we also keep on recording the position of each word. We will later know how would that help.</a:t>
            </a:r>
            <a:br>
              <a:rPr lang="en-GB" sz="1500"/>
            </a:br>
            <a:endParaRPr sz="1500"/>
          </a:p>
          <a:p>
            <a:pPr marL="0" lvl="0" indent="0" rtl="0">
              <a:spcBef>
                <a:spcPts val="1600"/>
              </a:spcBef>
              <a:spcAft>
                <a:spcPts val="1600"/>
              </a:spcAft>
              <a:buNone/>
            </a:pPr>
            <a:r>
              <a:rPr lang="en-GB" sz="1500"/>
              <a:t>2. These words are then stored in the MongoDB database in such a way that all the occurrences of the word in particular book are stored as a separate document  </a:t>
            </a:r>
            <a:br>
              <a:rPr lang="en-GB"/>
            </a:b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Our version of Inverted Index</a:t>
            </a:r>
            <a:endParaRPr/>
          </a:p>
        </p:txBody>
      </p:sp>
      <p:sp>
        <p:nvSpPr>
          <p:cNvPr id="204" name="Shape 204"/>
          <p:cNvSpPr txBox="1">
            <a:spLocks noGrp="1"/>
          </p:cNvSpPr>
          <p:nvPr>
            <p:ph type="body" idx="1"/>
          </p:nvPr>
        </p:nvSpPr>
        <p:spPr>
          <a:xfrm>
            <a:off x="1297500" y="978675"/>
            <a:ext cx="7038900" cy="3500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a:t>
            </a:r>
            <a:r>
              <a:rPr lang="en-GB" sz="1500"/>
              <a:t> "_id" : ObjectId("5ac7d655c37c2c06f443a682"), "positions" : [ 2128, 2596, 4187, 10016, 10795, 13894, 18624, 24666, 35002, 37568, 39870 ], "word" : "eye", "fileName" : "1- Stormbreaker.pdf.txt" }</a:t>
            </a:r>
            <a:endParaRPr sz="1500"/>
          </a:p>
          <a:p>
            <a:pPr marL="0" lvl="0" indent="0">
              <a:spcBef>
                <a:spcPts val="1600"/>
              </a:spcBef>
              <a:spcAft>
                <a:spcPts val="1600"/>
              </a:spcAft>
              <a:buNone/>
            </a:pPr>
            <a:r>
              <a:rPr lang="en-GB" sz="1500"/>
              <a:t>A sample of query for the word “inverted”</a:t>
            </a:r>
            <a:endParaRPr sz="1500"/>
          </a:p>
        </p:txBody>
      </p:sp>
      <p:pic>
        <p:nvPicPr>
          <p:cNvPr id="205" name="Shape 205"/>
          <p:cNvPicPr preferRelativeResize="0"/>
          <p:nvPr/>
        </p:nvPicPr>
        <p:blipFill>
          <a:blip r:embed="rId3">
            <a:alphaModFix/>
          </a:blip>
          <a:stretch>
            <a:fillRect/>
          </a:stretch>
        </p:blipFill>
        <p:spPr>
          <a:xfrm>
            <a:off x="373675" y="2659675"/>
            <a:ext cx="8396652" cy="1319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Structure of Index</a:t>
            </a:r>
            <a:endParaRPr/>
          </a:p>
        </p:txBody>
      </p:sp>
      <p:pic>
        <p:nvPicPr>
          <p:cNvPr id="211" name="Shape 211"/>
          <p:cNvPicPr preferRelativeResize="0"/>
          <p:nvPr/>
        </p:nvPicPr>
        <p:blipFill>
          <a:blip r:embed="rId3">
            <a:alphaModFix/>
          </a:blip>
          <a:stretch>
            <a:fillRect/>
          </a:stretch>
        </p:blipFill>
        <p:spPr>
          <a:xfrm>
            <a:off x="1738300" y="1556300"/>
            <a:ext cx="5667375" cy="2933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Performing a search</a:t>
            </a:r>
            <a:endParaRPr/>
          </a:p>
        </p:txBody>
      </p:sp>
      <p:sp>
        <p:nvSpPr>
          <p:cNvPr id="217" name="Shape 2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23850" rtl="0">
              <a:spcBef>
                <a:spcPts val="0"/>
              </a:spcBef>
              <a:spcAft>
                <a:spcPts val="0"/>
              </a:spcAft>
              <a:buSzPts val="1500"/>
              <a:buChar char="●"/>
            </a:pPr>
            <a:r>
              <a:rPr lang="en-GB" sz="1500"/>
              <a:t>Use the Wordnik API to search for the meanings of the words </a:t>
            </a:r>
            <a:endParaRPr sz="1500"/>
          </a:p>
          <a:p>
            <a:pPr marL="0" lvl="0" indent="0">
              <a:spcBef>
                <a:spcPts val="1600"/>
              </a:spcBef>
              <a:spcAft>
                <a:spcPts val="1600"/>
              </a:spcAft>
              <a:buNone/>
            </a:pPr>
            <a:endParaRPr/>
          </a:p>
        </p:txBody>
      </p:sp>
      <p:pic>
        <p:nvPicPr>
          <p:cNvPr id="218" name="Shape 218"/>
          <p:cNvPicPr preferRelativeResize="0"/>
          <p:nvPr/>
        </p:nvPicPr>
        <p:blipFill>
          <a:blip r:embed="rId3">
            <a:alphaModFix/>
          </a:blip>
          <a:stretch>
            <a:fillRect/>
          </a:stretch>
        </p:blipFill>
        <p:spPr>
          <a:xfrm>
            <a:off x="1743075" y="2005013"/>
            <a:ext cx="5657850" cy="1133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Getting the definitions</a:t>
            </a:r>
            <a:endParaRPr/>
          </a:p>
        </p:txBody>
      </p:sp>
      <p:pic>
        <p:nvPicPr>
          <p:cNvPr id="224" name="Shape 224"/>
          <p:cNvPicPr preferRelativeResize="0"/>
          <p:nvPr/>
        </p:nvPicPr>
        <p:blipFill>
          <a:blip r:embed="rId3">
            <a:alphaModFix/>
          </a:blip>
          <a:stretch>
            <a:fillRect/>
          </a:stretch>
        </p:blipFill>
        <p:spPr>
          <a:xfrm>
            <a:off x="1743075" y="1804988"/>
            <a:ext cx="5657850" cy="1533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Determining the Book</a:t>
            </a:r>
            <a:endParaRPr/>
          </a:p>
        </p:txBody>
      </p:sp>
      <p:sp>
        <p:nvSpPr>
          <p:cNvPr id="230" name="Shape 2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1500" dirty="0"/>
              <a:t>When the user opens up the application for the first time, they are presented with a paragraph in the </a:t>
            </a:r>
            <a:r>
              <a:rPr lang="en-GB" sz="1500" dirty="0" err="1"/>
              <a:t>english</a:t>
            </a:r>
            <a:r>
              <a:rPr lang="en-GB" sz="1500" dirty="0"/>
              <a:t> language and are made to read it. The time(T) in minutes that they took to read the text is recorded and is used to determine the reading speed of the user. If there are say W words in the text, the reading speed of the user(R) is given as:</a:t>
            </a:r>
            <a:r>
              <a:rPr lang="en-GB" dirty="0"/>
              <a:t>									R=W/T</a:t>
            </a:r>
            <a:endParaRPr dirty="0"/>
          </a:p>
          <a:p>
            <a:pPr marL="0" lvl="0" indent="0">
              <a:spcBef>
                <a:spcPts val="1600"/>
              </a:spcBef>
              <a:spcAft>
                <a:spcPts val="0"/>
              </a:spcAft>
              <a:buNone/>
            </a:pPr>
            <a:r>
              <a:rPr lang="en-GB" dirty="0"/>
              <a:t>	Word1         word2        word3   ……………….     word4             word2</a:t>
            </a:r>
          </a:p>
          <a:p>
            <a:pPr marL="0" lvl="0" indent="0">
              <a:spcBef>
                <a:spcPts val="1600"/>
              </a:spcBef>
              <a:spcAft>
                <a:spcPts val="0"/>
              </a:spcAft>
              <a:buNone/>
            </a:pPr>
            <a:r>
              <a:rPr lang="en-GB" dirty="0"/>
              <a:t>			D1 = t1 * R</a:t>
            </a:r>
            <a:endParaRPr dirty="0"/>
          </a:p>
        </p:txBody>
      </p:sp>
      <p:sp>
        <p:nvSpPr>
          <p:cNvPr id="231" name="Shape 231"/>
          <p:cNvSpPr/>
          <p:nvPr/>
        </p:nvSpPr>
        <p:spPr>
          <a:xfrm>
            <a:off x="3223105" y="3624479"/>
            <a:ext cx="2340950" cy="274750"/>
          </a:xfrm>
          <a:custGeom>
            <a:avLst/>
            <a:gdLst/>
            <a:ahLst/>
            <a:cxnLst/>
            <a:rect l="0" t="0" r="0" b="0"/>
            <a:pathLst>
              <a:path w="93638" h="10990" extrusionOk="0">
                <a:moveTo>
                  <a:pt x="0" y="440"/>
                </a:moveTo>
                <a:cubicBezTo>
                  <a:pt x="7986" y="1319"/>
                  <a:pt x="38466" y="3957"/>
                  <a:pt x="47918" y="5715"/>
                </a:cubicBezTo>
                <a:cubicBezTo>
                  <a:pt x="57370" y="7473"/>
                  <a:pt x="54952" y="10990"/>
                  <a:pt x="56710" y="10990"/>
                </a:cubicBezTo>
                <a:cubicBezTo>
                  <a:pt x="58469" y="10990"/>
                  <a:pt x="53047" y="6814"/>
                  <a:pt x="58469" y="5715"/>
                </a:cubicBezTo>
                <a:cubicBezTo>
                  <a:pt x="63891" y="4616"/>
                  <a:pt x="83381" y="5349"/>
                  <a:pt x="89242" y="4396"/>
                </a:cubicBezTo>
                <a:cubicBezTo>
                  <a:pt x="95104" y="3444"/>
                  <a:pt x="92905" y="733"/>
                  <a:pt x="93638" y="0"/>
                </a:cubicBezTo>
              </a:path>
            </a:pathLst>
          </a:custGeom>
          <a:noFill/>
          <a:ln w="9525" cap="flat" cmpd="sng">
            <a:solidFill>
              <a:schemeClr val="dk2"/>
            </a:solidFill>
            <a:prstDash val="solid"/>
            <a:round/>
            <a:headEnd type="none" w="med" len="med"/>
            <a:tailEnd type="none" w="med" len="med"/>
          </a:ln>
        </p:spPr>
        <p:txBody>
          <a:bodyPr/>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Use set intersection to determine the book</a:t>
            </a:r>
            <a:endParaRPr/>
          </a:p>
        </p:txBody>
      </p:sp>
      <p:sp>
        <p:nvSpPr>
          <p:cNvPr id="237" name="Shape 23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1500" dirty="0"/>
              <a:t>The definition of the set that we use:</a:t>
            </a:r>
          </a:p>
          <a:p>
            <a:pPr marL="0" lvl="0" indent="0">
              <a:spcBef>
                <a:spcPts val="0"/>
              </a:spcBef>
              <a:spcAft>
                <a:spcPts val="0"/>
              </a:spcAft>
              <a:buNone/>
            </a:pPr>
            <a:br>
              <a:rPr lang="en-GB" sz="1500" dirty="0"/>
            </a:br>
            <a:r>
              <a:rPr lang="en-GB" sz="1500" dirty="0"/>
              <a:t>	SET1 = { x | distance(W1,W2) = D1 and W1 &amp; W2 ϵ x }</a:t>
            </a:r>
            <a:endParaRPr sz="1500" dirty="0"/>
          </a:p>
          <a:p>
            <a:pPr marL="0" lvl="0" indent="0">
              <a:spcBef>
                <a:spcPts val="1600"/>
              </a:spcBef>
              <a:spcAft>
                <a:spcPts val="1600"/>
              </a:spcAft>
              <a:buNone/>
            </a:pPr>
            <a:r>
              <a:rPr lang="en-GB" sz="1500" dirty="0"/>
              <a:t>We go forward in the same fashion narrowing down our set of books until we remain with only one element in the set. </a:t>
            </a:r>
            <a:endParaRPr sz="15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Word difficulty</a:t>
            </a:r>
            <a:endParaRPr/>
          </a:p>
        </p:txBody>
      </p:sp>
      <p:sp>
        <p:nvSpPr>
          <p:cNvPr id="243" name="Shape 24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23850">
              <a:spcBef>
                <a:spcPts val="0"/>
              </a:spcBef>
              <a:spcAft>
                <a:spcPts val="0"/>
              </a:spcAft>
              <a:buSzPts val="1500"/>
              <a:buChar char="●"/>
            </a:pPr>
            <a:r>
              <a:rPr lang="en-GB" sz="1500"/>
              <a:t>There are many aspects that determine the difficulty of the word which include context, number of syllables and the frequency of the word.</a:t>
            </a:r>
            <a:endParaRPr sz="1500"/>
          </a:p>
          <a:p>
            <a:pPr marL="457200" lvl="0" indent="-323850">
              <a:spcBef>
                <a:spcPts val="0"/>
              </a:spcBef>
              <a:spcAft>
                <a:spcPts val="0"/>
              </a:spcAft>
              <a:buSzPts val="1500"/>
              <a:buChar char="●"/>
            </a:pPr>
            <a:r>
              <a:rPr lang="en-GB" sz="1500"/>
              <a:t>While it’s difficulty to determine the context of the words we can determine the frequency with ease.</a:t>
            </a:r>
            <a:endParaRPr sz="1500"/>
          </a:p>
          <a:p>
            <a:pPr marL="457200" lvl="0" indent="-323850">
              <a:spcBef>
                <a:spcPts val="0"/>
              </a:spcBef>
              <a:spcAft>
                <a:spcPts val="0"/>
              </a:spcAft>
              <a:buSzPts val="1500"/>
              <a:buChar char="●"/>
            </a:pPr>
            <a:r>
              <a:rPr lang="en-GB" sz="1500"/>
              <a:t>The frequency accounts for 0.6 correlation with word difficulty. Hence, it could prove to be good metric</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Introduction</a:t>
            </a:r>
            <a:endParaRPr/>
          </a:p>
        </p:txBody>
      </p:sp>
      <p:sp>
        <p:nvSpPr>
          <p:cNvPr id="141" name="Shape 14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rtl="0">
              <a:lnSpc>
                <a:spcPct val="100000"/>
              </a:lnSpc>
              <a:spcBef>
                <a:spcPts val="0"/>
              </a:spcBef>
              <a:spcAft>
                <a:spcPts val="0"/>
              </a:spcAft>
              <a:buSzPts val="1400"/>
              <a:buChar char="●"/>
            </a:pPr>
            <a:r>
              <a:rPr lang="en-GB" sz="1400"/>
              <a:t>Reading has always been a top list hobby worldwide. Be it conventional way of reading hard copies or advanced way of reading books online. </a:t>
            </a:r>
            <a:endParaRPr sz="1400"/>
          </a:p>
          <a:p>
            <a:pPr marL="457200" lvl="0" indent="-317500" rtl="0">
              <a:lnSpc>
                <a:spcPct val="100000"/>
              </a:lnSpc>
              <a:spcBef>
                <a:spcPts val="0"/>
              </a:spcBef>
              <a:spcAft>
                <a:spcPts val="0"/>
              </a:spcAft>
              <a:buSzPts val="1400"/>
              <a:buChar char="●"/>
            </a:pPr>
            <a:r>
              <a:rPr lang="en-GB" sz="1400"/>
              <a:t>Although the number of readers reading books online have substantially increased over the enhancement of technology, it has been found out that 80 percent of the total population still prefer reading hard copies of a matter rather than its content surfing over the net. </a:t>
            </a:r>
            <a:endParaRPr sz="1400"/>
          </a:p>
          <a:p>
            <a:pPr marL="457200" lvl="0" indent="-317500" rtl="0">
              <a:lnSpc>
                <a:spcPct val="100000"/>
              </a:lnSpc>
              <a:spcBef>
                <a:spcPts val="0"/>
              </a:spcBef>
              <a:spcAft>
                <a:spcPts val="0"/>
              </a:spcAft>
              <a:buSzPts val="1400"/>
              <a:buChar char="●"/>
            </a:pPr>
            <a:r>
              <a:rPr lang="en-GB" sz="1400"/>
              <a:t>So even if we have to come up with a idea of revolutionizing the reading experience we need to pave our way towards hard copy reading targeting most of the world’s population. Once the we achieve an active foothold on the physical affair then we can success-fully embed the same into online reading encounters.</a:t>
            </a:r>
            <a:endParaRPr sz="1400"/>
          </a:p>
          <a:p>
            <a:pPr marL="0" lvl="0" indent="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Displaying the words</a:t>
            </a:r>
            <a:endParaRPr/>
          </a:p>
        </p:txBody>
      </p:sp>
      <p:pic>
        <p:nvPicPr>
          <p:cNvPr id="249" name="Shape 249"/>
          <p:cNvPicPr preferRelativeResize="0"/>
          <p:nvPr/>
        </p:nvPicPr>
        <p:blipFill>
          <a:blip r:embed="rId3">
            <a:alphaModFix/>
          </a:blip>
          <a:stretch>
            <a:fillRect/>
          </a:stretch>
        </p:blipFill>
        <p:spPr>
          <a:xfrm>
            <a:off x="2321863" y="1307850"/>
            <a:ext cx="4500277" cy="3530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UI Features</a:t>
            </a:r>
            <a:endParaRPr/>
          </a:p>
        </p:txBody>
      </p:sp>
      <p:sp>
        <p:nvSpPr>
          <p:cNvPr id="255" name="Shape 25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23850" rtl="0">
              <a:spcBef>
                <a:spcPts val="0"/>
              </a:spcBef>
              <a:spcAft>
                <a:spcPts val="0"/>
              </a:spcAft>
              <a:buSzPts val="1500"/>
              <a:buChar char="●"/>
            </a:pPr>
            <a:r>
              <a:rPr lang="en-GB" sz="1500"/>
              <a:t>Adjusts as per the user</a:t>
            </a:r>
            <a:endParaRPr sz="1500"/>
          </a:p>
          <a:p>
            <a:pPr marL="457200" lvl="0" indent="-323850" rtl="0">
              <a:spcBef>
                <a:spcPts val="0"/>
              </a:spcBef>
              <a:spcAft>
                <a:spcPts val="0"/>
              </a:spcAft>
              <a:buSzPts val="1500"/>
              <a:buChar char="●"/>
            </a:pPr>
            <a:r>
              <a:rPr lang="en-GB" sz="1500"/>
              <a:t>User can pause and move back and forth through the words</a:t>
            </a:r>
            <a:endParaRPr sz="1500"/>
          </a:p>
          <a:p>
            <a:pPr marL="457200" lvl="0" indent="-323850">
              <a:spcBef>
                <a:spcPts val="0"/>
              </a:spcBef>
              <a:spcAft>
                <a:spcPts val="0"/>
              </a:spcAft>
              <a:buSzPts val="1500"/>
              <a:buChar char="●"/>
            </a:pPr>
            <a:r>
              <a:rPr lang="en-GB" sz="1500"/>
              <a:t>The words are cached for better performance using multiple threads</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Result and Discussion</a:t>
            </a:r>
            <a:endParaRPr/>
          </a:p>
        </p:txBody>
      </p:sp>
      <p:sp>
        <p:nvSpPr>
          <p:cNvPr id="261" name="Shape 26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23850" rtl="0">
              <a:spcBef>
                <a:spcPts val="0"/>
              </a:spcBef>
              <a:spcAft>
                <a:spcPts val="0"/>
              </a:spcAft>
              <a:buSzPts val="1500"/>
              <a:buAutoNum type="arabicPeriod"/>
            </a:pPr>
            <a:r>
              <a:rPr lang="en-GB" sz="1500"/>
              <a:t>A standalone application to aid book readers</a:t>
            </a:r>
            <a:endParaRPr sz="1500"/>
          </a:p>
          <a:p>
            <a:pPr marL="457200" lvl="0" indent="-323850" rtl="0">
              <a:spcBef>
                <a:spcPts val="0"/>
              </a:spcBef>
              <a:spcAft>
                <a:spcPts val="0"/>
              </a:spcAft>
              <a:buSzPts val="1500"/>
              <a:buAutoNum type="arabicPeriod"/>
            </a:pPr>
            <a:r>
              <a:rPr lang="en-GB" sz="1500"/>
              <a:t>Other implementations</a:t>
            </a:r>
            <a:endParaRPr sz="1500"/>
          </a:p>
          <a:p>
            <a:pPr marL="457200" lvl="0" indent="-323850">
              <a:spcBef>
                <a:spcPts val="0"/>
              </a:spcBef>
              <a:spcAft>
                <a:spcPts val="0"/>
              </a:spcAft>
              <a:buSzPts val="1500"/>
              <a:buAutoNum type="arabicPeriod"/>
            </a:pPr>
            <a:r>
              <a:rPr lang="en-GB" sz="1500"/>
              <a:t>Future Scope</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a:t>Any questions?</a:t>
            </a:r>
            <a:endParaRPr/>
          </a:p>
        </p:txBody>
      </p:sp>
      <p:sp>
        <p:nvSpPr>
          <p:cNvPr id="267" name="Shape 267"/>
          <p:cNvSpPr txBox="1">
            <a:spLocks noGrp="1"/>
          </p:cNvSpPr>
          <p:nvPr>
            <p:ph type="body" idx="1"/>
          </p:nvPr>
        </p:nvSpPr>
        <p:spPr>
          <a:xfrm>
            <a:off x="3037200" y="1903500"/>
            <a:ext cx="3559500" cy="13365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GB" sz="4500"/>
              <a:t>THANK YOU</a:t>
            </a:r>
            <a:endParaRPr sz="4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Elasticsearch</a:t>
            </a:r>
            <a:endParaRPr/>
          </a:p>
        </p:txBody>
      </p:sp>
      <p:sp>
        <p:nvSpPr>
          <p:cNvPr id="147" name="Shape 147"/>
          <p:cNvSpPr txBox="1">
            <a:spLocks noGrp="1"/>
          </p:cNvSpPr>
          <p:nvPr>
            <p:ph type="body" idx="1"/>
          </p:nvPr>
        </p:nvSpPr>
        <p:spPr>
          <a:xfrm>
            <a:off x="1297500" y="839100"/>
            <a:ext cx="7038900" cy="3469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2000"/>
              <a:t>Elasticsearch is used for many use cases like analytics store, auto complete, spell checker, alerting engine, and as a general purpose document store; Full text search is one of it.</a:t>
            </a:r>
            <a:endParaRPr sz="2000"/>
          </a:p>
          <a:p>
            <a:pPr marL="0" lvl="0" indent="0">
              <a:spcBef>
                <a:spcPts val="1600"/>
              </a:spcBef>
              <a:spcAft>
                <a:spcPts val="0"/>
              </a:spcAft>
              <a:buNone/>
            </a:pPr>
            <a:r>
              <a:rPr lang="en-GB" sz="2000"/>
              <a:t>It is a robust search engine that provides a quick full text search over various documents. It searches within full text fields to find the document and return the most relevant result first.</a:t>
            </a:r>
            <a:endParaRPr sz="2000"/>
          </a:p>
          <a:p>
            <a:pPr marL="0" lvl="0" indent="0">
              <a:spcBef>
                <a:spcPts val="1600"/>
              </a:spcBef>
              <a:spcAft>
                <a:spcPts val="1600"/>
              </a:spcAft>
              <a:buNone/>
            </a:pP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1297500" y="469025"/>
            <a:ext cx="7038900" cy="4256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2000"/>
              <a:t>An inverted index consists of a list of all the unique words that appear in any document, and for each word, a list of the documents in which it appears. Inverted index is the most commonly used method for FTS (Full Text Search). </a:t>
            </a:r>
            <a:endParaRPr sz="2000"/>
          </a:p>
          <a:p>
            <a:pPr marL="0" lvl="0" indent="0">
              <a:spcBef>
                <a:spcPts val="1600"/>
              </a:spcBef>
              <a:spcAft>
                <a:spcPts val="0"/>
              </a:spcAft>
              <a:buNone/>
            </a:pPr>
            <a:r>
              <a:rPr lang="en-GB" sz="2000"/>
              <a:t>The inverted index searches the relevant document by mapping the term to its containing document. In the dictionary the terms are sorted which results in quick search.</a:t>
            </a:r>
            <a:endParaRPr sz="2000"/>
          </a:p>
          <a:p>
            <a:pPr marL="0" lvl="0" indent="0">
              <a:spcBef>
                <a:spcPts val="1600"/>
              </a:spcBef>
              <a:spcAft>
                <a:spcPts val="0"/>
              </a:spcAft>
              <a:buNone/>
            </a:pPr>
            <a:endParaRPr sz="1200" i="1"/>
          </a:p>
          <a:p>
            <a:pPr marL="0" lvl="0" indent="0">
              <a:spcBef>
                <a:spcPts val="1600"/>
              </a:spcBef>
              <a:spcAft>
                <a:spcPts val="0"/>
              </a:spcAft>
              <a:buNone/>
            </a:pPr>
            <a:endParaRPr sz="1500" i="1"/>
          </a:p>
          <a:p>
            <a:pPr marL="0" lvl="0" indent="0">
              <a:spcBef>
                <a:spcPts val="1600"/>
              </a:spcBef>
              <a:spcAft>
                <a:spcPts val="1600"/>
              </a:spcAft>
              <a:buNone/>
            </a:pP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1297500" y="523125"/>
            <a:ext cx="7038900" cy="3955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2000"/>
              <a:t>The following example elaborates the searching using Elasticsearch. Consider these documents to be</a:t>
            </a:r>
            <a:br>
              <a:rPr lang="en-GB" sz="2000"/>
            </a:br>
            <a:r>
              <a:rPr lang="en-GB" sz="2000"/>
              <a:t>indexed with the contents in it.</a:t>
            </a:r>
            <a:endParaRPr sz="2000"/>
          </a:p>
          <a:p>
            <a:pPr marL="0" lvl="0" indent="0">
              <a:spcBef>
                <a:spcPts val="1600"/>
              </a:spcBef>
              <a:spcAft>
                <a:spcPts val="1600"/>
              </a:spcAft>
              <a:buNone/>
            </a:pPr>
            <a:br>
              <a:rPr lang="en-GB" sz="2000"/>
            </a:br>
            <a:r>
              <a:rPr lang="en-GB" sz="2000"/>
              <a:t>Document1: “Elasticsearch is fast”</a:t>
            </a:r>
            <a:br>
              <a:rPr lang="en-GB" sz="2000"/>
            </a:br>
            <a:r>
              <a:rPr lang="en-GB" sz="2000"/>
              <a:t>Document2: “Elasticsearch is efficient”</a:t>
            </a:r>
            <a:br>
              <a:rPr lang="en-GB" sz="2000"/>
            </a:br>
            <a:r>
              <a:rPr lang="en-GB" sz="2000"/>
              <a:t>Document3: “Elasticsearch offers high speed”</a:t>
            </a:r>
            <a:br>
              <a:rPr lang="en-GB" sz="2000"/>
            </a:b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1052550" y="928875"/>
            <a:ext cx="7038900" cy="291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2000"/>
              <a:t>Now to create the inverted index for the above documents, the contents of each document is split into</a:t>
            </a:r>
            <a:br>
              <a:rPr lang="en-GB" sz="2000"/>
            </a:br>
            <a:r>
              <a:rPr lang="en-GB" sz="2000"/>
              <a:t>separate words. </a:t>
            </a:r>
            <a:endParaRPr sz="2000"/>
          </a:p>
          <a:p>
            <a:pPr marL="0" lvl="0" indent="0">
              <a:spcBef>
                <a:spcPts val="1600"/>
              </a:spcBef>
              <a:spcAft>
                <a:spcPts val="1600"/>
              </a:spcAft>
              <a:buNone/>
            </a:pPr>
            <a:r>
              <a:rPr lang="en-GB" sz="2000"/>
              <a:t>After then, the lists of unique words, the document ids in which they are contained and the word frequency list are generated. So the inverted index generated for the above documents would be below: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Example of an ElasticSearch index</a:t>
            </a:r>
            <a:endParaRPr/>
          </a:p>
        </p:txBody>
      </p:sp>
      <p:pic>
        <p:nvPicPr>
          <p:cNvPr id="168" name="Shape 168"/>
          <p:cNvPicPr preferRelativeResize="0"/>
          <p:nvPr/>
        </p:nvPicPr>
        <p:blipFill>
          <a:blip r:embed="rId3">
            <a:alphaModFix/>
          </a:blip>
          <a:stretch>
            <a:fillRect/>
          </a:stretch>
        </p:blipFill>
        <p:spPr>
          <a:xfrm>
            <a:off x="1560912" y="1307839"/>
            <a:ext cx="6512099" cy="28397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u="sng"/>
              <a:t>The frequency effect</a:t>
            </a:r>
            <a:endParaRPr u="sng"/>
          </a:p>
        </p:txBody>
      </p:sp>
      <p:sp>
        <p:nvSpPr>
          <p:cNvPr id="174" name="Shape 174"/>
          <p:cNvSpPr txBox="1">
            <a:spLocks noGrp="1"/>
          </p:cNvSpPr>
          <p:nvPr>
            <p:ph type="body" idx="1"/>
          </p:nvPr>
        </p:nvSpPr>
        <p:spPr>
          <a:xfrm>
            <a:off x="1297500" y="943525"/>
            <a:ext cx="7038900" cy="3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2000"/>
              <a:t>Reading is a coordinated execution of a series of processes which involve word encoding, lexical access, assigning semantic roles, and relating the information contained in a sentence to earlier sentences in the same text and the reader’s prior knowledge (Just and Carpenter, 1980)</a:t>
            </a:r>
            <a:endParaRPr sz="2000"/>
          </a:p>
          <a:p>
            <a:pPr marL="0" lvl="0" indent="0">
              <a:spcBef>
                <a:spcPts val="1600"/>
              </a:spcBef>
              <a:spcAft>
                <a:spcPts val="1600"/>
              </a:spcAft>
              <a:buNone/>
            </a:pPr>
            <a:r>
              <a:rPr lang="en-GB" sz="2000"/>
              <a:t>Successful comprehension of texts depends on the readers’ semantic and syntactic encoding abilities (Marks et al., 1974), as well as their vocabulary knowledge in the language (Laufer &amp; Ravenhorst-Kalovski, 2010; Nation, 2006).</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The abrupt change in frequencies</a:t>
            </a:r>
            <a:endParaRPr/>
          </a:p>
        </p:txBody>
      </p:sp>
      <p:pic>
        <p:nvPicPr>
          <p:cNvPr id="180" name="Shape 180"/>
          <p:cNvPicPr preferRelativeResize="0"/>
          <p:nvPr/>
        </p:nvPicPr>
        <p:blipFill>
          <a:blip r:embed="rId3">
            <a:alphaModFix/>
          </a:blip>
          <a:stretch>
            <a:fillRect/>
          </a:stretch>
        </p:blipFill>
        <p:spPr>
          <a:xfrm>
            <a:off x="1988025" y="1307850"/>
            <a:ext cx="5657850" cy="307657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774</Words>
  <Application>Microsoft Office PowerPoint</Application>
  <PresentationFormat>On-screen Show (16:9)</PresentationFormat>
  <Paragraphs>57</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Montserrat</vt:lpstr>
      <vt:lpstr>Lato</vt:lpstr>
      <vt:lpstr>Arial</vt:lpstr>
      <vt:lpstr>Focus</vt:lpstr>
      <vt:lpstr>Optimization of Word Meaning Search</vt:lpstr>
      <vt:lpstr>Introduction</vt:lpstr>
      <vt:lpstr>Elasticsearch</vt:lpstr>
      <vt:lpstr>PowerPoint Presentation</vt:lpstr>
      <vt:lpstr>PowerPoint Presentation</vt:lpstr>
      <vt:lpstr>PowerPoint Presentation</vt:lpstr>
      <vt:lpstr>Example of an ElasticSearch index</vt:lpstr>
      <vt:lpstr>The frequency effect</vt:lpstr>
      <vt:lpstr>The abrupt change in frequencies</vt:lpstr>
      <vt:lpstr>Frequency effect on reading comprehension</vt:lpstr>
      <vt:lpstr>The Use Case of the system</vt:lpstr>
      <vt:lpstr>Conversion of files</vt:lpstr>
      <vt:lpstr>Our version of Inverted Index</vt:lpstr>
      <vt:lpstr>Structure of Index</vt:lpstr>
      <vt:lpstr>Performing a search</vt:lpstr>
      <vt:lpstr>Getting the definitions</vt:lpstr>
      <vt:lpstr>Determining the Book</vt:lpstr>
      <vt:lpstr>Use set intersection to determine the book</vt:lpstr>
      <vt:lpstr>Word difficulty</vt:lpstr>
      <vt:lpstr>Displaying the words</vt:lpstr>
      <vt:lpstr>UI Features</vt:lpstr>
      <vt:lpstr>Result and Discussion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of Word Meaning Search</dc:title>
  <cp:lastModifiedBy>Pratik Sharma</cp:lastModifiedBy>
  <cp:revision>2</cp:revision>
  <dcterms:modified xsi:type="dcterms:W3CDTF">2018-05-16T10:17:09Z</dcterms:modified>
</cp:coreProperties>
</file>