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69" r:id="rId3"/>
    <p:sldMasterId id="214748366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4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1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02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85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F"/>
    <a:srgbClr val="003E74"/>
    <a:srgbClr val="A7D6FF"/>
    <a:srgbClr val="000BCF"/>
    <a:srgbClr val="68ACE5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71845"/>
  </p:normalViewPr>
  <p:slideViewPr>
    <p:cSldViewPr snapToGrid="0">
      <p:cViewPr varScale="1">
        <p:scale>
          <a:sx n="46" d="100"/>
          <a:sy n="46" d="100"/>
        </p:scale>
        <p:origin x="62" y="946"/>
      </p:cViewPr>
      <p:guideLst/>
    </p:cSldViewPr>
  </p:slideViewPr>
  <p:outlineViewPr>
    <p:cViewPr>
      <p:scale>
        <a:sx n="33" d="100"/>
        <a:sy n="33" d="100"/>
      </p:scale>
      <p:origin x="0" y="-928"/>
    </p:cViewPr>
  </p:outlineViewPr>
  <p:notesTextViewPr>
    <p:cViewPr>
      <p:scale>
        <a:sx n="114" d="100"/>
        <a:sy n="114" d="100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7B458E-C35F-C84B-96E6-5D34B48A70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90EBD-5038-E342-B4A5-D2993FE23E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024D-78A8-4F43-921D-854FC668C14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4710C-2B03-4E4B-A6D3-87C276C3D3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904C0-8AB7-DC49-9802-BD3E588A41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D223B-6525-924A-98E6-A3A9AA60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4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C5BE-9BD1-49FC-838E-49599207D466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4C5E8-2AF3-49FD-9E39-50122889B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4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1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02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85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876" y="1879347"/>
            <a:ext cx="12192000" cy="3402772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3" y="506544"/>
            <a:ext cx="3240000" cy="67351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282120"/>
            <a:ext cx="12192000" cy="583836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6" name="Title 1"/>
          <p:cNvSpPr>
            <a:spLocks noGrp="1"/>
          </p:cNvSpPr>
          <p:nvPr>
            <p:ph type="ctrTitle" idx="4294967295"/>
          </p:nvPr>
        </p:nvSpPr>
        <p:spPr>
          <a:xfrm>
            <a:off x="541173" y="2451645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865956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2B148-1623-1446-A7B8-580AF481CC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338" y="3284294"/>
            <a:ext cx="11107737" cy="527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637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E80FE3-9CAD-3A47-B275-0A832DD6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0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67B-5B91-F84B-8E0A-05E4F6C8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3601"/>
            <a:ext cx="10515600" cy="3703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AD1D-836A-CC48-9012-088CFE54B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56720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639FA-6411-604C-8914-69A0BEF6B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9253" y="156720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569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DAF5-F6D8-F24F-991B-F0C36C7E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3600"/>
            <a:ext cx="10515600" cy="3504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FA83-1B32-DB48-B5CD-376B5BA2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4" y="1462502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28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3" indent="0">
              <a:buNone/>
              <a:defRPr sz="1600" b="1"/>
            </a:lvl7pPr>
            <a:lvl8pPr marL="3200625" indent="0">
              <a:buNone/>
              <a:defRPr sz="1600" b="1"/>
            </a:lvl8pPr>
            <a:lvl9pPr marL="365785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EBB2-BD4B-2243-8944-00A98783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314" y="2286414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D6867-C057-164E-AA40-E2681FF59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0735" y="1462502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28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3" indent="0">
              <a:buNone/>
              <a:defRPr sz="1600" b="1"/>
            </a:lvl7pPr>
            <a:lvl8pPr marL="3200625" indent="0">
              <a:buNone/>
              <a:defRPr sz="1600" b="1"/>
            </a:lvl8pPr>
            <a:lvl9pPr marL="365785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38C1-30DA-9D4A-A081-D5C37BFB2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0735" y="2286414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30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591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E80FE3-9CAD-3A47-B275-0A832DD6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FBF443-32FB-1F40-AEC3-4063540603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39467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221289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67B-5B91-F84B-8E0A-05E4F6C8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3601"/>
            <a:ext cx="10515600" cy="3703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AD1D-836A-CC48-9012-088CFE54B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56720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639FA-6411-604C-8914-69A0BEF6B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9253" y="156720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B91AFCD-F0F5-C447-B50D-1A95F856E7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390744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DAF5-F6D8-F24F-991B-F0C36C7E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3600"/>
            <a:ext cx="10515600" cy="3504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FA83-1B32-DB48-B5CD-376B5BA2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4" y="1462502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28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3" indent="0">
              <a:buNone/>
              <a:defRPr sz="1600" b="1"/>
            </a:lvl7pPr>
            <a:lvl8pPr marL="3200625" indent="0">
              <a:buNone/>
              <a:defRPr sz="1600" b="1"/>
            </a:lvl8pPr>
            <a:lvl9pPr marL="365785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EBB2-BD4B-2243-8944-00A98783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314" y="2286414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D6867-C057-164E-AA40-E2681FF59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0735" y="1462502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28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3" indent="0">
              <a:buNone/>
              <a:defRPr sz="1600" b="1"/>
            </a:lvl7pPr>
            <a:lvl8pPr marL="3200625" indent="0">
              <a:buNone/>
              <a:defRPr sz="1600" b="1"/>
            </a:lvl8pPr>
            <a:lvl9pPr marL="365785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38C1-30DA-9D4A-A081-D5C37BFB2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0735" y="2286414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E78599-3AA0-344F-819A-02FFC246D0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252867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63D49A9-AB61-B34C-A6AF-FE31C66C10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546668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1" name="Rectangle 10"/>
          <p:cNvSpPr/>
          <p:nvPr userDrawn="1"/>
        </p:nvSpPr>
        <p:spPr>
          <a:xfrm>
            <a:off x="0" y="924798"/>
            <a:ext cx="12192000" cy="245233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5" y="355288"/>
            <a:ext cx="11313757" cy="460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40D5-E826-F746-9BEB-0D8B0DF862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3538" y="1590676"/>
            <a:ext cx="11314112" cy="408035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defRPr sz="2000"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5A6F3-4113-3A42-8E51-BA20D9A7B5B2}"/>
              </a:ext>
            </a:extLst>
          </p:cNvPr>
          <p:cNvSpPr/>
          <p:nvPr userDrawn="1"/>
        </p:nvSpPr>
        <p:spPr>
          <a:xfrm>
            <a:off x="0" y="5834082"/>
            <a:ext cx="12192000" cy="245233"/>
          </a:xfrm>
          <a:prstGeom prst="rect">
            <a:avLst/>
          </a:prstGeom>
          <a:solidFill>
            <a:srgbClr val="A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dirty="0">
              <a:solidFill>
                <a:srgbClr val="003E74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77BB67E-4A80-C847-9528-C0148A5D1E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1104054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29067B7-7CAC-664D-BC27-35907876AF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49374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1" name="Rectangle 10"/>
          <p:cNvSpPr/>
          <p:nvPr userDrawn="1"/>
        </p:nvSpPr>
        <p:spPr>
          <a:xfrm>
            <a:off x="0" y="924798"/>
            <a:ext cx="12192000" cy="245233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5" y="283848"/>
            <a:ext cx="11313757" cy="4609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40D5-E826-F746-9BEB-0D8B0DF862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3538" y="1458000"/>
            <a:ext cx="11314112" cy="4292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defRPr sz="2000"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10247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E80FE3-9CAD-3A47-B275-0A832DD6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0286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67B-5B91-F84B-8E0A-05E4F6C8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3601"/>
            <a:ext cx="10515600" cy="3703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AD1D-836A-CC48-9012-088CFE54B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56720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639FA-6411-604C-8914-69A0BEF6B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9253" y="156720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865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DAF5-F6D8-F24F-991B-F0C36C7E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3600"/>
            <a:ext cx="10515600" cy="3504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FA83-1B32-DB48-B5CD-376B5BA2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4" y="1462502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28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3" indent="0">
              <a:buNone/>
              <a:defRPr sz="1600" b="1"/>
            </a:lvl7pPr>
            <a:lvl8pPr marL="3200625" indent="0">
              <a:buNone/>
              <a:defRPr sz="1600" b="1"/>
            </a:lvl8pPr>
            <a:lvl9pPr marL="365785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EBB2-BD4B-2243-8944-00A98783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314" y="2286414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D6867-C057-164E-AA40-E2681FF59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0735" y="1462502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28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3" indent="0">
              <a:buNone/>
              <a:defRPr sz="1600" b="1"/>
            </a:lvl7pPr>
            <a:lvl8pPr marL="3200625" indent="0">
              <a:buNone/>
              <a:defRPr sz="1600" b="1"/>
            </a:lvl8pPr>
            <a:lvl9pPr marL="365785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38C1-30DA-9D4A-A081-D5C37BFB2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0735" y="2286414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8927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91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ext Cre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1" name="Rectangle 10"/>
          <p:cNvSpPr/>
          <p:nvPr userDrawn="1"/>
        </p:nvSpPr>
        <p:spPr>
          <a:xfrm>
            <a:off x="0" y="924798"/>
            <a:ext cx="12192000" cy="245233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5" y="283848"/>
            <a:ext cx="11313757" cy="4609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40D5-E826-F746-9BEB-0D8B0DF862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3540" y="1457428"/>
            <a:ext cx="11314112" cy="408035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defRPr sz="2000"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5A6F3-4113-3A42-8E51-BA20D9A7B5B2}"/>
              </a:ext>
            </a:extLst>
          </p:cNvPr>
          <p:cNvSpPr/>
          <p:nvPr userDrawn="1"/>
        </p:nvSpPr>
        <p:spPr>
          <a:xfrm>
            <a:off x="0" y="5848370"/>
            <a:ext cx="12192000" cy="245233"/>
          </a:xfrm>
          <a:prstGeom prst="rect">
            <a:avLst/>
          </a:prstGeom>
          <a:solidFill>
            <a:srgbClr val="A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dirty="0">
              <a:solidFill>
                <a:srgbClr val="003E74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77BB67E-4A80-C847-9528-C0148A5D1E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1405143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no text cre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1" name="Rectangle 10"/>
          <p:cNvSpPr/>
          <p:nvPr userDrawn="1"/>
        </p:nvSpPr>
        <p:spPr>
          <a:xfrm>
            <a:off x="0" y="924798"/>
            <a:ext cx="12192000" cy="245233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5" y="283848"/>
            <a:ext cx="11313757" cy="4609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B5A6F3-4113-3A42-8E51-BA20D9A7B5B2}"/>
              </a:ext>
            </a:extLst>
          </p:cNvPr>
          <p:cNvSpPr/>
          <p:nvPr userDrawn="1"/>
        </p:nvSpPr>
        <p:spPr>
          <a:xfrm>
            <a:off x="0" y="5848370"/>
            <a:ext cx="12192000" cy="245233"/>
          </a:xfrm>
          <a:prstGeom prst="rect">
            <a:avLst/>
          </a:prstGeom>
          <a:solidFill>
            <a:srgbClr val="A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dirty="0">
              <a:solidFill>
                <a:srgbClr val="003E74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77BB67E-4A80-C847-9528-C0148A5D1E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2178550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76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91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re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C65425-52D6-8342-B2A8-AE656E0C9C64}"/>
              </a:ext>
            </a:extLst>
          </p:cNvPr>
          <p:cNvSpPr/>
          <p:nvPr userDrawn="1"/>
        </p:nvSpPr>
        <p:spPr>
          <a:xfrm>
            <a:off x="0" y="5848370"/>
            <a:ext cx="12192000" cy="245233"/>
          </a:xfrm>
          <a:prstGeom prst="rect">
            <a:avLst/>
          </a:prstGeom>
          <a:solidFill>
            <a:srgbClr val="A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dirty="0">
              <a:solidFill>
                <a:srgbClr val="003E7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588ED-EE68-9A45-8726-7401F308E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39467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1490989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1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"/>
          <p:cNvSpPr/>
          <p:nvPr/>
        </p:nvSpPr>
        <p:spPr>
          <a:xfrm>
            <a:off x="0" y="-1209"/>
            <a:ext cx="12192001" cy="11277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2146" rIns="32146"/>
          <a:lstStyle/>
          <a:p>
            <a:pPr defTabSz="642916">
              <a:defRPr sz="1800"/>
            </a:pPr>
            <a:endParaRPr sz="1266"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507999" y="376748"/>
            <a:ext cx="10972801" cy="42371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531"/>
            </a:lvl1pPr>
          </a:lstStyle>
          <a:p>
            <a:r>
              <a:t>Title Text</a:t>
            </a:r>
          </a:p>
        </p:txBody>
      </p:sp>
      <p:sp>
        <p:nvSpPr>
          <p:cNvPr id="55" name="Rectangle"/>
          <p:cNvSpPr/>
          <p:nvPr/>
        </p:nvSpPr>
        <p:spPr>
          <a:xfrm>
            <a:off x="-1" y="6218115"/>
            <a:ext cx="12192001" cy="658516"/>
          </a:xfrm>
          <a:prstGeom prst="rect">
            <a:avLst/>
          </a:prstGeom>
          <a:solidFill>
            <a:srgbClr val="003E72"/>
          </a:solidFill>
          <a:ln w="12700">
            <a:miter lim="400000"/>
          </a:ln>
        </p:spPr>
        <p:txBody>
          <a:bodyPr lIns="32146" rIns="32146"/>
          <a:lstStyle/>
          <a:p>
            <a:pPr defTabSz="642916">
              <a:defRPr sz="1800"/>
            </a:pPr>
            <a:endParaRPr sz="1266"/>
          </a:p>
        </p:txBody>
      </p:sp>
      <p:sp>
        <p:nvSpPr>
          <p:cNvPr id="56" name="Rectangle"/>
          <p:cNvSpPr/>
          <p:nvPr/>
        </p:nvSpPr>
        <p:spPr>
          <a:xfrm>
            <a:off x="0" y="1102384"/>
            <a:ext cx="12192001" cy="175916"/>
          </a:xfrm>
          <a:prstGeom prst="rect">
            <a:avLst/>
          </a:prstGeom>
          <a:solidFill>
            <a:srgbClr val="6AADE4"/>
          </a:solidFill>
          <a:ln w="12700">
            <a:miter lim="400000"/>
          </a:ln>
        </p:spPr>
        <p:txBody>
          <a:bodyPr lIns="32146" rIns="32146"/>
          <a:lstStyle/>
          <a:p>
            <a:pPr defTabSz="642916">
              <a:defRPr sz="1800"/>
            </a:pPr>
            <a:endParaRPr sz="1266"/>
          </a:p>
        </p:txBody>
      </p:sp>
      <p:pic>
        <p:nvPicPr>
          <p:cNvPr id="57" name="Reversed colour CMYK.pdf" descr="Reversed colour CMY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167" y="6395615"/>
            <a:ext cx="2005691" cy="30351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86687" y="6451600"/>
            <a:ext cx="197314" cy="1387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93850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"/>
          <p:cNvSpPr/>
          <p:nvPr/>
        </p:nvSpPr>
        <p:spPr>
          <a:xfrm>
            <a:off x="0" y="-1209"/>
            <a:ext cx="12192001" cy="11277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2146" rIns="32146"/>
          <a:lstStyle/>
          <a:p>
            <a:pPr defTabSz="642916">
              <a:defRPr sz="1800"/>
            </a:pPr>
            <a:endParaRPr sz="1266"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507999" y="388654"/>
            <a:ext cx="10972801" cy="42371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531"/>
            </a:lvl1pPr>
          </a:lstStyle>
          <a:p>
            <a:r>
              <a:t>Title Text</a:t>
            </a:r>
          </a:p>
        </p:txBody>
      </p:sp>
      <p:sp>
        <p:nvSpPr>
          <p:cNvPr id="29" name="Rectangle"/>
          <p:cNvSpPr/>
          <p:nvPr/>
        </p:nvSpPr>
        <p:spPr>
          <a:xfrm>
            <a:off x="-1" y="6218115"/>
            <a:ext cx="12192001" cy="658516"/>
          </a:xfrm>
          <a:prstGeom prst="rect">
            <a:avLst/>
          </a:prstGeom>
          <a:solidFill>
            <a:srgbClr val="003E72"/>
          </a:solidFill>
          <a:ln w="12700">
            <a:miter lim="400000"/>
          </a:ln>
        </p:spPr>
        <p:txBody>
          <a:bodyPr lIns="32146" rIns="32146"/>
          <a:lstStyle/>
          <a:p>
            <a:pPr defTabSz="642916">
              <a:defRPr sz="1800"/>
            </a:pPr>
            <a:endParaRPr sz="1266"/>
          </a:p>
        </p:txBody>
      </p:sp>
      <p:sp>
        <p:nvSpPr>
          <p:cNvPr id="30" name="Rectangle"/>
          <p:cNvSpPr/>
          <p:nvPr/>
        </p:nvSpPr>
        <p:spPr>
          <a:xfrm>
            <a:off x="0" y="1102384"/>
            <a:ext cx="12192001" cy="175916"/>
          </a:xfrm>
          <a:prstGeom prst="rect">
            <a:avLst/>
          </a:prstGeom>
          <a:solidFill>
            <a:srgbClr val="6AADE4"/>
          </a:solidFill>
          <a:ln w="12700">
            <a:miter lim="400000"/>
          </a:ln>
        </p:spPr>
        <p:txBody>
          <a:bodyPr lIns="32146" rIns="32146"/>
          <a:lstStyle/>
          <a:p>
            <a:pPr defTabSz="642916">
              <a:defRPr sz="1800"/>
            </a:pPr>
            <a:endParaRPr sz="1266"/>
          </a:p>
        </p:txBody>
      </p:sp>
      <p:pic>
        <p:nvPicPr>
          <p:cNvPr id="31" name="Reversed colour CMYK.pdf" descr="Reversed colour CMY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167" y="6395615"/>
            <a:ext cx="2005691" cy="303516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759620"/>
            <a:ext cx="10972802" cy="397478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86687" y="6451600"/>
            <a:ext cx="197314" cy="1387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37091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80B60-D417-2548-8DCA-2AB8EC370C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002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1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80" r:id="rId4"/>
    <p:sldLayoutId id="2147483660" r:id="rId5"/>
    <p:sldLayoutId id="2147483674" r:id="rId6"/>
    <p:sldLayoutId id="2147483681" r:id="rId7"/>
    <p:sldLayoutId id="2147483682" r:id="rId8"/>
    <p:sldLayoutId id="2147483683" r:id="rId9"/>
  </p:sldLayoutIdLst>
  <p:txStyles>
    <p:titleStyle>
      <a:lvl1pPr algn="l" defTabSz="914464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16" indent="-228616" algn="l" defTabSz="914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8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0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3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5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77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9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1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4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4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7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1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25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5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CAD15A-642C-C546-8D9F-B4BBEFE50D79}"/>
              </a:ext>
            </a:extLst>
          </p:cNvPr>
          <p:cNvSpPr/>
          <p:nvPr userDrawn="1"/>
        </p:nvSpPr>
        <p:spPr>
          <a:xfrm>
            <a:off x="0" y="1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1D701-7425-974E-B460-4414EF14EE4F}"/>
              </a:ext>
            </a:extLst>
          </p:cNvPr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C719A5-98A7-6D4C-96B8-CD5E068ADBB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D307E88-4D78-4F43-9961-E12F9E96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4" y="1574301"/>
            <a:ext cx="11313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Placeholder 20">
            <a:extLst>
              <a:ext uri="{FF2B5EF4-FFF2-40B4-BE49-F238E27FC236}">
                <a16:creationId xmlns:a16="http://schemas.microsoft.com/office/drawing/2014/main" id="{3C40D192-795D-0449-9A44-57A90B8C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365127"/>
            <a:ext cx="10492947" cy="40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C8B8A-C4BC-DA4A-8A05-AEB2B7A0DEA0}"/>
              </a:ext>
            </a:extLst>
          </p:cNvPr>
          <p:cNvSpPr/>
          <p:nvPr userDrawn="1"/>
        </p:nvSpPr>
        <p:spPr>
          <a:xfrm>
            <a:off x="0" y="924798"/>
            <a:ext cx="12192000" cy="245233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</p:spTree>
    <p:extLst>
      <p:ext uri="{BB962C8B-B14F-4D97-AF65-F5344CB8AC3E}">
        <p14:creationId xmlns:p14="http://schemas.microsoft.com/office/powerpoint/2010/main" val="27598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6" r:id="rId2"/>
    <p:sldLayoutId id="2147483657" r:id="rId3"/>
    <p:sldLayoutId id="2147483659" r:id="rId4"/>
  </p:sldLayoutIdLst>
  <p:txStyles>
    <p:titleStyle>
      <a:lvl1pPr algn="l" defTabSz="914464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16" indent="-228616" algn="l" defTabSz="914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48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80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313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545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77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9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1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4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4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7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1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25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5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CAD15A-642C-C546-8D9F-B4BBEFE50D79}"/>
              </a:ext>
            </a:extLst>
          </p:cNvPr>
          <p:cNvSpPr/>
          <p:nvPr userDrawn="1"/>
        </p:nvSpPr>
        <p:spPr>
          <a:xfrm>
            <a:off x="0" y="1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1D701-7425-974E-B460-4414EF14EE4F}"/>
              </a:ext>
            </a:extLst>
          </p:cNvPr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C719A5-98A7-6D4C-96B8-CD5E068ADB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D307E88-4D78-4F43-9961-E12F9E96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4" y="1574301"/>
            <a:ext cx="11313757" cy="4105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Placeholder 20">
            <a:extLst>
              <a:ext uri="{FF2B5EF4-FFF2-40B4-BE49-F238E27FC236}">
                <a16:creationId xmlns:a16="http://schemas.microsoft.com/office/drawing/2014/main" id="{3C40D192-795D-0449-9A44-57A90B8C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365127"/>
            <a:ext cx="10492947" cy="40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C8B8A-C4BC-DA4A-8A05-AEB2B7A0DEA0}"/>
              </a:ext>
            </a:extLst>
          </p:cNvPr>
          <p:cNvSpPr/>
          <p:nvPr userDrawn="1"/>
        </p:nvSpPr>
        <p:spPr>
          <a:xfrm>
            <a:off x="0" y="924798"/>
            <a:ext cx="12192000" cy="245233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ACB563-1D50-E740-91B8-7CB9FD4F0743}"/>
              </a:ext>
            </a:extLst>
          </p:cNvPr>
          <p:cNvSpPr/>
          <p:nvPr userDrawn="1"/>
        </p:nvSpPr>
        <p:spPr>
          <a:xfrm>
            <a:off x="0" y="5848370"/>
            <a:ext cx="12192000" cy="245233"/>
          </a:xfrm>
          <a:prstGeom prst="rect">
            <a:avLst/>
          </a:prstGeom>
          <a:solidFill>
            <a:srgbClr val="A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dirty="0">
              <a:solidFill>
                <a:srgbClr val="003E74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FC065BD-EBF5-C24E-89AC-DCEC39734B54}"/>
              </a:ext>
            </a:extLst>
          </p:cNvPr>
          <p:cNvSpPr txBox="1">
            <a:spLocks/>
          </p:cNvSpPr>
          <p:nvPr userDrawn="1"/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 algn="l" defTabSz="91446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003E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48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E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80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E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313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E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545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E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77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09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41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474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8" r:id="rId5"/>
    <p:sldLayoutId id="2147483679" r:id="rId6"/>
  </p:sldLayoutIdLst>
  <p:txStyles>
    <p:titleStyle>
      <a:lvl1pPr algn="l" defTabSz="914464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16" indent="-228616" algn="l" defTabSz="914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48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80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313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545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77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9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1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4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4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7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1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25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5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F51D701-7425-974E-B460-4414EF14EE4F}"/>
              </a:ext>
            </a:extLst>
          </p:cNvPr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C719A5-98A7-6D4C-96B8-CD5E068ADBB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D307E88-4D78-4F43-9961-E12F9E96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4" y="1574301"/>
            <a:ext cx="11313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Placeholder 20">
            <a:extLst>
              <a:ext uri="{FF2B5EF4-FFF2-40B4-BE49-F238E27FC236}">
                <a16:creationId xmlns:a16="http://schemas.microsoft.com/office/drawing/2014/main" id="{3C40D192-795D-0449-9A44-57A90B8C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365127"/>
            <a:ext cx="10492947" cy="40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10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64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16" indent="-228616" algn="l" defTabSz="914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48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80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313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545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77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9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1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4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4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7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1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25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5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gg-web.fgg.uni-lj.si/~/pmoze/esdep/master/wg12/l1000.ht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en.wikipedia.org/wiki/Peridynamics#/media/File:Peridynamics-horizon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C99E-D68D-4845-80FF-926FCAEC71D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2739E-6F1F-134B-AEF2-9C96BE8A9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337" y="2572564"/>
            <a:ext cx="11107737" cy="1060652"/>
          </a:xfrm>
        </p:spPr>
        <p:txBody>
          <a:bodyPr/>
          <a:lstStyle/>
          <a:p>
            <a:r>
              <a:rPr lang="en-GB" sz="3200" dirty="0"/>
              <a:t>Optimised design of RC concrete beams using peridynamics</a:t>
            </a:r>
            <a:endParaRPr lang="en-US" sz="32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20FF19-E7AE-41E2-9E8D-07270B413629}"/>
              </a:ext>
            </a:extLst>
          </p:cNvPr>
          <p:cNvSpPr txBox="1">
            <a:spLocks/>
          </p:cNvSpPr>
          <p:nvPr/>
        </p:nvSpPr>
        <p:spPr>
          <a:xfrm>
            <a:off x="541337" y="4021910"/>
            <a:ext cx="11107737" cy="527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6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48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80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13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45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77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09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41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474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Preben Monteiro 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879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EBC696-ADCA-7C41-B26D-523C54EA1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15A9-9275-2749-BFEB-B7A7C0A4B2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What is peridynamics? </a:t>
            </a:r>
          </a:p>
          <a:p>
            <a:r>
              <a:rPr lang="en-US" dirty="0"/>
              <a:t>My research focus</a:t>
            </a:r>
          </a:p>
          <a:p>
            <a:r>
              <a:rPr lang="en-US" dirty="0"/>
              <a:t>Project aims</a:t>
            </a:r>
          </a:p>
          <a:p>
            <a:r>
              <a:rPr lang="en-US" dirty="0"/>
              <a:t>Current progress</a:t>
            </a:r>
          </a:p>
          <a:p>
            <a:r>
              <a:rPr lang="en-US" dirty="0"/>
              <a:t>Expected findings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1179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D0B150-4DC5-AF48-85D5-AA803183B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Optimised reinforced concrete (RC) beam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2D41F-26F3-5241-87F0-76D39BB25E0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Standard beam design in general wasteful</a:t>
            </a:r>
          </a:p>
          <a:p>
            <a:r>
              <a:rPr lang="en-GB" dirty="0"/>
              <a:t>Lack reliable methods to assess non-standard designs</a:t>
            </a:r>
          </a:p>
          <a:p>
            <a:r>
              <a:rPr lang="en-GB" dirty="0"/>
              <a:t>Assess failure load, force-displacement behaviour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4A527-B8E6-5D4D-BD9C-B139E9B5C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Credit: Mark West, C.A.S.T.</a:t>
            </a:r>
          </a:p>
        </p:txBody>
      </p:sp>
      <p:pic>
        <p:nvPicPr>
          <p:cNvPr id="2050" name="Picture 2" descr="Beam_Float.3.tiff">
            <a:extLst>
              <a:ext uri="{FF2B5EF4-FFF2-40B4-BE49-F238E27FC236}">
                <a16:creationId xmlns:a16="http://schemas.microsoft.com/office/drawing/2014/main" id="{AEE6247E-96EF-4827-968D-C99C4412A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" t="11484" r="1" b="35320"/>
          <a:stretch/>
        </p:blipFill>
        <p:spPr bwMode="auto">
          <a:xfrm>
            <a:off x="7121770" y="1688713"/>
            <a:ext cx="4706690" cy="30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0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D0B150-4DC5-AF48-85D5-AA803183B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Modelling material behaviour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2D41F-26F3-5241-87F0-76D39BB25E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3540" y="1457428"/>
            <a:ext cx="11314112" cy="4080353"/>
          </a:xfrm>
        </p:spPr>
        <p:txBody>
          <a:bodyPr/>
          <a:lstStyle/>
          <a:p>
            <a:r>
              <a:rPr lang="en-US" dirty="0"/>
              <a:t>Significant problem is </a:t>
            </a:r>
            <a:r>
              <a:rPr lang="en-US" i="1" dirty="0"/>
              <a:t>brittle </a:t>
            </a:r>
            <a:r>
              <a:rPr lang="en-GB" i="1" dirty="0"/>
              <a:t>fracture </a:t>
            </a:r>
            <a:r>
              <a:rPr lang="en-GB" dirty="0"/>
              <a:t>behaviour</a:t>
            </a:r>
            <a:endParaRPr lang="en-US" dirty="0"/>
          </a:p>
          <a:p>
            <a:r>
              <a:rPr lang="en-US" dirty="0"/>
              <a:t>Governing equations contain spatial derivatives</a:t>
            </a:r>
          </a:p>
          <a:p>
            <a:r>
              <a:rPr lang="en-US" dirty="0"/>
              <a:t>Breaks down on crack boundaries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4A527-B8E6-5D4D-BD9C-B139E9B5C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825179"/>
            <a:ext cx="12124592" cy="26303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http://fgg-web.fgg.uni-lj.si/~/pmoze/esdep/master/wg12/l1000.htm</a:t>
            </a:r>
            <a:r>
              <a:rPr lang="en-US" dirty="0"/>
              <a:t> - basics of fracture mechanics | 3C7 Mechanics of Solids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724906-5D28-4B85-8288-C7025585F3A7}"/>
                  </a:ext>
                </a:extLst>
              </p:cNvPr>
              <p:cNvSpPr txBox="1"/>
              <p:nvPr/>
            </p:nvSpPr>
            <p:spPr>
              <a:xfrm>
                <a:off x="1176681" y="3283289"/>
                <a:ext cx="4204191" cy="581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 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𝐸𝑞𝑛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1)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724906-5D28-4B85-8288-C7025585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681" y="3283289"/>
                <a:ext cx="4204191" cy="581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elastic crack tip k field">
            <a:extLst>
              <a:ext uri="{FF2B5EF4-FFF2-40B4-BE49-F238E27FC236}">
                <a16:creationId xmlns:a16="http://schemas.microsoft.com/office/drawing/2014/main" id="{14EE05D4-9447-4F2C-8C79-91DA067A0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32" y="1320219"/>
            <a:ext cx="4564920" cy="385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435674-59F6-4858-BB31-662260238CE1}"/>
                  </a:ext>
                </a:extLst>
              </p:cNvPr>
              <p:cNvSpPr txBox="1"/>
              <p:nvPr/>
            </p:nvSpPr>
            <p:spPr>
              <a:xfrm>
                <a:off x="514348" y="4188172"/>
                <a:ext cx="4204191" cy="625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 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𝐸𝑞𝑛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2)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435674-59F6-4858-BB31-662260238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8" y="4188172"/>
                <a:ext cx="4204191" cy="625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14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D4718A-1D2E-40D9-BC25-687668A40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5" y="283848"/>
            <a:ext cx="11313757" cy="460921"/>
          </a:xfrm>
        </p:spPr>
        <p:txBody>
          <a:bodyPr/>
          <a:lstStyle/>
          <a:p>
            <a:r>
              <a:rPr lang="en-GB" dirty="0"/>
              <a:t>Peridynamics (PD)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226D-6C87-498F-B5C5-50B8B5FDA8A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3540" y="1457428"/>
            <a:ext cx="5666029" cy="4080353"/>
          </a:xfrm>
        </p:spPr>
        <p:txBody>
          <a:bodyPr/>
          <a:lstStyle/>
          <a:p>
            <a:r>
              <a:rPr lang="en-GB" dirty="0"/>
              <a:t>Reformulate governing equations as integrals (</a:t>
            </a:r>
            <a:r>
              <a:rPr lang="en-GB" dirty="0" err="1"/>
              <a:t>Silling</a:t>
            </a:r>
            <a:r>
              <a:rPr lang="en-GB" dirty="0"/>
              <a:t> et al. 2000)</a:t>
            </a:r>
          </a:p>
          <a:p>
            <a:r>
              <a:rPr lang="en-GB" dirty="0"/>
              <a:t>Model material as large 3D truss</a:t>
            </a:r>
          </a:p>
          <a:p>
            <a:r>
              <a:rPr lang="en-GB" dirty="0"/>
              <a:t>Points interact with neighbouring points through a specified </a:t>
            </a:r>
            <a:r>
              <a:rPr lang="en-GB" i="1" dirty="0"/>
              <a:t>force density function f</a:t>
            </a:r>
          </a:p>
          <a:p>
            <a:r>
              <a:rPr lang="en-GB" dirty="0"/>
              <a:t>Bonds break after critical elongation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C3EF-CF6A-4D85-A4F6-EB7AA2CB78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8792" y="5627297"/>
            <a:ext cx="12200792" cy="46092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https://en.wikipedia.org/wiki/Peridynamics#/media/File:Peridynamics-horizon.jpg</a:t>
            </a:r>
            <a:r>
              <a:rPr lang="en-GB" dirty="0"/>
              <a:t> | </a:t>
            </a:r>
            <a:r>
              <a:rPr lang="en-GB" dirty="0" err="1"/>
              <a:t>Silling</a:t>
            </a:r>
            <a:r>
              <a:rPr lang="en-GB" dirty="0"/>
              <a:t>, S. A. et al. (2000), “</a:t>
            </a:r>
            <a:r>
              <a:rPr lang="en-GB" i="1" dirty="0"/>
              <a:t>Reformulation of elasticity theory for discontinuities and long-range forces </a:t>
            </a:r>
            <a:r>
              <a:rPr lang="en-GB" dirty="0"/>
              <a:t>in journal” of physics of solids</a:t>
            </a:r>
            <a:endParaRPr lang="en-GB" i="1" dirty="0"/>
          </a:p>
        </p:txBody>
      </p:sp>
      <p:pic>
        <p:nvPicPr>
          <p:cNvPr id="2050" name="Picture 2" descr="https://upload.wikimedia.org/wikipedia/commons/4/41/Peridynamics-neck.jpg">
            <a:extLst>
              <a:ext uri="{FF2B5EF4-FFF2-40B4-BE49-F238E27FC236}">
                <a16:creationId xmlns:a16="http://schemas.microsoft.com/office/drawing/2014/main" id="{46B6DB68-B5CA-4ABB-AE53-13AB0ACF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606" y="1457428"/>
            <a:ext cx="1740046" cy="310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ridynamics-horizon.jpg">
            <a:extLst>
              <a:ext uri="{FF2B5EF4-FFF2-40B4-BE49-F238E27FC236}">
                <a16:creationId xmlns:a16="http://schemas.microsoft.com/office/drawing/2014/main" id="{C241008D-0DAD-426D-A7F5-0D193C63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75" y="1457428"/>
            <a:ext cx="2515011" cy="210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eridynamics-bondforce-schematic.jpg">
            <a:extLst>
              <a:ext uri="{FF2B5EF4-FFF2-40B4-BE49-F238E27FC236}">
                <a16:creationId xmlns:a16="http://schemas.microsoft.com/office/drawing/2014/main" id="{8F2C4C63-177A-47D4-985C-97431CA0B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08" y="3594696"/>
            <a:ext cx="3179167" cy="192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3A7BE9-DD6E-4A82-95D3-2B5503042D9F}"/>
                  </a:ext>
                </a:extLst>
              </p:cNvPr>
              <p:cNvSpPr txBox="1"/>
              <p:nvPr/>
            </p:nvSpPr>
            <p:spPr>
              <a:xfrm>
                <a:off x="-8792" y="4206659"/>
                <a:ext cx="6907698" cy="922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𝑒𝑞𝑛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3)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3A7BE9-DD6E-4A82-95D3-2B5503042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2" y="4206659"/>
                <a:ext cx="6907698" cy="922560"/>
              </a:xfrm>
              <a:prstGeom prst="rect">
                <a:avLst/>
              </a:prstGeom>
              <a:blipFill>
                <a:blip r:embed="rId6"/>
                <a:stretch>
                  <a:fillRect b="-10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52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BDC0C-6844-4588-9087-E25787596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Research focus: </a:t>
            </a:r>
            <a:r>
              <a:rPr lang="en-GB" i="1" dirty="0"/>
              <a:t>physical</a:t>
            </a:r>
            <a:r>
              <a:rPr lang="en-GB" dirty="0"/>
              <a:t>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E9E1-E54A-442E-86ED-014E040623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3540" y="1457428"/>
            <a:ext cx="5537688" cy="4080353"/>
          </a:xfrm>
        </p:spPr>
        <p:txBody>
          <a:bodyPr/>
          <a:lstStyle/>
          <a:p>
            <a:r>
              <a:rPr lang="en-GB" dirty="0"/>
              <a:t>Majority of literature concerned with </a:t>
            </a:r>
            <a:r>
              <a:rPr lang="en-GB" i="1" dirty="0"/>
              <a:t>mathematical</a:t>
            </a:r>
            <a:r>
              <a:rPr lang="en-GB" dirty="0"/>
              <a:t> properties of PD</a:t>
            </a:r>
          </a:p>
          <a:p>
            <a:r>
              <a:rPr lang="en-GB" b="1" dirty="0"/>
              <a:t>I want to investigate the </a:t>
            </a:r>
            <a:r>
              <a:rPr lang="en-GB" b="1" i="1" dirty="0"/>
              <a:t>physical</a:t>
            </a:r>
            <a:r>
              <a:rPr lang="en-GB" b="1" dirty="0"/>
              <a:t> validity of PD on RC concrete beams of non-standard geometry</a:t>
            </a:r>
          </a:p>
          <a:p>
            <a:r>
              <a:rPr lang="en-GB" i="1" dirty="0"/>
              <a:t>Practical</a:t>
            </a:r>
            <a:r>
              <a:rPr lang="en-GB" dirty="0"/>
              <a:t> approach to make designs optimised for efficient material use?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A4451-FFE4-4B87-A2E6-1A1B704EF8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MATLAB source code courtesy of Mark Hobbs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91B2A4-617C-4D46-8654-03097F612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773" y="1420971"/>
            <a:ext cx="5537688" cy="41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3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AA976E-959F-4C80-9307-E27F39652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Project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6502-BA56-4BC2-8046-3EBD2CFED4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/>
              <a:t>[Mich.] Build </a:t>
            </a:r>
            <a:r>
              <a:rPr lang="en-GB" b="1" i="1" dirty="0"/>
              <a:t>bond-based</a:t>
            </a:r>
            <a:r>
              <a:rPr lang="en-GB" b="1" dirty="0"/>
              <a:t> PD model in C++ (currently at ~1000 lines of code)</a:t>
            </a:r>
          </a:p>
          <a:p>
            <a:pPr lvl="1"/>
            <a:r>
              <a:rPr lang="en-GB" dirty="0"/>
              <a:t>Validate on simple geometry </a:t>
            </a:r>
            <a:r>
              <a:rPr lang="en-GB" b="1" dirty="0"/>
              <a:t>(completed in MATLAB)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[Mich.] Implement “arbitrary” geometry import</a:t>
            </a:r>
          </a:p>
          <a:p>
            <a:pPr lvl="1"/>
            <a:r>
              <a:rPr lang="en-GB" dirty="0"/>
              <a:t>Validate on non-standard geometry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[Lent] Implement optimisation scheme on parameterised geometry</a:t>
            </a:r>
          </a:p>
          <a:p>
            <a:pPr lvl="1"/>
            <a:r>
              <a:rPr lang="en-GB" dirty="0"/>
              <a:t>Parameterise geometry</a:t>
            </a:r>
          </a:p>
          <a:p>
            <a:pPr lvl="1"/>
            <a:r>
              <a:rPr lang="en-GB" dirty="0"/>
              <a:t>Run simulations in parallel on high performance computers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[Lent] Modify model to support </a:t>
            </a:r>
            <a:r>
              <a:rPr lang="en-GB" i="1" dirty="0"/>
              <a:t>weak formulation</a:t>
            </a:r>
            <a:r>
              <a:rPr lang="en-GB" dirty="0"/>
              <a:t> of PD (</a:t>
            </a:r>
            <a:r>
              <a:rPr lang="en-GB" dirty="0" err="1"/>
              <a:t>Madenci</a:t>
            </a:r>
            <a:r>
              <a:rPr lang="en-GB" dirty="0"/>
              <a:t> et al. 2018)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E3A78-FE39-4ADA-9750-CFD9D1254C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Madenci</a:t>
            </a:r>
            <a:r>
              <a:rPr lang="en-GB" dirty="0"/>
              <a:t>, E. et al. (2018) “</a:t>
            </a:r>
            <a:r>
              <a:rPr lang="en-GB" i="1" dirty="0"/>
              <a:t>Weak form of peridynamics for nonlocal essential and natural boundary conditions”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51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7FDC5D-0BA3-4BE6-BD88-53FED17175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0CEF-438C-4EDF-9B5C-E58308B695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Expect simple geometry behaviour to be accurate for simulations times of ~ 2 hours</a:t>
            </a:r>
          </a:p>
          <a:p>
            <a:r>
              <a:rPr lang="en-GB" dirty="0"/>
              <a:t>What node resolution is needed for non-standard geometries?</a:t>
            </a:r>
          </a:p>
          <a:p>
            <a:pPr lvl="1"/>
            <a:r>
              <a:rPr lang="en-GB" dirty="0"/>
              <a:t>Directly translates to computational cost</a:t>
            </a:r>
          </a:p>
          <a:p>
            <a:r>
              <a:rPr lang="en-GB" dirty="0"/>
              <a:t>Bond-based model good approximate behaviour</a:t>
            </a:r>
          </a:p>
          <a:p>
            <a:r>
              <a:rPr lang="en-GB" dirty="0"/>
              <a:t>Hope reasonable results can be achieved with computationally feasibly coarse node discretisation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083A2-6177-4084-BFD1-33704E76BC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7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A5E4E3-8DD6-444A-9474-6A676D5B3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F4F5-F0A8-4FC9-ACC9-D148C3A1C0B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err="1"/>
              <a:t>Silling</a:t>
            </a:r>
            <a:r>
              <a:rPr lang="en-GB" dirty="0"/>
              <a:t>, S. A. et al. (2000) </a:t>
            </a:r>
            <a:r>
              <a:rPr lang="en-GB" i="1" dirty="0"/>
              <a:t>Reformulation of elasticity theory for discontinuities and long-range forces</a:t>
            </a:r>
          </a:p>
          <a:p>
            <a:r>
              <a:rPr lang="en-GB" dirty="0" err="1"/>
              <a:t>Madenci</a:t>
            </a:r>
            <a:r>
              <a:rPr lang="en-GB" dirty="0"/>
              <a:t>, E. et al. (2018) </a:t>
            </a:r>
            <a:r>
              <a:rPr lang="en-GB" i="1" dirty="0"/>
              <a:t>Weak form of peridynamics for nonlocal essential and natural boundary conditions</a:t>
            </a:r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pPr marL="0" indent="0">
              <a:buNone/>
            </a:pPr>
            <a:r>
              <a:rPr lang="en-GB" sz="2800" b="1" i="1" dirty="0"/>
              <a:t>Questions?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D369E-9888-4C81-8566-0B9457A704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880"/>
      </p:ext>
    </p:extLst>
  </p:cSld>
  <p:clrMapOvr>
    <a:masterClrMapping/>
  </p:clrMapOvr>
</p:sld>
</file>

<file path=ppt/theme/theme1.xml><?xml version="1.0" encoding="utf-8"?>
<a:theme xmlns:a="http://schemas.openxmlformats.org/drawingml/2006/main" name="O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9F2EFCD-6003-7640-B737-A3D1B749F882}" vid="{8B5BD08F-C0D6-4B44-A57E-041E098DAD44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9F2EFCD-6003-7640-B737-A3D1B749F882}" vid="{F7AE890D-560C-EB49-B502-764A555AFE47}"/>
    </a:ext>
  </a:extLst>
</a:theme>
</file>

<file path=ppt/theme/theme3.xml><?xml version="1.0" encoding="utf-8"?>
<a:theme xmlns:a="http://schemas.openxmlformats.org/drawingml/2006/main" name="With Cr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9F2EFCD-6003-7640-B737-A3D1B749F882}" vid="{F7AE890D-560C-EB49-B502-764A555AFE47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9F2EFCD-6003-7640-B737-A3D1B749F882}" vid="{8FB01185-6383-DB4D-8682-8AA034BEF27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12662</TotalTime>
  <Words>483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One</vt:lpstr>
      <vt:lpstr>1_Custom Design</vt:lpstr>
      <vt:lpstr>With Credit</vt:lpstr>
      <vt:lpstr>2_Custom Design</vt:lpstr>
      <vt:lpstr>Project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Minimising Energy in Construction</dc:title>
  <dc:creator>John Orr</dc:creator>
  <cp:lastModifiedBy>Preben Ness</cp:lastModifiedBy>
  <cp:revision>686</cp:revision>
  <cp:lastPrinted>2018-11-06T14:21:00Z</cp:lastPrinted>
  <dcterms:created xsi:type="dcterms:W3CDTF">2018-10-13T07:14:56Z</dcterms:created>
  <dcterms:modified xsi:type="dcterms:W3CDTF">2019-01-11T15:56:05Z</dcterms:modified>
</cp:coreProperties>
</file>