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64" r:id="rId4"/>
    <p:sldId id="269" r:id="rId5"/>
    <p:sldId id="270" r:id="rId6"/>
    <p:sldId id="267" r:id="rId7"/>
    <p:sldId id="268"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0A484-0801-43A3-BD7D-E17508C3D261}" type="datetimeFigureOut">
              <a:rPr lang="en-US" smtClean="0"/>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62C5-E0D7-4F76-83A1-6CB6EFBC64BA}" type="slidenum">
              <a:rPr lang="en-US" smtClean="0"/>
              <a:t>‹#›</a:t>
            </a:fld>
            <a:endParaRPr lang="en-US"/>
          </a:p>
        </p:txBody>
      </p:sp>
    </p:spTree>
    <p:extLst>
      <p:ext uri="{BB962C8B-B14F-4D97-AF65-F5344CB8AC3E}">
        <p14:creationId xmlns:p14="http://schemas.microsoft.com/office/powerpoint/2010/main" val="3831779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7B6EEE36-1271-480F-9C1A-6EA022A36DB7}" type="slidenum">
              <a:rPr lang="en-US" smtClean="0"/>
              <a:pPr/>
              <a:t>2</a:t>
            </a:fld>
            <a:endParaRPr 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364E-3857-6641-E86C-B42DEFC1CF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E64194-5CD0-2042-1666-A4B32A48E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38301F-6627-B009-4725-B03117EDFF3C}"/>
              </a:ext>
            </a:extLst>
          </p:cNvPr>
          <p:cNvSpPr>
            <a:spLocks noGrp="1"/>
          </p:cNvSpPr>
          <p:nvPr>
            <p:ph type="dt" sz="half" idx="10"/>
          </p:nvPr>
        </p:nvSpPr>
        <p:spPr/>
        <p:txBody>
          <a:bodyPr/>
          <a:lstStyle/>
          <a:p>
            <a:fld id="{F599F4E8-8C7A-40CB-8ADB-BBDE7608B4C1}" type="datetimeFigureOut">
              <a:rPr lang="en-US" smtClean="0"/>
              <a:t>1/3/2024</a:t>
            </a:fld>
            <a:endParaRPr lang="en-US"/>
          </a:p>
        </p:txBody>
      </p:sp>
      <p:sp>
        <p:nvSpPr>
          <p:cNvPr id="5" name="Footer Placeholder 4">
            <a:extLst>
              <a:ext uri="{FF2B5EF4-FFF2-40B4-BE49-F238E27FC236}">
                <a16:creationId xmlns:a16="http://schemas.microsoft.com/office/drawing/2014/main" id="{21E12617-6E75-ECF4-2579-CC16D05B7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D8C65-31B0-F571-DFE4-3F7E2A2BC975}"/>
              </a:ext>
            </a:extLst>
          </p:cNvPr>
          <p:cNvSpPr>
            <a:spLocks noGrp="1"/>
          </p:cNvSpPr>
          <p:nvPr>
            <p:ph type="sldNum" sz="quarter" idx="12"/>
          </p:nvPr>
        </p:nvSpPr>
        <p:spPr/>
        <p:txBody>
          <a:bodyPr/>
          <a:lstStyle/>
          <a:p>
            <a:fld id="{789A3FA0-ADA1-46F2-9C79-EFE5CA07787F}" type="slidenum">
              <a:rPr lang="en-US" smtClean="0"/>
              <a:t>‹#›</a:t>
            </a:fld>
            <a:endParaRPr lang="en-US"/>
          </a:p>
        </p:txBody>
      </p:sp>
    </p:spTree>
    <p:extLst>
      <p:ext uri="{BB962C8B-B14F-4D97-AF65-F5344CB8AC3E}">
        <p14:creationId xmlns:p14="http://schemas.microsoft.com/office/powerpoint/2010/main" val="219938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506A9-B5C0-72C4-47B4-5C24E19873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E6DCA7-A12F-BDF8-AD78-67799C0B92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97078-B4C8-E23E-D892-810CBF3DEC95}"/>
              </a:ext>
            </a:extLst>
          </p:cNvPr>
          <p:cNvSpPr>
            <a:spLocks noGrp="1"/>
          </p:cNvSpPr>
          <p:nvPr>
            <p:ph type="dt" sz="half" idx="10"/>
          </p:nvPr>
        </p:nvSpPr>
        <p:spPr/>
        <p:txBody>
          <a:bodyPr/>
          <a:lstStyle/>
          <a:p>
            <a:fld id="{F599F4E8-8C7A-40CB-8ADB-BBDE7608B4C1}" type="datetimeFigureOut">
              <a:rPr lang="en-US" smtClean="0"/>
              <a:t>1/3/2024</a:t>
            </a:fld>
            <a:endParaRPr lang="en-US"/>
          </a:p>
        </p:txBody>
      </p:sp>
      <p:sp>
        <p:nvSpPr>
          <p:cNvPr id="5" name="Footer Placeholder 4">
            <a:extLst>
              <a:ext uri="{FF2B5EF4-FFF2-40B4-BE49-F238E27FC236}">
                <a16:creationId xmlns:a16="http://schemas.microsoft.com/office/drawing/2014/main" id="{DFE5F2FA-D345-CB12-ED4A-EB7B6ACA2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210ED-C52C-5364-472F-2E0474BEA7DC}"/>
              </a:ext>
            </a:extLst>
          </p:cNvPr>
          <p:cNvSpPr>
            <a:spLocks noGrp="1"/>
          </p:cNvSpPr>
          <p:nvPr>
            <p:ph type="sldNum" sz="quarter" idx="12"/>
          </p:nvPr>
        </p:nvSpPr>
        <p:spPr/>
        <p:txBody>
          <a:bodyPr/>
          <a:lstStyle/>
          <a:p>
            <a:fld id="{789A3FA0-ADA1-46F2-9C79-EFE5CA07787F}" type="slidenum">
              <a:rPr lang="en-US" smtClean="0"/>
              <a:t>‹#›</a:t>
            </a:fld>
            <a:endParaRPr lang="en-US"/>
          </a:p>
        </p:txBody>
      </p:sp>
    </p:spTree>
    <p:extLst>
      <p:ext uri="{BB962C8B-B14F-4D97-AF65-F5344CB8AC3E}">
        <p14:creationId xmlns:p14="http://schemas.microsoft.com/office/powerpoint/2010/main" val="395585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F90CA1-EC5F-DB36-F63A-A893F0E33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75C4A4-F439-758D-AE6C-3E1A80467E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0F309-DFA8-4E37-B20D-F5EFD5C14118}"/>
              </a:ext>
            </a:extLst>
          </p:cNvPr>
          <p:cNvSpPr>
            <a:spLocks noGrp="1"/>
          </p:cNvSpPr>
          <p:nvPr>
            <p:ph type="dt" sz="half" idx="10"/>
          </p:nvPr>
        </p:nvSpPr>
        <p:spPr/>
        <p:txBody>
          <a:bodyPr/>
          <a:lstStyle/>
          <a:p>
            <a:fld id="{F599F4E8-8C7A-40CB-8ADB-BBDE7608B4C1}" type="datetimeFigureOut">
              <a:rPr lang="en-US" smtClean="0"/>
              <a:t>1/3/2024</a:t>
            </a:fld>
            <a:endParaRPr lang="en-US"/>
          </a:p>
        </p:txBody>
      </p:sp>
      <p:sp>
        <p:nvSpPr>
          <p:cNvPr id="5" name="Footer Placeholder 4">
            <a:extLst>
              <a:ext uri="{FF2B5EF4-FFF2-40B4-BE49-F238E27FC236}">
                <a16:creationId xmlns:a16="http://schemas.microsoft.com/office/drawing/2014/main" id="{989B5830-2D87-1083-87AA-0C7462700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2001A-1E6D-2DF8-738A-2FD78D341B13}"/>
              </a:ext>
            </a:extLst>
          </p:cNvPr>
          <p:cNvSpPr>
            <a:spLocks noGrp="1"/>
          </p:cNvSpPr>
          <p:nvPr>
            <p:ph type="sldNum" sz="quarter" idx="12"/>
          </p:nvPr>
        </p:nvSpPr>
        <p:spPr/>
        <p:txBody>
          <a:bodyPr/>
          <a:lstStyle/>
          <a:p>
            <a:fld id="{789A3FA0-ADA1-46F2-9C79-EFE5CA07787F}" type="slidenum">
              <a:rPr lang="en-US" smtClean="0"/>
              <a:t>‹#›</a:t>
            </a:fld>
            <a:endParaRPr lang="en-US"/>
          </a:p>
        </p:txBody>
      </p:sp>
    </p:spTree>
    <p:extLst>
      <p:ext uri="{BB962C8B-B14F-4D97-AF65-F5344CB8AC3E}">
        <p14:creationId xmlns:p14="http://schemas.microsoft.com/office/powerpoint/2010/main" val="377228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1451-5316-D8CD-5C74-056B2E9DB8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DB5C98-B0AF-BA10-6483-61BD6BE771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15EB6-2824-EA3E-1304-CA7767A871B1}"/>
              </a:ext>
            </a:extLst>
          </p:cNvPr>
          <p:cNvSpPr>
            <a:spLocks noGrp="1"/>
          </p:cNvSpPr>
          <p:nvPr>
            <p:ph type="dt" sz="half" idx="10"/>
          </p:nvPr>
        </p:nvSpPr>
        <p:spPr/>
        <p:txBody>
          <a:bodyPr/>
          <a:lstStyle/>
          <a:p>
            <a:fld id="{F599F4E8-8C7A-40CB-8ADB-BBDE7608B4C1}" type="datetimeFigureOut">
              <a:rPr lang="en-US" smtClean="0"/>
              <a:t>1/3/2024</a:t>
            </a:fld>
            <a:endParaRPr lang="en-US"/>
          </a:p>
        </p:txBody>
      </p:sp>
      <p:sp>
        <p:nvSpPr>
          <p:cNvPr id="5" name="Footer Placeholder 4">
            <a:extLst>
              <a:ext uri="{FF2B5EF4-FFF2-40B4-BE49-F238E27FC236}">
                <a16:creationId xmlns:a16="http://schemas.microsoft.com/office/drawing/2014/main" id="{E6B6A1A1-1689-EAEB-F93B-E9E38BF8A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96D42-644E-CB00-C87F-179510AD0073}"/>
              </a:ext>
            </a:extLst>
          </p:cNvPr>
          <p:cNvSpPr>
            <a:spLocks noGrp="1"/>
          </p:cNvSpPr>
          <p:nvPr>
            <p:ph type="sldNum" sz="quarter" idx="12"/>
          </p:nvPr>
        </p:nvSpPr>
        <p:spPr/>
        <p:txBody>
          <a:bodyPr/>
          <a:lstStyle/>
          <a:p>
            <a:fld id="{789A3FA0-ADA1-46F2-9C79-EFE5CA07787F}" type="slidenum">
              <a:rPr lang="en-US" smtClean="0"/>
              <a:t>‹#›</a:t>
            </a:fld>
            <a:endParaRPr lang="en-US"/>
          </a:p>
        </p:txBody>
      </p:sp>
    </p:spTree>
    <p:extLst>
      <p:ext uri="{BB962C8B-B14F-4D97-AF65-F5344CB8AC3E}">
        <p14:creationId xmlns:p14="http://schemas.microsoft.com/office/powerpoint/2010/main" val="169332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22B7-9918-2F1D-6673-99F4A35ACC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80C168-6CC0-7686-ACF0-091D7BE4F5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C1B89A-F731-F360-C972-A0B10C1CDCC9}"/>
              </a:ext>
            </a:extLst>
          </p:cNvPr>
          <p:cNvSpPr>
            <a:spLocks noGrp="1"/>
          </p:cNvSpPr>
          <p:nvPr>
            <p:ph type="dt" sz="half" idx="10"/>
          </p:nvPr>
        </p:nvSpPr>
        <p:spPr/>
        <p:txBody>
          <a:bodyPr/>
          <a:lstStyle/>
          <a:p>
            <a:fld id="{F599F4E8-8C7A-40CB-8ADB-BBDE7608B4C1}" type="datetimeFigureOut">
              <a:rPr lang="en-US" smtClean="0"/>
              <a:t>1/3/2024</a:t>
            </a:fld>
            <a:endParaRPr lang="en-US"/>
          </a:p>
        </p:txBody>
      </p:sp>
      <p:sp>
        <p:nvSpPr>
          <p:cNvPr id="5" name="Footer Placeholder 4">
            <a:extLst>
              <a:ext uri="{FF2B5EF4-FFF2-40B4-BE49-F238E27FC236}">
                <a16:creationId xmlns:a16="http://schemas.microsoft.com/office/drawing/2014/main" id="{0E0AB595-8F8D-7917-A5B1-618390CEE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2B210-7B09-D8A0-5E71-A3DF8E5586C9}"/>
              </a:ext>
            </a:extLst>
          </p:cNvPr>
          <p:cNvSpPr>
            <a:spLocks noGrp="1"/>
          </p:cNvSpPr>
          <p:nvPr>
            <p:ph type="sldNum" sz="quarter" idx="12"/>
          </p:nvPr>
        </p:nvSpPr>
        <p:spPr/>
        <p:txBody>
          <a:bodyPr/>
          <a:lstStyle/>
          <a:p>
            <a:fld id="{789A3FA0-ADA1-46F2-9C79-EFE5CA07787F}" type="slidenum">
              <a:rPr lang="en-US" smtClean="0"/>
              <a:t>‹#›</a:t>
            </a:fld>
            <a:endParaRPr lang="en-US"/>
          </a:p>
        </p:txBody>
      </p:sp>
    </p:spTree>
    <p:extLst>
      <p:ext uri="{BB962C8B-B14F-4D97-AF65-F5344CB8AC3E}">
        <p14:creationId xmlns:p14="http://schemas.microsoft.com/office/powerpoint/2010/main" val="811489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F6F9-B8E6-5245-148F-0DC4B2FC4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A1EEBA-4E0D-848A-0ABB-5D87208A47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9F99A1-5C7B-D70C-C5AF-2C47F98AC3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5BFC83-B8BB-E724-61BE-4ED30301DED8}"/>
              </a:ext>
            </a:extLst>
          </p:cNvPr>
          <p:cNvSpPr>
            <a:spLocks noGrp="1"/>
          </p:cNvSpPr>
          <p:nvPr>
            <p:ph type="dt" sz="half" idx="10"/>
          </p:nvPr>
        </p:nvSpPr>
        <p:spPr/>
        <p:txBody>
          <a:bodyPr/>
          <a:lstStyle/>
          <a:p>
            <a:fld id="{F599F4E8-8C7A-40CB-8ADB-BBDE7608B4C1}" type="datetimeFigureOut">
              <a:rPr lang="en-US" smtClean="0"/>
              <a:t>1/3/2024</a:t>
            </a:fld>
            <a:endParaRPr lang="en-US"/>
          </a:p>
        </p:txBody>
      </p:sp>
      <p:sp>
        <p:nvSpPr>
          <p:cNvPr id="6" name="Footer Placeholder 5">
            <a:extLst>
              <a:ext uri="{FF2B5EF4-FFF2-40B4-BE49-F238E27FC236}">
                <a16:creationId xmlns:a16="http://schemas.microsoft.com/office/drawing/2014/main" id="{A8BA3119-435D-5425-8DCE-92A1F3E383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045E1-FA07-346E-1F3D-551561281358}"/>
              </a:ext>
            </a:extLst>
          </p:cNvPr>
          <p:cNvSpPr>
            <a:spLocks noGrp="1"/>
          </p:cNvSpPr>
          <p:nvPr>
            <p:ph type="sldNum" sz="quarter" idx="12"/>
          </p:nvPr>
        </p:nvSpPr>
        <p:spPr/>
        <p:txBody>
          <a:bodyPr/>
          <a:lstStyle/>
          <a:p>
            <a:fld id="{789A3FA0-ADA1-46F2-9C79-EFE5CA07787F}" type="slidenum">
              <a:rPr lang="en-US" smtClean="0"/>
              <a:t>‹#›</a:t>
            </a:fld>
            <a:endParaRPr lang="en-US"/>
          </a:p>
        </p:txBody>
      </p:sp>
    </p:spTree>
    <p:extLst>
      <p:ext uri="{BB962C8B-B14F-4D97-AF65-F5344CB8AC3E}">
        <p14:creationId xmlns:p14="http://schemas.microsoft.com/office/powerpoint/2010/main" val="334933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155B3-80A2-69ED-901F-FA56C650B3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C28B2-84CF-A096-5C01-F1846591F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D4AB4-31C8-1666-39DE-FED9E6BE70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9E401C-A81F-F839-8E87-9F00161D0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B52DB8-25C8-3A3C-A103-BF2B655E4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432CC9-9270-A879-632E-75EF1CBA7ACD}"/>
              </a:ext>
            </a:extLst>
          </p:cNvPr>
          <p:cNvSpPr>
            <a:spLocks noGrp="1"/>
          </p:cNvSpPr>
          <p:nvPr>
            <p:ph type="dt" sz="half" idx="10"/>
          </p:nvPr>
        </p:nvSpPr>
        <p:spPr/>
        <p:txBody>
          <a:bodyPr/>
          <a:lstStyle/>
          <a:p>
            <a:fld id="{F599F4E8-8C7A-40CB-8ADB-BBDE7608B4C1}" type="datetimeFigureOut">
              <a:rPr lang="en-US" smtClean="0"/>
              <a:t>1/3/2024</a:t>
            </a:fld>
            <a:endParaRPr lang="en-US"/>
          </a:p>
        </p:txBody>
      </p:sp>
      <p:sp>
        <p:nvSpPr>
          <p:cNvPr id="8" name="Footer Placeholder 7">
            <a:extLst>
              <a:ext uri="{FF2B5EF4-FFF2-40B4-BE49-F238E27FC236}">
                <a16:creationId xmlns:a16="http://schemas.microsoft.com/office/drawing/2014/main" id="{D39233C6-8E90-A162-1F97-23EA22BA45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FFA99E-8CC3-50AD-9D59-BE67A5A011AD}"/>
              </a:ext>
            </a:extLst>
          </p:cNvPr>
          <p:cNvSpPr>
            <a:spLocks noGrp="1"/>
          </p:cNvSpPr>
          <p:nvPr>
            <p:ph type="sldNum" sz="quarter" idx="12"/>
          </p:nvPr>
        </p:nvSpPr>
        <p:spPr/>
        <p:txBody>
          <a:bodyPr/>
          <a:lstStyle/>
          <a:p>
            <a:fld id="{789A3FA0-ADA1-46F2-9C79-EFE5CA07787F}" type="slidenum">
              <a:rPr lang="en-US" smtClean="0"/>
              <a:t>‹#›</a:t>
            </a:fld>
            <a:endParaRPr lang="en-US"/>
          </a:p>
        </p:txBody>
      </p:sp>
    </p:spTree>
    <p:extLst>
      <p:ext uri="{BB962C8B-B14F-4D97-AF65-F5344CB8AC3E}">
        <p14:creationId xmlns:p14="http://schemas.microsoft.com/office/powerpoint/2010/main" val="25070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A49B-FD43-C7EC-C8A8-12EA0DEB90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40E776-D0DA-14F4-C924-FD9B689E415D}"/>
              </a:ext>
            </a:extLst>
          </p:cNvPr>
          <p:cNvSpPr>
            <a:spLocks noGrp="1"/>
          </p:cNvSpPr>
          <p:nvPr>
            <p:ph type="dt" sz="half" idx="10"/>
          </p:nvPr>
        </p:nvSpPr>
        <p:spPr/>
        <p:txBody>
          <a:bodyPr/>
          <a:lstStyle/>
          <a:p>
            <a:fld id="{F599F4E8-8C7A-40CB-8ADB-BBDE7608B4C1}" type="datetimeFigureOut">
              <a:rPr lang="en-US" smtClean="0"/>
              <a:t>1/3/2024</a:t>
            </a:fld>
            <a:endParaRPr lang="en-US"/>
          </a:p>
        </p:txBody>
      </p:sp>
      <p:sp>
        <p:nvSpPr>
          <p:cNvPr id="4" name="Footer Placeholder 3">
            <a:extLst>
              <a:ext uri="{FF2B5EF4-FFF2-40B4-BE49-F238E27FC236}">
                <a16:creationId xmlns:a16="http://schemas.microsoft.com/office/drawing/2014/main" id="{ACE141D3-A98C-D97C-A0A7-6F576F780C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0B6253-23E0-F3AF-D73D-2D7B5FF79B2F}"/>
              </a:ext>
            </a:extLst>
          </p:cNvPr>
          <p:cNvSpPr>
            <a:spLocks noGrp="1"/>
          </p:cNvSpPr>
          <p:nvPr>
            <p:ph type="sldNum" sz="quarter" idx="12"/>
          </p:nvPr>
        </p:nvSpPr>
        <p:spPr/>
        <p:txBody>
          <a:bodyPr/>
          <a:lstStyle/>
          <a:p>
            <a:fld id="{789A3FA0-ADA1-46F2-9C79-EFE5CA07787F}" type="slidenum">
              <a:rPr lang="en-US" smtClean="0"/>
              <a:t>‹#›</a:t>
            </a:fld>
            <a:endParaRPr lang="en-US"/>
          </a:p>
        </p:txBody>
      </p:sp>
    </p:spTree>
    <p:extLst>
      <p:ext uri="{BB962C8B-B14F-4D97-AF65-F5344CB8AC3E}">
        <p14:creationId xmlns:p14="http://schemas.microsoft.com/office/powerpoint/2010/main" val="732024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60C91D-CA13-EB75-B08C-40F5B94E8E08}"/>
              </a:ext>
            </a:extLst>
          </p:cNvPr>
          <p:cNvSpPr>
            <a:spLocks noGrp="1"/>
          </p:cNvSpPr>
          <p:nvPr>
            <p:ph type="dt" sz="half" idx="10"/>
          </p:nvPr>
        </p:nvSpPr>
        <p:spPr/>
        <p:txBody>
          <a:bodyPr/>
          <a:lstStyle/>
          <a:p>
            <a:fld id="{F599F4E8-8C7A-40CB-8ADB-BBDE7608B4C1}" type="datetimeFigureOut">
              <a:rPr lang="en-US" smtClean="0"/>
              <a:t>1/3/2024</a:t>
            </a:fld>
            <a:endParaRPr lang="en-US"/>
          </a:p>
        </p:txBody>
      </p:sp>
      <p:sp>
        <p:nvSpPr>
          <p:cNvPr id="3" name="Footer Placeholder 2">
            <a:extLst>
              <a:ext uri="{FF2B5EF4-FFF2-40B4-BE49-F238E27FC236}">
                <a16:creationId xmlns:a16="http://schemas.microsoft.com/office/drawing/2014/main" id="{246521E5-BC00-3916-9D04-959D7797F3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4765AB-7AB3-CBE2-76C8-4AEF99641D01}"/>
              </a:ext>
            </a:extLst>
          </p:cNvPr>
          <p:cNvSpPr>
            <a:spLocks noGrp="1"/>
          </p:cNvSpPr>
          <p:nvPr>
            <p:ph type="sldNum" sz="quarter" idx="12"/>
          </p:nvPr>
        </p:nvSpPr>
        <p:spPr/>
        <p:txBody>
          <a:bodyPr/>
          <a:lstStyle/>
          <a:p>
            <a:fld id="{789A3FA0-ADA1-46F2-9C79-EFE5CA07787F}" type="slidenum">
              <a:rPr lang="en-US" smtClean="0"/>
              <a:t>‹#›</a:t>
            </a:fld>
            <a:endParaRPr lang="en-US"/>
          </a:p>
        </p:txBody>
      </p:sp>
    </p:spTree>
    <p:extLst>
      <p:ext uri="{BB962C8B-B14F-4D97-AF65-F5344CB8AC3E}">
        <p14:creationId xmlns:p14="http://schemas.microsoft.com/office/powerpoint/2010/main" val="129448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66A50-EE9A-7093-A4B0-A07EC0DB1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AFA8E4-A4B4-EE0A-4416-19370CDEBE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55DE19-7F67-C03E-9C73-098AB3BD4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A1BB7F-9F23-9D73-4AE8-7FC27CBD3779}"/>
              </a:ext>
            </a:extLst>
          </p:cNvPr>
          <p:cNvSpPr>
            <a:spLocks noGrp="1"/>
          </p:cNvSpPr>
          <p:nvPr>
            <p:ph type="dt" sz="half" idx="10"/>
          </p:nvPr>
        </p:nvSpPr>
        <p:spPr/>
        <p:txBody>
          <a:bodyPr/>
          <a:lstStyle/>
          <a:p>
            <a:fld id="{F599F4E8-8C7A-40CB-8ADB-BBDE7608B4C1}" type="datetimeFigureOut">
              <a:rPr lang="en-US" smtClean="0"/>
              <a:t>1/3/2024</a:t>
            </a:fld>
            <a:endParaRPr lang="en-US"/>
          </a:p>
        </p:txBody>
      </p:sp>
      <p:sp>
        <p:nvSpPr>
          <p:cNvPr id="6" name="Footer Placeholder 5">
            <a:extLst>
              <a:ext uri="{FF2B5EF4-FFF2-40B4-BE49-F238E27FC236}">
                <a16:creationId xmlns:a16="http://schemas.microsoft.com/office/drawing/2014/main" id="{C1AED017-FACF-A89A-F404-1623B64009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A57FD-C6B3-E412-ED8E-49A08A619878}"/>
              </a:ext>
            </a:extLst>
          </p:cNvPr>
          <p:cNvSpPr>
            <a:spLocks noGrp="1"/>
          </p:cNvSpPr>
          <p:nvPr>
            <p:ph type="sldNum" sz="quarter" idx="12"/>
          </p:nvPr>
        </p:nvSpPr>
        <p:spPr/>
        <p:txBody>
          <a:bodyPr/>
          <a:lstStyle/>
          <a:p>
            <a:fld id="{789A3FA0-ADA1-46F2-9C79-EFE5CA07787F}" type="slidenum">
              <a:rPr lang="en-US" smtClean="0"/>
              <a:t>‹#›</a:t>
            </a:fld>
            <a:endParaRPr lang="en-US"/>
          </a:p>
        </p:txBody>
      </p:sp>
    </p:spTree>
    <p:extLst>
      <p:ext uri="{BB962C8B-B14F-4D97-AF65-F5344CB8AC3E}">
        <p14:creationId xmlns:p14="http://schemas.microsoft.com/office/powerpoint/2010/main" val="161593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6B51-4825-1CEC-10AD-D11557BE0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2870BD-5ADB-CD86-36D8-0A6B983D15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4688AC-A42B-BBE2-83B3-9265B7CD9A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2155B-0387-E9F1-731E-DE7CBAF60A78}"/>
              </a:ext>
            </a:extLst>
          </p:cNvPr>
          <p:cNvSpPr>
            <a:spLocks noGrp="1"/>
          </p:cNvSpPr>
          <p:nvPr>
            <p:ph type="dt" sz="half" idx="10"/>
          </p:nvPr>
        </p:nvSpPr>
        <p:spPr/>
        <p:txBody>
          <a:bodyPr/>
          <a:lstStyle/>
          <a:p>
            <a:fld id="{F599F4E8-8C7A-40CB-8ADB-BBDE7608B4C1}" type="datetimeFigureOut">
              <a:rPr lang="en-US" smtClean="0"/>
              <a:t>1/3/2024</a:t>
            </a:fld>
            <a:endParaRPr lang="en-US"/>
          </a:p>
        </p:txBody>
      </p:sp>
      <p:sp>
        <p:nvSpPr>
          <p:cNvPr id="6" name="Footer Placeholder 5">
            <a:extLst>
              <a:ext uri="{FF2B5EF4-FFF2-40B4-BE49-F238E27FC236}">
                <a16:creationId xmlns:a16="http://schemas.microsoft.com/office/drawing/2014/main" id="{D352391E-7026-64C4-B187-04E5C59AC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04E4A-0770-92C5-3546-91EAB21EB898}"/>
              </a:ext>
            </a:extLst>
          </p:cNvPr>
          <p:cNvSpPr>
            <a:spLocks noGrp="1"/>
          </p:cNvSpPr>
          <p:nvPr>
            <p:ph type="sldNum" sz="quarter" idx="12"/>
          </p:nvPr>
        </p:nvSpPr>
        <p:spPr/>
        <p:txBody>
          <a:bodyPr/>
          <a:lstStyle/>
          <a:p>
            <a:fld id="{789A3FA0-ADA1-46F2-9C79-EFE5CA07787F}" type="slidenum">
              <a:rPr lang="en-US" smtClean="0"/>
              <a:t>‹#›</a:t>
            </a:fld>
            <a:endParaRPr lang="en-US"/>
          </a:p>
        </p:txBody>
      </p:sp>
    </p:spTree>
    <p:extLst>
      <p:ext uri="{BB962C8B-B14F-4D97-AF65-F5344CB8AC3E}">
        <p14:creationId xmlns:p14="http://schemas.microsoft.com/office/powerpoint/2010/main" val="204261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FBD5A4-0BE5-B7B2-BC0B-A54E1FC21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AC2171-4627-3E0D-C456-0AC1D2DA1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50776-298F-8281-A8B6-BB4475ADB2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9F4E8-8C7A-40CB-8ADB-BBDE7608B4C1}" type="datetimeFigureOut">
              <a:rPr lang="en-US" smtClean="0"/>
              <a:t>1/3/2024</a:t>
            </a:fld>
            <a:endParaRPr lang="en-US"/>
          </a:p>
        </p:txBody>
      </p:sp>
      <p:sp>
        <p:nvSpPr>
          <p:cNvPr id="5" name="Footer Placeholder 4">
            <a:extLst>
              <a:ext uri="{FF2B5EF4-FFF2-40B4-BE49-F238E27FC236}">
                <a16:creationId xmlns:a16="http://schemas.microsoft.com/office/drawing/2014/main" id="{D7E4B770-B5FD-F507-1AC3-647D2E502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06602F-A9C8-86B2-93A3-671560CC2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9A3FA0-ADA1-46F2-9C79-EFE5CA07787F}" type="slidenum">
              <a:rPr lang="en-US" smtClean="0"/>
              <a:t>‹#›</a:t>
            </a:fld>
            <a:endParaRPr lang="en-US"/>
          </a:p>
        </p:txBody>
      </p:sp>
    </p:spTree>
    <p:extLst>
      <p:ext uri="{BB962C8B-B14F-4D97-AF65-F5344CB8AC3E}">
        <p14:creationId xmlns:p14="http://schemas.microsoft.com/office/powerpoint/2010/main" val="433786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C9F56-833C-2BCE-6BAD-19A4DC1A4905}"/>
              </a:ext>
            </a:extLst>
          </p:cNvPr>
          <p:cNvSpPr>
            <a:spLocks noGrp="1"/>
          </p:cNvSpPr>
          <p:nvPr>
            <p:ph type="title"/>
          </p:nvPr>
        </p:nvSpPr>
        <p:spPr/>
        <p:txBody>
          <a:bodyPr/>
          <a:lstStyle/>
          <a:p>
            <a:r>
              <a:rPr lang="en-US" dirty="0"/>
              <a:t>205 Jan 08, Class 3</a:t>
            </a:r>
          </a:p>
        </p:txBody>
      </p:sp>
      <p:sp>
        <p:nvSpPr>
          <p:cNvPr id="5" name="Content Placeholder 4">
            <a:extLst>
              <a:ext uri="{FF2B5EF4-FFF2-40B4-BE49-F238E27FC236}">
                <a16:creationId xmlns:a16="http://schemas.microsoft.com/office/drawing/2014/main" id="{9DC21E76-15E6-64BC-D673-6EBF3806EF5D}"/>
              </a:ext>
            </a:extLst>
          </p:cNvPr>
          <p:cNvSpPr>
            <a:spLocks noGrp="1"/>
          </p:cNvSpPr>
          <p:nvPr>
            <p:ph idx="1"/>
          </p:nvPr>
        </p:nvSpPr>
        <p:spPr/>
        <p:txBody>
          <a:bodyPr/>
          <a:lstStyle/>
          <a:p>
            <a:r>
              <a:rPr lang="en-US" dirty="0"/>
              <a:t>Chapter 2, Measurement</a:t>
            </a:r>
          </a:p>
          <a:p>
            <a:endParaRPr lang="en-US" dirty="0"/>
          </a:p>
          <a:p>
            <a:r>
              <a:rPr lang="en-US" dirty="0"/>
              <a:t>Operational definitions</a:t>
            </a:r>
          </a:p>
          <a:p>
            <a:r>
              <a:rPr lang="en-US" dirty="0"/>
              <a:t>The dependent variable as a measured operational definition</a:t>
            </a:r>
          </a:p>
          <a:p>
            <a:pPr marL="0" indent="0">
              <a:buNone/>
            </a:pPr>
            <a:endParaRPr lang="en-US" dirty="0"/>
          </a:p>
          <a:p>
            <a:endParaRPr lang="en-US" dirty="0"/>
          </a:p>
        </p:txBody>
      </p:sp>
    </p:spTree>
    <p:extLst>
      <p:ext uri="{BB962C8B-B14F-4D97-AF65-F5344CB8AC3E}">
        <p14:creationId xmlns:p14="http://schemas.microsoft.com/office/powerpoint/2010/main" val="138574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752600" y="381000"/>
            <a:ext cx="8534400" cy="6017032"/>
          </a:xfrm>
          <a:prstGeom prst="rect">
            <a:avLst/>
          </a:prstGeom>
          <a:noFill/>
          <a:ln w="9525">
            <a:noFill/>
            <a:miter lim="800000"/>
            <a:headEnd/>
            <a:tailEnd/>
          </a:ln>
        </p:spPr>
        <p:txBody>
          <a:bodyPr>
            <a:spAutoFit/>
          </a:bodyPr>
          <a:lstStyle/>
          <a:p>
            <a:pPr>
              <a:spcBef>
                <a:spcPct val="50000"/>
              </a:spcBef>
            </a:pPr>
            <a:r>
              <a:rPr lang="en-US" sz="2200" dirty="0">
                <a:latin typeface="Times New Roman" pitchFamily="18" charset="0"/>
              </a:rPr>
              <a:t>Blind people are very adept at avoiding obstacles; however little was known about how they do this.  One hypothesis was that blind people developed “facial vision”; that is, they react to air pressure on exposed parts of the skin.  A second theory was that the avoidance of obstacles comes through the use of auditory cues.  </a:t>
            </a:r>
            <a:r>
              <a:rPr lang="en-US" sz="2200" dirty="0" err="1">
                <a:latin typeface="Times New Roman" pitchFamily="18" charset="0"/>
              </a:rPr>
              <a:t>Supa</a:t>
            </a:r>
            <a:r>
              <a:rPr lang="en-US" sz="2200" dirty="0">
                <a:latin typeface="Times New Roman" pitchFamily="18" charset="0"/>
              </a:rPr>
              <a:t>, </a:t>
            </a:r>
            <a:r>
              <a:rPr lang="en-US" sz="2200" dirty="0" err="1">
                <a:latin typeface="Times New Roman" pitchFamily="18" charset="0"/>
              </a:rPr>
              <a:t>Cotzin</a:t>
            </a:r>
            <a:r>
              <a:rPr lang="en-US" sz="2200" dirty="0">
                <a:latin typeface="Times New Roman" pitchFamily="18" charset="0"/>
              </a:rPr>
              <a:t> &amp; </a:t>
            </a:r>
            <a:r>
              <a:rPr lang="en-US" sz="2200" dirty="0" err="1">
                <a:latin typeface="Times New Roman" pitchFamily="18" charset="0"/>
              </a:rPr>
              <a:t>Dallenbach</a:t>
            </a:r>
            <a:r>
              <a:rPr lang="en-US" sz="2200" dirty="0">
                <a:latin typeface="Times New Roman" pitchFamily="18" charset="0"/>
              </a:rPr>
              <a:t> (1944) set out to test these theories.</a:t>
            </a:r>
          </a:p>
          <a:p>
            <a:pPr>
              <a:spcBef>
                <a:spcPct val="50000"/>
              </a:spcBef>
            </a:pPr>
            <a:r>
              <a:rPr lang="en-US" sz="2200" dirty="0">
                <a:latin typeface="Times New Roman" pitchFamily="18" charset="0"/>
              </a:rPr>
              <a:t>They had blind people walk around in a large room in which obstacles (screens) had been set up.  Two experimental treatments were used.  In the first treatment, blind subjects wore a felt veil over their face and gloves on their hands.  In the second treatment blind subjects wore earplugs.</a:t>
            </a:r>
          </a:p>
          <a:p>
            <a:pPr>
              <a:spcBef>
                <a:spcPct val="50000"/>
              </a:spcBef>
            </a:pPr>
            <a:r>
              <a:rPr lang="en-US" sz="2200" dirty="0">
                <a:latin typeface="Times New Roman" pitchFamily="18" charset="0"/>
              </a:rPr>
              <a:t>The results indicated that subjects in the felt-veil group avoided the obstacles every time, but the subjects in the ear plugs group bumped into the obstacles every time.</a:t>
            </a:r>
          </a:p>
          <a:p>
            <a:pPr>
              <a:spcBef>
                <a:spcPct val="50000"/>
              </a:spcBef>
            </a:pPr>
            <a:r>
              <a:rPr lang="en-US" sz="2200" dirty="0">
                <a:latin typeface="Times New Roman" pitchFamily="18" charset="0"/>
              </a:rPr>
              <a:t>Based on these results the authors concluded that the adeptness of the blind in avoiding obstacles is due primarily to their use of auditory cues and not to any facial vision.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9CC4-F29C-8C2F-E8D3-E50E105FD703}"/>
              </a:ext>
            </a:extLst>
          </p:cNvPr>
          <p:cNvSpPr>
            <a:spLocks noGrp="1"/>
          </p:cNvSpPr>
          <p:nvPr>
            <p:ph type="title"/>
          </p:nvPr>
        </p:nvSpPr>
        <p:spPr/>
        <p:txBody>
          <a:bodyPr/>
          <a:lstStyle/>
          <a:p>
            <a:r>
              <a:rPr lang="en-US" dirty="0"/>
              <a:t>Operational definitions for aphorisms</a:t>
            </a:r>
          </a:p>
        </p:txBody>
      </p:sp>
      <p:sp>
        <p:nvSpPr>
          <p:cNvPr id="3" name="Content Placeholder 2">
            <a:extLst>
              <a:ext uri="{FF2B5EF4-FFF2-40B4-BE49-F238E27FC236}">
                <a16:creationId xmlns:a16="http://schemas.microsoft.com/office/drawing/2014/main" id="{4D5C2061-5D14-D022-79EB-83DB5478F1A8}"/>
              </a:ext>
            </a:extLst>
          </p:cNvPr>
          <p:cNvSpPr>
            <a:spLocks noGrp="1"/>
          </p:cNvSpPr>
          <p:nvPr>
            <p:ph idx="1"/>
          </p:nvPr>
        </p:nvSpPr>
        <p:spPr/>
        <p:txBody>
          <a:bodyPr/>
          <a:lstStyle/>
          <a:p>
            <a:r>
              <a:rPr lang="en-US" dirty="0"/>
              <a:t>People feel sadder in blue rooms than in pink rooms</a:t>
            </a:r>
          </a:p>
          <a:p>
            <a:endParaRPr lang="en-US" dirty="0"/>
          </a:p>
          <a:p>
            <a:r>
              <a:rPr lang="en-US" dirty="0"/>
              <a:t>It takes longer to recognize a person in a photograph seen upside down</a:t>
            </a:r>
          </a:p>
          <a:p>
            <a:endParaRPr lang="en-US" dirty="0"/>
          </a:p>
          <a:p>
            <a:r>
              <a:rPr lang="en-US" dirty="0"/>
              <a:t>Absence makes the heart grow fonder</a:t>
            </a:r>
          </a:p>
          <a:p>
            <a:endParaRPr lang="en-US" dirty="0"/>
          </a:p>
        </p:txBody>
      </p:sp>
    </p:spTree>
    <p:extLst>
      <p:ext uri="{BB962C8B-B14F-4D97-AF65-F5344CB8AC3E}">
        <p14:creationId xmlns:p14="http://schemas.microsoft.com/office/powerpoint/2010/main" val="325659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3314-520A-290C-6075-789C4F9A91A7}"/>
              </a:ext>
            </a:extLst>
          </p:cNvPr>
          <p:cNvSpPr>
            <a:spLocks noGrp="1"/>
          </p:cNvSpPr>
          <p:nvPr>
            <p:ph type="title"/>
          </p:nvPr>
        </p:nvSpPr>
        <p:spPr/>
        <p:txBody>
          <a:bodyPr/>
          <a:lstStyle/>
          <a:p>
            <a:r>
              <a:rPr lang="en-US" dirty="0"/>
              <a:t>Self-esteem scale</a:t>
            </a:r>
          </a:p>
        </p:txBody>
      </p:sp>
      <p:sp>
        <p:nvSpPr>
          <p:cNvPr id="3" name="Content Placeholder 2">
            <a:extLst>
              <a:ext uri="{FF2B5EF4-FFF2-40B4-BE49-F238E27FC236}">
                <a16:creationId xmlns:a16="http://schemas.microsoft.com/office/drawing/2014/main" id="{72DE2812-15A9-1ABC-0E09-59C8399934F6}"/>
              </a:ext>
            </a:extLst>
          </p:cNvPr>
          <p:cNvSpPr>
            <a:spLocks noGrp="1"/>
          </p:cNvSpPr>
          <p:nvPr>
            <p:ph idx="1"/>
          </p:nvPr>
        </p:nvSpPr>
        <p:spPr/>
        <p:txBody>
          <a:bodyPr/>
          <a:lstStyle/>
          <a:p>
            <a:r>
              <a:rPr lang="en-US" dirty="0"/>
              <a:t>Quantify self-esteem into a number via 10 statements</a:t>
            </a:r>
          </a:p>
          <a:p>
            <a:pPr lvl="1"/>
            <a:r>
              <a:rPr lang="en-US" dirty="0"/>
              <a:t>Select response: Strongly agree, Agree, Disagree, Strongly Disagree</a:t>
            </a:r>
          </a:p>
          <a:p>
            <a:r>
              <a:rPr lang="en-US" dirty="0"/>
              <a:t>Score 0-3 points for positive statements</a:t>
            </a:r>
          </a:p>
          <a:p>
            <a:pPr lvl="1"/>
            <a:r>
              <a:rPr lang="en-US" dirty="0"/>
              <a:t>“I feel that I’m a person of worth, at least on an equal plane with others”</a:t>
            </a:r>
          </a:p>
          <a:p>
            <a:r>
              <a:rPr lang="en-US" dirty="0"/>
              <a:t>Reverse scoring for negative statements</a:t>
            </a:r>
          </a:p>
          <a:p>
            <a:pPr lvl="1"/>
            <a:r>
              <a:rPr lang="en-US" dirty="0"/>
              <a:t>“I feel I do not have much to be proud of”</a:t>
            </a:r>
          </a:p>
          <a:p>
            <a:r>
              <a:rPr lang="en-US" dirty="0"/>
              <a:t>Add all the scores up</a:t>
            </a:r>
          </a:p>
          <a:p>
            <a:pPr lvl="1"/>
            <a:r>
              <a:rPr lang="en-US" dirty="0"/>
              <a:t>Max score = 30</a:t>
            </a:r>
          </a:p>
        </p:txBody>
      </p:sp>
    </p:spTree>
    <p:extLst>
      <p:ext uri="{BB962C8B-B14F-4D97-AF65-F5344CB8AC3E}">
        <p14:creationId xmlns:p14="http://schemas.microsoft.com/office/powerpoint/2010/main" val="146162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DE07-A5CA-DD8B-D338-27D19F0D7FDD}"/>
              </a:ext>
            </a:extLst>
          </p:cNvPr>
          <p:cNvSpPr>
            <a:spLocks noGrp="1"/>
          </p:cNvSpPr>
          <p:nvPr>
            <p:ph type="title"/>
          </p:nvPr>
        </p:nvSpPr>
        <p:spPr/>
        <p:txBody>
          <a:bodyPr/>
          <a:lstStyle/>
          <a:p>
            <a:r>
              <a:rPr lang="en-US" dirty="0"/>
              <a:t>Scale construction</a:t>
            </a:r>
          </a:p>
        </p:txBody>
      </p:sp>
      <p:sp>
        <p:nvSpPr>
          <p:cNvPr id="3" name="Content Placeholder 2">
            <a:extLst>
              <a:ext uri="{FF2B5EF4-FFF2-40B4-BE49-F238E27FC236}">
                <a16:creationId xmlns:a16="http://schemas.microsoft.com/office/drawing/2014/main" id="{54D78D4D-E3D0-B4AE-223E-8AB387F5EE18}"/>
              </a:ext>
            </a:extLst>
          </p:cNvPr>
          <p:cNvSpPr>
            <a:spLocks noGrp="1"/>
          </p:cNvSpPr>
          <p:nvPr>
            <p:ph idx="1"/>
          </p:nvPr>
        </p:nvSpPr>
        <p:spPr/>
        <p:txBody>
          <a:bodyPr/>
          <a:lstStyle/>
          <a:p>
            <a:r>
              <a:rPr lang="en-US" dirty="0"/>
              <a:t>Formally establishing reliability and validity of a new scale is a difficult and time-consuming process</a:t>
            </a:r>
          </a:p>
          <a:p>
            <a:pPr lvl="1"/>
            <a:r>
              <a:rPr lang="en-US" dirty="0"/>
              <a:t>Brief review in Chapter 17</a:t>
            </a:r>
          </a:p>
          <a:p>
            <a:pPr lvl="1"/>
            <a:r>
              <a:rPr lang="en-US" dirty="0"/>
              <a:t>Much of this research is non-experimental</a:t>
            </a:r>
          </a:p>
          <a:p>
            <a:endParaRPr lang="en-US" dirty="0"/>
          </a:p>
          <a:p>
            <a:r>
              <a:rPr lang="en-US" dirty="0"/>
              <a:t>For your eventual independent research project, use an existing measure</a:t>
            </a:r>
          </a:p>
          <a:p>
            <a:pPr lvl="1"/>
            <a:r>
              <a:rPr lang="en-US" dirty="0"/>
              <a:t>Do not try to make your own scale</a:t>
            </a:r>
          </a:p>
          <a:p>
            <a:pPr lvl="1"/>
            <a:r>
              <a:rPr lang="en-US" dirty="0"/>
              <a:t>Ground your research in other published work</a:t>
            </a:r>
          </a:p>
        </p:txBody>
      </p:sp>
    </p:spTree>
    <p:extLst>
      <p:ext uri="{BB962C8B-B14F-4D97-AF65-F5344CB8AC3E}">
        <p14:creationId xmlns:p14="http://schemas.microsoft.com/office/powerpoint/2010/main" val="51519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0AE1-0CE7-C14E-BB98-F8C8CF43D229}"/>
              </a:ext>
            </a:extLst>
          </p:cNvPr>
          <p:cNvSpPr>
            <a:spLocks noGrp="1"/>
          </p:cNvSpPr>
          <p:nvPr>
            <p:ph type="title"/>
          </p:nvPr>
        </p:nvSpPr>
        <p:spPr/>
        <p:txBody>
          <a:bodyPr/>
          <a:lstStyle/>
          <a:p>
            <a:r>
              <a:rPr lang="en-US" dirty="0"/>
              <a:t>Levels of measurement</a:t>
            </a:r>
          </a:p>
        </p:txBody>
      </p:sp>
      <p:sp>
        <p:nvSpPr>
          <p:cNvPr id="3" name="Content Placeholder 2">
            <a:extLst>
              <a:ext uri="{FF2B5EF4-FFF2-40B4-BE49-F238E27FC236}">
                <a16:creationId xmlns:a16="http://schemas.microsoft.com/office/drawing/2014/main" id="{09E92628-1328-7B4C-3D43-882B914228C4}"/>
              </a:ext>
            </a:extLst>
          </p:cNvPr>
          <p:cNvSpPr>
            <a:spLocks noGrp="1"/>
          </p:cNvSpPr>
          <p:nvPr>
            <p:ph idx="1"/>
          </p:nvPr>
        </p:nvSpPr>
        <p:spPr/>
        <p:txBody>
          <a:bodyPr>
            <a:normAutofit fontScale="92500" lnSpcReduction="10000"/>
          </a:bodyPr>
          <a:lstStyle/>
          <a:p>
            <a:r>
              <a:rPr lang="en-US" dirty="0"/>
              <a:t>Categorical versus continuous measures</a:t>
            </a:r>
          </a:p>
          <a:p>
            <a:pPr lvl="1"/>
            <a:r>
              <a:rPr lang="en-US" dirty="0"/>
              <a:t>Nominal, ordinal are categorical</a:t>
            </a:r>
          </a:p>
          <a:p>
            <a:pPr lvl="1"/>
            <a:r>
              <a:rPr lang="en-US" dirty="0"/>
              <a:t>Interval, ratio are continuous</a:t>
            </a:r>
          </a:p>
          <a:p>
            <a:r>
              <a:rPr lang="en-US" dirty="0"/>
              <a:t>Require different statistical analysis for the DV</a:t>
            </a:r>
          </a:p>
          <a:p>
            <a:pPr lvl="1"/>
            <a:r>
              <a:rPr lang="en-US" dirty="0"/>
              <a:t>Continuous measures are appropriate for t-test, ANOVA, general linear model</a:t>
            </a:r>
          </a:p>
          <a:p>
            <a:pPr lvl="1"/>
            <a:r>
              <a:rPr lang="en-US" dirty="0"/>
              <a:t>Categorical measures require non-parametric tests</a:t>
            </a:r>
          </a:p>
          <a:p>
            <a:pPr lvl="1"/>
            <a:endParaRPr lang="en-US" dirty="0"/>
          </a:p>
          <a:p>
            <a:r>
              <a:rPr lang="en-US" dirty="0"/>
              <a:t>What kinds of measures are:</a:t>
            </a:r>
          </a:p>
          <a:p>
            <a:pPr lvl="1"/>
            <a:r>
              <a:rPr lang="en-US" dirty="0"/>
              <a:t>Recognition memory</a:t>
            </a:r>
          </a:p>
          <a:p>
            <a:pPr lvl="1"/>
            <a:r>
              <a:rPr lang="en-US" dirty="0"/>
              <a:t>Self esteem</a:t>
            </a:r>
          </a:p>
          <a:p>
            <a:pPr lvl="1"/>
            <a:r>
              <a:rPr lang="en-US" dirty="0"/>
              <a:t>Facial vision</a:t>
            </a:r>
          </a:p>
          <a:p>
            <a:pPr lvl="1"/>
            <a:r>
              <a:rPr lang="en-US" dirty="0"/>
              <a:t>Myopia</a:t>
            </a:r>
          </a:p>
        </p:txBody>
      </p:sp>
    </p:spTree>
    <p:extLst>
      <p:ext uri="{BB962C8B-B14F-4D97-AF65-F5344CB8AC3E}">
        <p14:creationId xmlns:p14="http://schemas.microsoft.com/office/powerpoint/2010/main" val="2075628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7F27-6295-7908-E052-8567E4A42214}"/>
              </a:ext>
            </a:extLst>
          </p:cNvPr>
          <p:cNvSpPr>
            <a:spLocks noGrp="1"/>
          </p:cNvSpPr>
          <p:nvPr>
            <p:ph type="title"/>
          </p:nvPr>
        </p:nvSpPr>
        <p:spPr/>
        <p:txBody>
          <a:bodyPr/>
          <a:lstStyle/>
          <a:p>
            <a:r>
              <a:rPr lang="en-US" dirty="0"/>
              <a:t>Converging evidence</a:t>
            </a:r>
          </a:p>
        </p:txBody>
      </p:sp>
      <p:sp>
        <p:nvSpPr>
          <p:cNvPr id="3" name="Content Placeholder 2">
            <a:extLst>
              <a:ext uri="{FF2B5EF4-FFF2-40B4-BE49-F238E27FC236}">
                <a16:creationId xmlns:a16="http://schemas.microsoft.com/office/drawing/2014/main" id="{3D5EB3F8-06CA-2EE3-B8DB-E428BBDF9508}"/>
              </a:ext>
            </a:extLst>
          </p:cNvPr>
          <p:cNvSpPr>
            <a:spLocks noGrp="1"/>
          </p:cNvSpPr>
          <p:nvPr>
            <p:ph idx="1"/>
          </p:nvPr>
        </p:nvSpPr>
        <p:spPr/>
        <p:txBody>
          <a:bodyPr/>
          <a:lstStyle/>
          <a:p>
            <a:r>
              <a:rPr lang="en-US" dirty="0"/>
              <a:t>Validity</a:t>
            </a:r>
          </a:p>
          <a:p>
            <a:pPr lvl="1"/>
            <a:r>
              <a:rPr lang="en-US" dirty="0"/>
              <a:t>How do we know if a measure accurately captures the construct?</a:t>
            </a:r>
          </a:p>
          <a:p>
            <a:pPr lvl="1"/>
            <a:r>
              <a:rPr lang="en-US" dirty="0"/>
              <a:t>Face validity</a:t>
            </a:r>
          </a:p>
          <a:p>
            <a:pPr lvl="1"/>
            <a:endParaRPr lang="en-US" dirty="0"/>
          </a:p>
          <a:p>
            <a:r>
              <a:rPr lang="en-US" dirty="0"/>
              <a:t>Multiple operational definitions across studies</a:t>
            </a:r>
          </a:p>
          <a:p>
            <a:pPr lvl="1"/>
            <a:r>
              <a:rPr lang="en-US" dirty="0"/>
              <a:t>Increases confidence in the validity of the measure</a:t>
            </a:r>
          </a:p>
          <a:p>
            <a:pPr lvl="1"/>
            <a:r>
              <a:rPr lang="en-US" dirty="0"/>
              <a:t>For rating scales, helps identify key questions</a:t>
            </a:r>
          </a:p>
          <a:p>
            <a:pPr lvl="1"/>
            <a:r>
              <a:rPr lang="en-US" dirty="0"/>
              <a:t>Improving measures advances the underlying theory</a:t>
            </a:r>
          </a:p>
        </p:txBody>
      </p:sp>
    </p:spTree>
    <p:extLst>
      <p:ext uri="{BB962C8B-B14F-4D97-AF65-F5344CB8AC3E}">
        <p14:creationId xmlns:p14="http://schemas.microsoft.com/office/powerpoint/2010/main" val="373379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48A6-1DFC-167B-2B35-0064B164FED1}"/>
              </a:ext>
            </a:extLst>
          </p:cNvPr>
          <p:cNvSpPr>
            <a:spLocks noGrp="1"/>
          </p:cNvSpPr>
          <p:nvPr>
            <p:ph type="title"/>
          </p:nvPr>
        </p:nvSpPr>
        <p:spPr/>
        <p:txBody>
          <a:bodyPr/>
          <a:lstStyle/>
          <a:p>
            <a:r>
              <a:rPr lang="en-US" dirty="0"/>
              <a:t>For Wed Jan 10</a:t>
            </a:r>
          </a:p>
        </p:txBody>
      </p:sp>
      <p:sp>
        <p:nvSpPr>
          <p:cNvPr id="3" name="Content Placeholder 2">
            <a:extLst>
              <a:ext uri="{FF2B5EF4-FFF2-40B4-BE49-F238E27FC236}">
                <a16:creationId xmlns:a16="http://schemas.microsoft.com/office/drawing/2014/main" id="{BACEEE91-A5BD-2CC4-FDB2-8322074B39CF}"/>
              </a:ext>
            </a:extLst>
          </p:cNvPr>
          <p:cNvSpPr>
            <a:spLocks noGrp="1"/>
          </p:cNvSpPr>
          <p:nvPr>
            <p:ph idx="1"/>
          </p:nvPr>
        </p:nvSpPr>
        <p:spPr/>
        <p:txBody>
          <a:bodyPr>
            <a:normAutofit fontScale="92500" lnSpcReduction="20000"/>
          </a:bodyPr>
          <a:lstStyle/>
          <a:p>
            <a:r>
              <a:rPr lang="en-US" dirty="0"/>
              <a:t>Chapter 3, Experimental Control, Confounds</a:t>
            </a:r>
          </a:p>
          <a:p>
            <a:pPr algn="l"/>
            <a:r>
              <a:rPr lang="en-US" dirty="0"/>
              <a:t>“Laughter is the best medicine”</a:t>
            </a:r>
          </a:p>
          <a:p>
            <a:pPr lvl="1"/>
            <a:r>
              <a:rPr lang="en-US" dirty="0"/>
              <a:t>Imagine you have just read an article in the newspaper describing a scientific study in which researchers found that people who laugh a lot tend to have lower blood pressure, stronger immune systems, feel less stressed out.</a:t>
            </a:r>
          </a:p>
          <a:p>
            <a:pPr lvl="1"/>
            <a:r>
              <a:rPr lang="en-US" dirty="0"/>
              <a:t>Considering the problem of extraneous variables and potential confounds (Chapter 3), give an alternate hypothesis for how this relationship might be observed without supporting the authors' conclusion.  </a:t>
            </a:r>
          </a:p>
          <a:p>
            <a:r>
              <a:rPr lang="en-US" dirty="0"/>
              <a:t>Briefly answer the following questions about experimental control from our Experiment 1:</a:t>
            </a:r>
          </a:p>
          <a:p>
            <a:pPr lvl="1"/>
            <a:r>
              <a:rPr lang="en-US" dirty="0"/>
              <a:t>Why have both groups read the same words?</a:t>
            </a:r>
          </a:p>
          <a:p>
            <a:pPr lvl="1"/>
            <a:r>
              <a:rPr lang="en-US" dirty="0"/>
              <a:t>Why have 1-5 scales for responding for both conditions?</a:t>
            </a:r>
          </a:p>
          <a:p>
            <a:pPr lvl="1"/>
            <a:r>
              <a:rPr lang="en-US" dirty="0"/>
              <a:t>Why require the word to be on screen for minimum 3 s?</a:t>
            </a:r>
          </a:p>
          <a:p>
            <a:pPr lvl="1"/>
            <a:r>
              <a:rPr lang="en-US" dirty="0"/>
              <a:t>Does it matter if the trivia questions use words from the study list?</a:t>
            </a:r>
          </a:p>
          <a:p>
            <a:endParaRPr lang="en-US" dirty="0"/>
          </a:p>
          <a:p>
            <a:pPr lvl="1"/>
            <a:endParaRPr lang="en-US" dirty="0"/>
          </a:p>
        </p:txBody>
      </p:sp>
    </p:spTree>
    <p:extLst>
      <p:ext uri="{BB962C8B-B14F-4D97-AF65-F5344CB8AC3E}">
        <p14:creationId xmlns:p14="http://schemas.microsoft.com/office/powerpoint/2010/main" val="1223971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12628</TotalTime>
  <Words>623</Words>
  <Application>Microsoft Office PowerPoint</Application>
  <PresentationFormat>Widescreen</PresentationFormat>
  <Paragraphs>65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205 Jan 08, Class 3</vt:lpstr>
      <vt:lpstr>PowerPoint Presentation</vt:lpstr>
      <vt:lpstr>Operational definitions for aphorisms</vt:lpstr>
      <vt:lpstr>Self-esteem scale</vt:lpstr>
      <vt:lpstr>Scale construction</vt:lpstr>
      <vt:lpstr>Levels of measurement</vt:lpstr>
      <vt:lpstr>Converging evidence</vt:lpstr>
      <vt:lpstr>For Wed Jan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Sep 26, Class 3</dc:title>
  <dc:creator>Paul Reber</dc:creator>
  <cp:lastModifiedBy>Paul Reber</cp:lastModifiedBy>
  <cp:revision>13</cp:revision>
  <dcterms:created xsi:type="dcterms:W3CDTF">2022-09-13T14:09:38Z</dcterms:created>
  <dcterms:modified xsi:type="dcterms:W3CDTF">2024-01-03T14:46:23Z</dcterms:modified>
</cp:coreProperties>
</file>