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5" r:id="rId3"/>
    <p:sldId id="277" r:id="rId4"/>
    <p:sldId id="278" r:id="rId5"/>
    <p:sldId id="276" r:id="rId6"/>
    <p:sldId id="279" r:id="rId7"/>
    <p:sldId id="257" r:id="rId8"/>
    <p:sldId id="258" r:id="rId9"/>
    <p:sldId id="294" r:id="rId10"/>
    <p:sldId id="329" r:id="rId11"/>
    <p:sldId id="312" r:id="rId12"/>
    <p:sldId id="326" r:id="rId13"/>
    <p:sldId id="327" r:id="rId14"/>
    <p:sldId id="315" r:id="rId15"/>
    <p:sldId id="328" r:id="rId16"/>
    <p:sldId id="316" r:id="rId17"/>
    <p:sldId id="330"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B64D0-3A3F-494C-816B-48A0F12153FC}" type="datetimeFigureOut">
              <a:rPr lang="en-US" smtClean="0"/>
              <a:t>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C61841-6EE8-4D6F-9EA0-159CB6A0296E}" type="slidenum">
              <a:rPr lang="en-US" smtClean="0"/>
              <a:t>‹#›</a:t>
            </a:fld>
            <a:endParaRPr lang="en-US"/>
          </a:p>
        </p:txBody>
      </p:sp>
    </p:spTree>
    <p:extLst>
      <p:ext uri="{BB962C8B-B14F-4D97-AF65-F5344CB8AC3E}">
        <p14:creationId xmlns:p14="http://schemas.microsoft.com/office/powerpoint/2010/main" val="16996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209961E-0A26-45CB-B2A9-D09862605DC9}" type="slidenum">
              <a:rPr lang="en-US" smtClean="0"/>
              <a:pPr>
                <a:defRPr/>
              </a:pPr>
              <a:t>10</a:t>
            </a:fld>
            <a:endParaRPr lang="en-US"/>
          </a:p>
        </p:txBody>
      </p:sp>
    </p:spTree>
    <p:extLst>
      <p:ext uri="{BB962C8B-B14F-4D97-AF65-F5344CB8AC3E}">
        <p14:creationId xmlns:p14="http://schemas.microsoft.com/office/powerpoint/2010/main" val="2881037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A650F-0D8D-5996-89E3-D2D1B5071F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71C4AA-10B3-402B-50D9-ACB2F59387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962B4B-5B6A-F5A3-CF8B-4398667FA4F7}"/>
              </a:ext>
            </a:extLst>
          </p:cNvPr>
          <p:cNvSpPr>
            <a:spLocks noGrp="1"/>
          </p:cNvSpPr>
          <p:nvPr>
            <p:ph type="dt" sz="half" idx="10"/>
          </p:nvPr>
        </p:nvSpPr>
        <p:spPr/>
        <p:txBody>
          <a:bodyPr/>
          <a:lstStyle/>
          <a:p>
            <a:fld id="{9ECE2936-EF13-45A0-B380-C3B5047DF9EF}" type="datetimeFigureOut">
              <a:rPr lang="en-US" smtClean="0"/>
              <a:t>1/3/2024</a:t>
            </a:fld>
            <a:endParaRPr lang="en-US"/>
          </a:p>
        </p:txBody>
      </p:sp>
      <p:sp>
        <p:nvSpPr>
          <p:cNvPr id="5" name="Footer Placeholder 4">
            <a:extLst>
              <a:ext uri="{FF2B5EF4-FFF2-40B4-BE49-F238E27FC236}">
                <a16:creationId xmlns:a16="http://schemas.microsoft.com/office/drawing/2014/main" id="{6D6122EC-BC23-8D11-A088-ECE391514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239AD-EDA6-FF67-3934-92E41B8F33BC}"/>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64547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8732-D2FF-F660-7986-60DF208928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CA02A4-EA3C-BAB2-74EC-853BC7CE83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02FE8-32D2-82C2-2517-8F5EB1E15665}"/>
              </a:ext>
            </a:extLst>
          </p:cNvPr>
          <p:cNvSpPr>
            <a:spLocks noGrp="1"/>
          </p:cNvSpPr>
          <p:nvPr>
            <p:ph type="dt" sz="half" idx="10"/>
          </p:nvPr>
        </p:nvSpPr>
        <p:spPr/>
        <p:txBody>
          <a:bodyPr/>
          <a:lstStyle/>
          <a:p>
            <a:fld id="{9ECE2936-EF13-45A0-B380-C3B5047DF9EF}" type="datetimeFigureOut">
              <a:rPr lang="en-US" smtClean="0"/>
              <a:t>1/3/2024</a:t>
            </a:fld>
            <a:endParaRPr lang="en-US"/>
          </a:p>
        </p:txBody>
      </p:sp>
      <p:sp>
        <p:nvSpPr>
          <p:cNvPr id="5" name="Footer Placeholder 4">
            <a:extLst>
              <a:ext uri="{FF2B5EF4-FFF2-40B4-BE49-F238E27FC236}">
                <a16:creationId xmlns:a16="http://schemas.microsoft.com/office/drawing/2014/main" id="{FA1522A3-1062-42C1-BADB-738A82C55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671F3-E100-3D51-E13F-4DEF76659322}"/>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81035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530254-1F60-39D0-776B-A7D0B06DA6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A27C8B-DF84-CE00-0C6C-C3254E28A6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43227-663D-FCAF-EECA-E804B2516E39}"/>
              </a:ext>
            </a:extLst>
          </p:cNvPr>
          <p:cNvSpPr>
            <a:spLocks noGrp="1"/>
          </p:cNvSpPr>
          <p:nvPr>
            <p:ph type="dt" sz="half" idx="10"/>
          </p:nvPr>
        </p:nvSpPr>
        <p:spPr/>
        <p:txBody>
          <a:bodyPr/>
          <a:lstStyle/>
          <a:p>
            <a:fld id="{9ECE2936-EF13-45A0-B380-C3B5047DF9EF}" type="datetimeFigureOut">
              <a:rPr lang="en-US" smtClean="0"/>
              <a:t>1/3/2024</a:t>
            </a:fld>
            <a:endParaRPr lang="en-US"/>
          </a:p>
        </p:txBody>
      </p:sp>
      <p:sp>
        <p:nvSpPr>
          <p:cNvPr id="5" name="Footer Placeholder 4">
            <a:extLst>
              <a:ext uri="{FF2B5EF4-FFF2-40B4-BE49-F238E27FC236}">
                <a16:creationId xmlns:a16="http://schemas.microsoft.com/office/drawing/2014/main" id="{B5A60B21-0667-A9D6-9CE1-59685306F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61C32-83C8-1CB0-E570-8CB75AD428F7}"/>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132603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A4FF-2BF5-FD1A-0CB1-1B8B6ECC1A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D5C384-7C81-9F00-90B5-D0465D1DDF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7122C-6A95-F210-EE36-ECC62C6CD6A5}"/>
              </a:ext>
            </a:extLst>
          </p:cNvPr>
          <p:cNvSpPr>
            <a:spLocks noGrp="1"/>
          </p:cNvSpPr>
          <p:nvPr>
            <p:ph type="dt" sz="half" idx="10"/>
          </p:nvPr>
        </p:nvSpPr>
        <p:spPr/>
        <p:txBody>
          <a:bodyPr/>
          <a:lstStyle/>
          <a:p>
            <a:fld id="{9ECE2936-EF13-45A0-B380-C3B5047DF9EF}" type="datetimeFigureOut">
              <a:rPr lang="en-US" smtClean="0"/>
              <a:t>1/3/2024</a:t>
            </a:fld>
            <a:endParaRPr lang="en-US"/>
          </a:p>
        </p:txBody>
      </p:sp>
      <p:sp>
        <p:nvSpPr>
          <p:cNvPr id="5" name="Footer Placeholder 4">
            <a:extLst>
              <a:ext uri="{FF2B5EF4-FFF2-40B4-BE49-F238E27FC236}">
                <a16:creationId xmlns:a16="http://schemas.microsoft.com/office/drawing/2014/main" id="{4FC9D51B-3CCE-3296-3D83-91AC950DF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04DFA-082A-8BE7-AA2F-7816A5A3BA1D}"/>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275661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9BDE7-2B03-44C4-C03D-2CFD3A0A71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DA6D11-BC44-C5F2-7A8D-CF75877C35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1CF001-DFD5-DBCC-1D84-68B000E61A1F}"/>
              </a:ext>
            </a:extLst>
          </p:cNvPr>
          <p:cNvSpPr>
            <a:spLocks noGrp="1"/>
          </p:cNvSpPr>
          <p:nvPr>
            <p:ph type="dt" sz="half" idx="10"/>
          </p:nvPr>
        </p:nvSpPr>
        <p:spPr/>
        <p:txBody>
          <a:bodyPr/>
          <a:lstStyle/>
          <a:p>
            <a:fld id="{9ECE2936-EF13-45A0-B380-C3B5047DF9EF}" type="datetimeFigureOut">
              <a:rPr lang="en-US" smtClean="0"/>
              <a:t>1/3/2024</a:t>
            </a:fld>
            <a:endParaRPr lang="en-US"/>
          </a:p>
        </p:txBody>
      </p:sp>
      <p:sp>
        <p:nvSpPr>
          <p:cNvPr id="5" name="Footer Placeholder 4">
            <a:extLst>
              <a:ext uri="{FF2B5EF4-FFF2-40B4-BE49-F238E27FC236}">
                <a16:creationId xmlns:a16="http://schemas.microsoft.com/office/drawing/2014/main" id="{9F238098-9815-42F5-0B3C-6104EC07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0EAC6-0118-6034-FB43-D961E3391030}"/>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2842702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E85C-93D3-2DB0-9A4B-79516841CE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C5CC48-BD7C-4E81-B805-6EE0C5D3A6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7D902E-971C-51BD-9B85-7973179FE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137C21-D198-F3FA-21F0-B712E7AF79C5}"/>
              </a:ext>
            </a:extLst>
          </p:cNvPr>
          <p:cNvSpPr>
            <a:spLocks noGrp="1"/>
          </p:cNvSpPr>
          <p:nvPr>
            <p:ph type="dt" sz="half" idx="10"/>
          </p:nvPr>
        </p:nvSpPr>
        <p:spPr/>
        <p:txBody>
          <a:bodyPr/>
          <a:lstStyle/>
          <a:p>
            <a:fld id="{9ECE2936-EF13-45A0-B380-C3B5047DF9EF}" type="datetimeFigureOut">
              <a:rPr lang="en-US" smtClean="0"/>
              <a:t>1/3/2024</a:t>
            </a:fld>
            <a:endParaRPr lang="en-US"/>
          </a:p>
        </p:txBody>
      </p:sp>
      <p:sp>
        <p:nvSpPr>
          <p:cNvPr id="6" name="Footer Placeholder 5">
            <a:extLst>
              <a:ext uri="{FF2B5EF4-FFF2-40B4-BE49-F238E27FC236}">
                <a16:creationId xmlns:a16="http://schemas.microsoft.com/office/drawing/2014/main" id="{F0ED1E3D-78A4-397D-5C5E-78B4B4838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AF8149-7538-1F72-9E7A-51E31AB96DFD}"/>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325874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8F85-7FB7-2A43-E5E3-AC47E145AD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C6B179-BFCD-C7B5-9235-ABAB79096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E4B929-1F98-FB41-2090-51B47E883D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1B2C76-A086-0DAA-D5BD-C40D6EAA3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93EB57-DE6B-2803-F63F-C68F260167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1F7EE5-A40C-6E10-290C-E53BC267F1CD}"/>
              </a:ext>
            </a:extLst>
          </p:cNvPr>
          <p:cNvSpPr>
            <a:spLocks noGrp="1"/>
          </p:cNvSpPr>
          <p:nvPr>
            <p:ph type="dt" sz="half" idx="10"/>
          </p:nvPr>
        </p:nvSpPr>
        <p:spPr/>
        <p:txBody>
          <a:bodyPr/>
          <a:lstStyle/>
          <a:p>
            <a:fld id="{9ECE2936-EF13-45A0-B380-C3B5047DF9EF}" type="datetimeFigureOut">
              <a:rPr lang="en-US" smtClean="0"/>
              <a:t>1/3/2024</a:t>
            </a:fld>
            <a:endParaRPr lang="en-US"/>
          </a:p>
        </p:txBody>
      </p:sp>
      <p:sp>
        <p:nvSpPr>
          <p:cNvPr id="8" name="Footer Placeholder 7">
            <a:extLst>
              <a:ext uri="{FF2B5EF4-FFF2-40B4-BE49-F238E27FC236}">
                <a16:creationId xmlns:a16="http://schemas.microsoft.com/office/drawing/2014/main" id="{3A7D2DB4-D08D-9E79-C551-81B4D33D8F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B8D92B-5CD8-3BE0-6B0B-09C7552BF093}"/>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919160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E558-9543-2948-C7E1-C39B65F2FC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6523AA-B923-0A1F-5B0C-3136DB76E8C4}"/>
              </a:ext>
            </a:extLst>
          </p:cNvPr>
          <p:cNvSpPr>
            <a:spLocks noGrp="1"/>
          </p:cNvSpPr>
          <p:nvPr>
            <p:ph type="dt" sz="half" idx="10"/>
          </p:nvPr>
        </p:nvSpPr>
        <p:spPr/>
        <p:txBody>
          <a:bodyPr/>
          <a:lstStyle/>
          <a:p>
            <a:fld id="{9ECE2936-EF13-45A0-B380-C3B5047DF9EF}" type="datetimeFigureOut">
              <a:rPr lang="en-US" smtClean="0"/>
              <a:t>1/3/2024</a:t>
            </a:fld>
            <a:endParaRPr lang="en-US"/>
          </a:p>
        </p:txBody>
      </p:sp>
      <p:sp>
        <p:nvSpPr>
          <p:cNvPr id="4" name="Footer Placeholder 3">
            <a:extLst>
              <a:ext uri="{FF2B5EF4-FFF2-40B4-BE49-F238E27FC236}">
                <a16:creationId xmlns:a16="http://schemas.microsoft.com/office/drawing/2014/main" id="{BED9A4D4-A774-8BF0-9F5F-70AE4B5FB3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6522DF-C584-2D88-1E9C-CC41954C5435}"/>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351087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8099E-A2AF-BC9D-6F7A-77650FE05D42}"/>
              </a:ext>
            </a:extLst>
          </p:cNvPr>
          <p:cNvSpPr>
            <a:spLocks noGrp="1"/>
          </p:cNvSpPr>
          <p:nvPr>
            <p:ph type="dt" sz="half" idx="10"/>
          </p:nvPr>
        </p:nvSpPr>
        <p:spPr/>
        <p:txBody>
          <a:bodyPr/>
          <a:lstStyle/>
          <a:p>
            <a:fld id="{9ECE2936-EF13-45A0-B380-C3B5047DF9EF}" type="datetimeFigureOut">
              <a:rPr lang="en-US" smtClean="0"/>
              <a:t>1/3/2024</a:t>
            </a:fld>
            <a:endParaRPr lang="en-US"/>
          </a:p>
        </p:txBody>
      </p:sp>
      <p:sp>
        <p:nvSpPr>
          <p:cNvPr id="3" name="Footer Placeholder 2">
            <a:extLst>
              <a:ext uri="{FF2B5EF4-FFF2-40B4-BE49-F238E27FC236}">
                <a16:creationId xmlns:a16="http://schemas.microsoft.com/office/drawing/2014/main" id="{28612356-F988-68E6-7566-FA879C5558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147640-FB6F-DFE6-2559-64AB22466106}"/>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3075328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D56E-7A8D-7666-141D-7C51694F3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A36606-B2CF-8460-AF77-BE67F5476E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8FF1CF-0AFB-6F08-2E7A-2811C5717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9A782-CFA2-6C5B-D0AB-77C03F82AA2D}"/>
              </a:ext>
            </a:extLst>
          </p:cNvPr>
          <p:cNvSpPr>
            <a:spLocks noGrp="1"/>
          </p:cNvSpPr>
          <p:nvPr>
            <p:ph type="dt" sz="half" idx="10"/>
          </p:nvPr>
        </p:nvSpPr>
        <p:spPr/>
        <p:txBody>
          <a:bodyPr/>
          <a:lstStyle/>
          <a:p>
            <a:fld id="{9ECE2936-EF13-45A0-B380-C3B5047DF9EF}" type="datetimeFigureOut">
              <a:rPr lang="en-US" smtClean="0"/>
              <a:t>1/3/2024</a:t>
            </a:fld>
            <a:endParaRPr lang="en-US"/>
          </a:p>
        </p:txBody>
      </p:sp>
      <p:sp>
        <p:nvSpPr>
          <p:cNvPr id="6" name="Footer Placeholder 5">
            <a:extLst>
              <a:ext uri="{FF2B5EF4-FFF2-40B4-BE49-F238E27FC236}">
                <a16:creationId xmlns:a16="http://schemas.microsoft.com/office/drawing/2014/main" id="{31A44622-24D4-4033-21C2-63BBEA5CEF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37C46-5029-B9C6-EDF9-9FF9A05D27B9}"/>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3610442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60A6-42E6-A7F3-1ED5-5E75B947FF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847AE6-3155-208E-B19C-4E22E66246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67641D-4098-7F36-B916-806C619D5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90AAFF-88A6-0090-7C3C-CFBAC2B14AFE}"/>
              </a:ext>
            </a:extLst>
          </p:cNvPr>
          <p:cNvSpPr>
            <a:spLocks noGrp="1"/>
          </p:cNvSpPr>
          <p:nvPr>
            <p:ph type="dt" sz="half" idx="10"/>
          </p:nvPr>
        </p:nvSpPr>
        <p:spPr/>
        <p:txBody>
          <a:bodyPr/>
          <a:lstStyle/>
          <a:p>
            <a:fld id="{9ECE2936-EF13-45A0-B380-C3B5047DF9EF}" type="datetimeFigureOut">
              <a:rPr lang="en-US" smtClean="0"/>
              <a:t>1/3/2024</a:t>
            </a:fld>
            <a:endParaRPr lang="en-US"/>
          </a:p>
        </p:txBody>
      </p:sp>
      <p:sp>
        <p:nvSpPr>
          <p:cNvPr id="6" name="Footer Placeholder 5">
            <a:extLst>
              <a:ext uri="{FF2B5EF4-FFF2-40B4-BE49-F238E27FC236}">
                <a16:creationId xmlns:a16="http://schemas.microsoft.com/office/drawing/2014/main" id="{E670633D-A6CA-5AEE-E8CD-4AE2D3572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0432CE-E19F-06F0-828B-8702F8A3D797}"/>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57738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77B36F-5A35-0040-D1F0-B0ACE4C38D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F8C7B3-E817-8EE5-EFEE-49F39C5462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2235CE-8FE9-31FB-3E96-E83870170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E2936-EF13-45A0-B380-C3B5047DF9EF}" type="datetimeFigureOut">
              <a:rPr lang="en-US" smtClean="0"/>
              <a:t>1/3/2024</a:t>
            </a:fld>
            <a:endParaRPr lang="en-US"/>
          </a:p>
        </p:txBody>
      </p:sp>
      <p:sp>
        <p:nvSpPr>
          <p:cNvPr id="5" name="Footer Placeholder 4">
            <a:extLst>
              <a:ext uri="{FF2B5EF4-FFF2-40B4-BE49-F238E27FC236}">
                <a16:creationId xmlns:a16="http://schemas.microsoft.com/office/drawing/2014/main" id="{32D2E9CE-7E7A-187E-7EB8-F04F26D1D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B7D517-0135-DC2B-783E-9DAB737DDC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8865A-F742-4D33-A4F2-94293D484FB9}" type="slidenum">
              <a:rPr lang="en-US" smtClean="0"/>
              <a:t>‹#›</a:t>
            </a:fld>
            <a:endParaRPr lang="en-US"/>
          </a:p>
        </p:txBody>
      </p:sp>
    </p:spTree>
    <p:extLst>
      <p:ext uri="{BB962C8B-B14F-4D97-AF65-F5344CB8AC3E}">
        <p14:creationId xmlns:p14="http://schemas.microsoft.com/office/powerpoint/2010/main" val="648261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1E8F5-361F-69B0-8A06-DDD7C74BF4D3}"/>
              </a:ext>
            </a:extLst>
          </p:cNvPr>
          <p:cNvSpPr>
            <a:spLocks noGrp="1"/>
          </p:cNvSpPr>
          <p:nvPr>
            <p:ph type="title"/>
          </p:nvPr>
        </p:nvSpPr>
        <p:spPr/>
        <p:txBody>
          <a:bodyPr/>
          <a:lstStyle/>
          <a:p>
            <a:r>
              <a:rPr lang="en-US" dirty="0"/>
              <a:t>205 Sep 30, Class 5</a:t>
            </a:r>
          </a:p>
        </p:txBody>
      </p:sp>
      <p:sp>
        <p:nvSpPr>
          <p:cNvPr id="5" name="Content Placeholder 4">
            <a:extLst>
              <a:ext uri="{FF2B5EF4-FFF2-40B4-BE49-F238E27FC236}">
                <a16:creationId xmlns:a16="http://schemas.microsoft.com/office/drawing/2014/main" id="{1B2C5B24-EB27-4561-BF0E-FA9D367D9760}"/>
              </a:ext>
            </a:extLst>
          </p:cNvPr>
          <p:cNvSpPr>
            <a:spLocks noGrp="1"/>
          </p:cNvSpPr>
          <p:nvPr>
            <p:ph idx="1"/>
          </p:nvPr>
        </p:nvSpPr>
        <p:spPr/>
        <p:txBody>
          <a:bodyPr/>
          <a:lstStyle/>
          <a:p>
            <a:r>
              <a:rPr lang="en-US" dirty="0"/>
              <a:t>Chapter 4: Experimental Procedure</a:t>
            </a:r>
          </a:p>
          <a:p>
            <a:pPr lvl="1"/>
            <a:r>
              <a:rPr lang="en-US" dirty="0"/>
              <a:t>Participant variables and random assignment</a:t>
            </a:r>
          </a:p>
          <a:p>
            <a:pPr lvl="1"/>
            <a:r>
              <a:rPr lang="en-US" dirty="0"/>
              <a:t>Demand characteristics and participant bias</a:t>
            </a:r>
          </a:p>
          <a:p>
            <a:pPr lvl="1"/>
            <a:r>
              <a:rPr lang="en-US" dirty="0"/>
              <a:t>Controlling for experimenter bias</a:t>
            </a:r>
          </a:p>
          <a:p>
            <a:pPr lvl="1"/>
            <a:endParaRPr lang="en-US" dirty="0"/>
          </a:p>
          <a:p>
            <a:r>
              <a:rPr lang="en-US" dirty="0"/>
              <a:t>Craik &amp; Tulving (1975)</a:t>
            </a:r>
          </a:p>
          <a:p>
            <a:pPr lvl="1"/>
            <a:r>
              <a:rPr lang="en-US" dirty="0"/>
              <a:t>Review of prior research on “levels of processing”</a:t>
            </a:r>
          </a:p>
        </p:txBody>
      </p:sp>
    </p:spTree>
    <p:extLst>
      <p:ext uri="{BB962C8B-B14F-4D97-AF65-F5344CB8AC3E}">
        <p14:creationId xmlns:p14="http://schemas.microsoft.com/office/powerpoint/2010/main" val="1079593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797EFB-6FEA-4D10-83E5-1D0551A71A56}"/>
              </a:ext>
            </a:extLst>
          </p:cNvPr>
          <p:cNvPicPr>
            <a:picLocks noChangeAspect="1"/>
          </p:cNvPicPr>
          <p:nvPr/>
        </p:nvPicPr>
        <p:blipFill>
          <a:blip r:embed="rId3"/>
          <a:stretch>
            <a:fillRect/>
          </a:stretch>
        </p:blipFill>
        <p:spPr>
          <a:xfrm>
            <a:off x="2743200" y="457200"/>
            <a:ext cx="6858000" cy="5859608"/>
          </a:xfrm>
          <a:prstGeom prst="rect">
            <a:avLst/>
          </a:prstGeom>
        </p:spPr>
      </p:pic>
    </p:spTree>
    <p:extLst>
      <p:ext uri="{BB962C8B-B14F-4D97-AF65-F5344CB8AC3E}">
        <p14:creationId xmlns:p14="http://schemas.microsoft.com/office/powerpoint/2010/main" val="352097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9E41E-B0A8-4B11-B5C0-A0A1D5A5DE30}"/>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6E616A93-1A92-4F81-BAD7-A78A5FD02DA3}"/>
              </a:ext>
            </a:extLst>
          </p:cNvPr>
          <p:cNvSpPr>
            <a:spLocks noGrp="1"/>
          </p:cNvSpPr>
          <p:nvPr>
            <p:ph idx="1"/>
          </p:nvPr>
        </p:nvSpPr>
        <p:spPr/>
        <p:txBody>
          <a:bodyPr/>
          <a:lstStyle/>
          <a:p>
            <a:r>
              <a:rPr lang="en-US" b="0" i="0" dirty="0">
                <a:solidFill>
                  <a:srgbClr val="2D3B45"/>
                </a:solidFill>
                <a:effectLst/>
                <a:latin typeface="Lato Extended"/>
              </a:rPr>
              <a:t>In Experiment 1, how many levels of the IV were used? </a:t>
            </a:r>
          </a:p>
          <a:p>
            <a:endParaRPr lang="en-US" b="0" i="0" dirty="0">
              <a:solidFill>
                <a:srgbClr val="2D3B45"/>
              </a:solidFill>
              <a:effectLst/>
              <a:latin typeface="Lato Extended"/>
            </a:endParaRPr>
          </a:p>
          <a:p>
            <a:r>
              <a:rPr lang="en-US" b="0" i="0" dirty="0">
                <a:solidFill>
                  <a:srgbClr val="2D3B45"/>
                </a:solidFill>
                <a:effectLst/>
                <a:latin typeface="Lato Extended"/>
              </a:rPr>
              <a:t>What was the DV measure of memory?</a:t>
            </a:r>
          </a:p>
          <a:p>
            <a:pPr marL="0" indent="0">
              <a:buNone/>
            </a:pPr>
            <a:r>
              <a:rPr lang="en-US" b="0" i="0" dirty="0">
                <a:solidFill>
                  <a:srgbClr val="2D3B45"/>
                </a:solidFill>
                <a:effectLst/>
                <a:latin typeface="Lato Extended"/>
              </a:rPr>
              <a:t> </a:t>
            </a:r>
          </a:p>
          <a:p>
            <a:endParaRPr lang="en-US" dirty="0"/>
          </a:p>
        </p:txBody>
      </p:sp>
    </p:spTree>
    <p:extLst>
      <p:ext uri="{BB962C8B-B14F-4D97-AF65-F5344CB8AC3E}">
        <p14:creationId xmlns:p14="http://schemas.microsoft.com/office/powerpoint/2010/main" val="3377919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1427-2AB0-4EF6-A1B8-CE17AA61C6D1}"/>
              </a:ext>
            </a:extLst>
          </p:cNvPr>
          <p:cNvSpPr>
            <a:spLocks noGrp="1"/>
          </p:cNvSpPr>
          <p:nvPr>
            <p:ph type="title"/>
          </p:nvPr>
        </p:nvSpPr>
        <p:spPr/>
        <p:txBody>
          <a:bodyPr/>
          <a:lstStyle/>
          <a:p>
            <a:r>
              <a:rPr lang="en-US" dirty="0"/>
              <a:t>Exp 1 Methods</a:t>
            </a:r>
          </a:p>
        </p:txBody>
      </p:sp>
      <p:sp>
        <p:nvSpPr>
          <p:cNvPr id="3" name="Content Placeholder 2">
            <a:extLst>
              <a:ext uri="{FF2B5EF4-FFF2-40B4-BE49-F238E27FC236}">
                <a16:creationId xmlns:a16="http://schemas.microsoft.com/office/drawing/2014/main" id="{3B05D17B-4F10-4C43-8ED1-02A1FDCB804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C385A2BF-4C96-4781-AB8D-16EB44EE2197}"/>
              </a:ext>
            </a:extLst>
          </p:cNvPr>
          <p:cNvPicPr>
            <a:picLocks noChangeAspect="1"/>
          </p:cNvPicPr>
          <p:nvPr/>
        </p:nvPicPr>
        <p:blipFill>
          <a:blip r:embed="rId2"/>
          <a:stretch>
            <a:fillRect/>
          </a:stretch>
        </p:blipFill>
        <p:spPr>
          <a:xfrm>
            <a:off x="2095901" y="1527951"/>
            <a:ext cx="2981325" cy="1857375"/>
          </a:xfrm>
          <a:prstGeom prst="rect">
            <a:avLst/>
          </a:prstGeom>
        </p:spPr>
      </p:pic>
      <p:pic>
        <p:nvPicPr>
          <p:cNvPr id="9" name="Picture 8">
            <a:extLst>
              <a:ext uri="{FF2B5EF4-FFF2-40B4-BE49-F238E27FC236}">
                <a16:creationId xmlns:a16="http://schemas.microsoft.com/office/drawing/2014/main" id="{545BC305-7860-41E5-AE26-399FA9721835}"/>
              </a:ext>
            </a:extLst>
          </p:cNvPr>
          <p:cNvPicPr>
            <a:picLocks noChangeAspect="1"/>
          </p:cNvPicPr>
          <p:nvPr/>
        </p:nvPicPr>
        <p:blipFill>
          <a:blip r:embed="rId3"/>
          <a:stretch>
            <a:fillRect/>
          </a:stretch>
        </p:blipFill>
        <p:spPr>
          <a:xfrm>
            <a:off x="2181226" y="3276601"/>
            <a:ext cx="2924175" cy="1266825"/>
          </a:xfrm>
          <a:prstGeom prst="rect">
            <a:avLst/>
          </a:prstGeom>
        </p:spPr>
      </p:pic>
      <p:pic>
        <p:nvPicPr>
          <p:cNvPr id="11" name="Picture 10">
            <a:extLst>
              <a:ext uri="{FF2B5EF4-FFF2-40B4-BE49-F238E27FC236}">
                <a16:creationId xmlns:a16="http://schemas.microsoft.com/office/drawing/2014/main" id="{8E63DD16-993F-4CD8-B64C-D04212B7E5A7}"/>
              </a:ext>
            </a:extLst>
          </p:cNvPr>
          <p:cNvPicPr>
            <a:picLocks noChangeAspect="1"/>
          </p:cNvPicPr>
          <p:nvPr/>
        </p:nvPicPr>
        <p:blipFill>
          <a:blip r:embed="rId4"/>
          <a:stretch>
            <a:fillRect/>
          </a:stretch>
        </p:blipFill>
        <p:spPr>
          <a:xfrm>
            <a:off x="5077227" y="1724361"/>
            <a:ext cx="2981325" cy="2695575"/>
          </a:xfrm>
          <a:prstGeom prst="rect">
            <a:avLst/>
          </a:prstGeom>
        </p:spPr>
      </p:pic>
      <p:pic>
        <p:nvPicPr>
          <p:cNvPr id="13" name="Picture 12">
            <a:extLst>
              <a:ext uri="{FF2B5EF4-FFF2-40B4-BE49-F238E27FC236}">
                <a16:creationId xmlns:a16="http://schemas.microsoft.com/office/drawing/2014/main" id="{FF167D9B-AE28-4462-A8DB-1A84B8987CDC}"/>
              </a:ext>
            </a:extLst>
          </p:cNvPr>
          <p:cNvPicPr>
            <a:picLocks noChangeAspect="1"/>
          </p:cNvPicPr>
          <p:nvPr/>
        </p:nvPicPr>
        <p:blipFill>
          <a:blip r:embed="rId5"/>
          <a:stretch>
            <a:fillRect/>
          </a:stretch>
        </p:blipFill>
        <p:spPr>
          <a:xfrm>
            <a:off x="5077226" y="4543426"/>
            <a:ext cx="2981325" cy="2047875"/>
          </a:xfrm>
          <a:prstGeom prst="rect">
            <a:avLst/>
          </a:prstGeom>
        </p:spPr>
      </p:pic>
      <p:sp>
        <p:nvSpPr>
          <p:cNvPr id="14" name="TextBox 13">
            <a:extLst>
              <a:ext uri="{FF2B5EF4-FFF2-40B4-BE49-F238E27FC236}">
                <a16:creationId xmlns:a16="http://schemas.microsoft.com/office/drawing/2014/main" id="{73D8BF7A-51C9-4FA7-A516-07208D19C8C8}"/>
              </a:ext>
            </a:extLst>
          </p:cNvPr>
          <p:cNvSpPr txBox="1"/>
          <p:nvPr/>
        </p:nvSpPr>
        <p:spPr>
          <a:xfrm>
            <a:off x="8382000" y="1539694"/>
            <a:ext cx="1066510" cy="369332"/>
          </a:xfrm>
          <a:prstGeom prst="rect">
            <a:avLst/>
          </a:prstGeom>
          <a:noFill/>
        </p:spPr>
        <p:txBody>
          <a:bodyPr wrap="none" rtlCol="0">
            <a:spAutoFit/>
          </a:bodyPr>
          <a:lstStyle/>
          <a:p>
            <a:r>
              <a:rPr lang="en-US" dirty="0"/>
              <a:t>Materials</a:t>
            </a:r>
          </a:p>
        </p:txBody>
      </p:sp>
      <p:cxnSp>
        <p:nvCxnSpPr>
          <p:cNvPr id="16" name="Straight Arrow Connector 15">
            <a:extLst>
              <a:ext uri="{FF2B5EF4-FFF2-40B4-BE49-F238E27FC236}">
                <a16:creationId xmlns:a16="http://schemas.microsoft.com/office/drawing/2014/main" id="{7CB08F26-E804-4499-9894-267ACB7ADD1D}"/>
              </a:ext>
            </a:extLst>
          </p:cNvPr>
          <p:cNvCxnSpPr/>
          <p:nvPr/>
        </p:nvCxnSpPr>
        <p:spPr>
          <a:xfrm flipH="1">
            <a:off x="8153400" y="1981200"/>
            <a:ext cx="100925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9AB1AE0-3FD8-4625-AF32-F6C898238898}"/>
              </a:ext>
            </a:extLst>
          </p:cNvPr>
          <p:cNvSpPr txBox="1"/>
          <p:nvPr/>
        </p:nvSpPr>
        <p:spPr>
          <a:xfrm>
            <a:off x="8382000" y="2514600"/>
            <a:ext cx="1150956" cy="369332"/>
          </a:xfrm>
          <a:prstGeom prst="rect">
            <a:avLst/>
          </a:prstGeom>
          <a:noFill/>
        </p:spPr>
        <p:txBody>
          <a:bodyPr wrap="none" rtlCol="0">
            <a:spAutoFit/>
          </a:bodyPr>
          <a:lstStyle/>
          <a:p>
            <a:r>
              <a:rPr lang="en-US" dirty="0"/>
              <a:t>Procedure</a:t>
            </a:r>
          </a:p>
        </p:txBody>
      </p:sp>
      <p:cxnSp>
        <p:nvCxnSpPr>
          <p:cNvPr id="18" name="Straight Arrow Connector 17">
            <a:extLst>
              <a:ext uri="{FF2B5EF4-FFF2-40B4-BE49-F238E27FC236}">
                <a16:creationId xmlns:a16="http://schemas.microsoft.com/office/drawing/2014/main" id="{757AB5B9-14F5-40F3-815E-400A8825469C}"/>
              </a:ext>
            </a:extLst>
          </p:cNvPr>
          <p:cNvCxnSpPr/>
          <p:nvPr/>
        </p:nvCxnSpPr>
        <p:spPr>
          <a:xfrm flipH="1">
            <a:off x="8153400" y="2956106"/>
            <a:ext cx="100925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01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584E-FD42-4DDF-BE64-4BFC8AF71481}"/>
              </a:ext>
            </a:extLst>
          </p:cNvPr>
          <p:cNvSpPr>
            <a:spLocks noGrp="1"/>
          </p:cNvSpPr>
          <p:nvPr>
            <p:ph type="title"/>
          </p:nvPr>
        </p:nvSpPr>
        <p:spPr/>
        <p:txBody>
          <a:bodyPr/>
          <a:lstStyle/>
          <a:p>
            <a:r>
              <a:rPr lang="en-US" dirty="0"/>
              <a:t>Exp 1 Results</a:t>
            </a:r>
          </a:p>
        </p:txBody>
      </p:sp>
      <p:sp>
        <p:nvSpPr>
          <p:cNvPr id="3" name="Content Placeholder 2">
            <a:extLst>
              <a:ext uri="{FF2B5EF4-FFF2-40B4-BE49-F238E27FC236}">
                <a16:creationId xmlns:a16="http://schemas.microsoft.com/office/drawing/2014/main" id="{A487AA72-F8BC-43C5-BADE-35E68CE68B0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FC26E72-E496-44F6-A7BB-C6BEC5CE10AF}"/>
              </a:ext>
            </a:extLst>
          </p:cNvPr>
          <p:cNvPicPr>
            <a:picLocks noChangeAspect="1"/>
          </p:cNvPicPr>
          <p:nvPr/>
        </p:nvPicPr>
        <p:blipFill>
          <a:blip r:embed="rId2"/>
          <a:stretch>
            <a:fillRect/>
          </a:stretch>
        </p:blipFill>
        <p:spPr>
          <a:xfrm>
            <a:off x="3700962" y="1905000"/>
            <a:ext cx="4790076" cy="3671888"/>
          </a:xfrm>
          <a:prstGeom prst="rect">
            <a:avLst/>
          </a:prstGeom>
        </p:spPr>
      </p:pic>
    </p:spTree>
    <p:extLst>
      <p:ext uri="{BB962C8B-B14F-4D97-AF65-F5344CB8AC3E}">
        <p14:creationId xmlns:p14="http://schemas.microsoft.com/office/powerpoint/2010/main" val="124291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FAA3-2994-4D39-A732-B40FDC2CA8D7}"/>
              </a:ext>
            </a:extLst>
          </p:cNvPr>
          <p:cNvSpPr>
            <a:spLocks noGrp="1"/>
          </p:cNvSpPr>
          <p:nvPr>
            <p:ph type="title"/>
          </p:nvPr>
        </p:nvSpPr>
        <p:spPr/>
        <p:txBody>
          <a:bodyPr/>
          <a:lstStyle/>
          <a:p>
            <a:r>
              <a:rPr lang="en-US" dirty="0"/>
              <a:t>Q2</a:t>
            </a:r>
          </a:p>
        </p:txBody>
      </p:sp>
      <p:sp>
        <p:nvSpPr>
          <p:cNvPr id="3" name="Content Placeholder 2">
            <a:extLst>
              <a:ext uri="{FF2B5EF4-FFF2-40B4-BE49-F238E27FC236}">
                <a16:creationId xmlns:a16="http://schemas.microsoft.com/office/drawing/2014/main" id="{A7F10BD1-1C15-472B-9B56-56A81B300EA6}"/>
              </a:ext>
            </a:extLst>
          </p:cNvPr>
          <p:cNvSpPr>
            <a:spLocks noGrp="1"/>
          </p:cNvSpPr>
          <p:nvPr>
            <p:ph idx="1"/>
          </p:nvPr>
        </p:nvSpPr>
        <p:spPr/>
        <p:txBody>
          <a:bodyPr/>
          <a:lstStyle/>
          <a:p>
            <a:r>
              <a:rPr lang="en-US" b="0" i="0" dirty="0">
                <a:solidFill>
                  <a:srgbClr val="2D3B45"/>
                </a:solidFill>
                <a:effectLst/>
                <a:latin typeface="Lato Extended"/>
              </a:rPr>
              <a:t>Experiment 5 is carefully designed to address what confounding alternative hypothesis? </a:t>
            </a:r>
          </a:p>
          <a:p>
            <a:endParaRPr lang="en-US" b="0" i="0" dirty="0">
              <a:solidFill>
                <a:srgbClr val="2D3B45"/>
              </a:solidFill>
              <a:effectLst/>
              <a:latin typeface="Lato Extended"/>
            </a:endParaRPr>
          </a:p>
          <a:p>
            <a:r>
              <a:rPr lang="en-US" b="0" i="0" dirty="0">
                <a:solidFill>
                  <a:srgbClr val="2D3B45"/>
                </a:solidFill>
                <a:effectLst/>
                <a:latin typeface="Lato Extended"/>
              </a:rPr>
              <a:t>To do so, what aspect of the IV is made as constant as possible?</a:t>
            </a:r>
          </a:p>
          <a:p>
            <a:endParaRPr lang="en-US" dirty="0"/>
          </a:p>
        </p:txBody>
      </p:sp>
    </p:spTree>
    <p:extLst>
      <p:ext uri="{BB962C8B-B14F-4D97-AF65-F5344CB8AC3E}">
        <p14:creationId xmlns:p14="http://schemas.microsoft.com/office/powerpoint/2010/main" val="2080536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209B-768B-4D90-8279-034BA4173D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173DB0-9760-4FA6-A46C-93485E8BE35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3D61E51-487B-45D2-85EA-6F430E51155B}"/>
              </a:ext>
            </a:extLst>
          </p:cNvPr>
          <p:cNvPicPr>
            <a:picLocks noChangeAspect="1"/>
          </p:cNvPicPr>
          <p:nvPr/>
        </p:nvPicPr>
        <p:blipFill>
          <a:blip r:embed="rId2"/>
          <a:stretch>
            <a:fillRect/>
          </a:stretch>
        </p:blipFill>
        <p:spPr>
          <a:xfrm>
            <a:off x="1833564" y="614363"/>
            <a:ext cx="3095625" cy="1971675"/>
          </a:xfrm>
          <a:prstGeom prst="rect">
            <a:avLst/>
          </a:prstGeom>
        </p:spPr>
      </p:pic>
      <p:pic>
        <p:nvPicPr>
          <p:cNvPr id="7" name="Picture 6">
            <a:extLst>
              <a:ext uri="{FF2B5EF4-FFF2-40B4-BE49-F238E27FC236}">
                <a16:creationId xmlns:a16="http://schemas.microsoft.com/office/drawing/2014/main" id="{B27EB59D-2546-46AA-9624-76EC90E99DDE}"/>
              </a:ext>
            </a:extLst>
          </p:cNvPr>
          <p:cNvPicPr>
            <a:picLocks noChangeAspect="1"/>
          </p:cNvPicPr>
          <p:nvPr/>
        </p:nvPicPr>
        <p:blipFill>
          <a:blip r:embed="rId3"/>
          <a:stretch>
            <a:fillRect/>
          </a:stretch>
        </p:blipFill>
        <p:spPr>
          <a:xfrm>
            <a:off x="1985964" y="2505076"/>
            <a:ext cx="2790825" cy="3514725"/>
          </a:xfrm>
          <a:prstGeom prst="rect">
            <a:avLst/>
          </a:prstGeom>
        </p:spPr>
      </p:pic>
      <p:pic>
        <p:nvPicPr>
          <p:cNvPr id="9" name="Picture 8">
            <a:extLst>
              <a:ext uri="{FF2B5EF4-FFF2-40B4-BE49-F238E27FC236}">
                <a16:creationId xmlns:a16="http://schemas.microsoft.com/office/drawing/2014/main" id="{EBD3BC5A-1086-41DF-AB65-071F7FD9CE63}"/>
              </a:ext>
            </a:extLst>
          </p:cNvPr>
          <p:cNvPicPr>
            <a:picLocks noChangeAspect="1"/>
          </p:cNvPicPr>
          <p:nvPr/>
        </p:nvPicPr>
        <p:blipFill>
          <a:blip r:embed="rId4"/>
          <a:stretch>
            <a:fillRect/>
          </a:stretch>
        </p:blipFill>
        <p:spPr>
          <a:xfrm>
            <a:off x="5455750" y="1600200"/>
            <a:ext cx="4737150" cy="3810001"/>
          </a:xfrm>
          <a:prstGeom prst="rect">
            <a:avLst/>
          </a:prstGeom>
        </p:spPr>
      </p:pic>
    </p:spTree>
    <p:extLst>
      <p:ext uri="{BB962C8B-B14F-4D97-AF65-F5344CB8AC3E}">
        <p14:creationId xmlns:p14="http://schemas.microsoft.com/office/powerpoint/2010/main" val="132975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353B-CE6C-42CD-8F73-66BD287EA21E}"/>
              </a:ext>
            </a:extLst>
          </p:cNvPr>
          <p:cNvSpPr>
            <a:spLocks noGrp="1"/>
          </p:cNvSpPr>
          <p:nvPr>
            <p:ph type="title"/>
          </p:nvPr>
        </p:nvSpPr>
        <p:spPr/>
        <p:txBody>
          <a:bodyPr/>
          <a:lstStyle/>
          <a:p>
            <a:r>
              <a:rPr lang="en-US" dirty="0"/>
              <a:t>Q3</a:t>
            </a:r>
          </a:p>
        </p:txBody>
      </p:sp>
      <p:sp>
        <p:nvSpPr>
          <p:cNvPr id="3" name="Content Placeholder 2">
            <a:extLst>
              <a:ext uri="{FF2B5EF4-FFF2-40B4-BE49-F238E27FC236}">
                <a16:creationId xmlns:a16="http://schemas.microsoft.com/office/drawing/2014/main" id="{DD362AFA-0DAF-4CD7-A93B-8F37DF59D0D0}"/>
              </a:ext>
            </a:extLst>
          </p:cNvPr>
          <p:cNvSpPr>
            <a:spLocks noGrp="1"/>
          </p:cNvSpPr>
          <p:nvPr>
            <p:ph idx="1"/>
          </p:nvPr>
        </p:nvSpPr>
        <p:spPr/>
        <p:txBody>
          <a:bodyPr/>
          <a:lstStyle/>
          <a:p>
            <a:r>
              <a:rPr lang="en-US" b="0" i="0" dirty="0">
                <a:solidFill>
                  <a:srgbClr val="2D3B45"/>
                </a:solidFill>
                <a:effectLst/>
                <a:latin typeface="Lato Extended"/>
              </a:rPr>
              <a:t>In what way was Experiment 9 similar to our in-class experiment? </a:t>
            </a:r>
          </a:p>
          <a:p>
            <a:endParaRPr lang="en-US" b="0" i="0" dirty="0">
              <a:solidFill>
                <a:srgbClr val="2D3B45"/>
              </a:solidFill>
              <a:effectLst/>
              <a:latin typeface="Lato Extended"/>
            </a:endParaRPr>
          </a:p>
          <a:p>
            <a:r>
              <a:rPr lang="en-US" b="0" i="0" dirty="0">
                <a:solidFill>
                  <a:srgbClr val="2D3B45"/>
                </a:solidFill>
                <a:effectLst/>
                <a:latin typeface="Lato Extended"/>
              </a:rPr>
              <a:t>Identify some methodological differences</a:t>
            </a:r>
          </a:p>
          <a:p>
            <a:endParaRPr lang="en-US" dirty="0"/>
          </a:p>
        </p:txBody>
      </p:sp>
    </p:spTree>
    <p:extLst>
      <p:ext uri="{BB962C8B-B14F-4D97-AF65-F5344CB8AC3E}">
        <p14:creationId xmlns:p14="http://schemas.microsoft.com/office/powerpoint/2010/main" val="1518004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D161-0400-686D-1858-D9196E2D07AA}"/>
              </a:ext>
            </a:extLst>
          </p:cNvPr>
          <p:cNvSpPr>
            <a:spLocks noGrp="1"/>
          </p:cNvSpPr>
          <p:nvPr>
            <p:ph type="title"/>
          </p:nvPr>
        </p:nvSpPr>
        <p:spPr/>
        <p:txBody>
          <a:bodyPr/>
          <a:lstStyle/>
          <a:p>
            <a:r>
              <a:rPr lang="en-US" dirty="0"/>
              <a:t>First write up</a:t>
            </a:r>
          </a:p>
        </p:txBody>
      </p:sp>
      <p:sp>
        <p:nvSpPr>
          <p:cNvPr id="3" name="Content Placeholder 2">
            <a:extLst>
              <a:ext uri="{FF2B5EF4-FFF2-40B4-BE49-F238E27FC236}">
                <a16:creationId xmlns:a16="http://schemas.microsoft.com/office/drawing/2014/main" id="{D32D2B9B-8595-B5CF-AA16-1EEBC98E8102}"/>
              </a:ext>
            </a:extLst>
          </p:cNvPr>
          <p:cNvSpPr>
            <a:spLocks noGrp="1"/>
          </p:cNvSpPr>
          <p:nvPr>
            <p:ph idx="1"/>
          </p:nvPr>
        </p:nvSpPr>
        <p:spPr/>
        <p:txBody>
          <a:bodyPr/>
          <a:lstStyle/>
          <a:p>
            <a:r>
              <a:rPr lang="en-US" dirty="0"/>
              <a:t>Due on Friday Jan 19</a:t>
            </a:r>
          </a:p>
          <a:p>
            <a:pPr lvl="1"/>
            <a:r>
              <a:rPr lang="en-US" dirty="0"/>
              <a:t>Monday: data analysis</a:t>
            </a:r>
          </a:p>
          <a:p>
            <a:pPr lvl="1"/>
            <a:r>
              <a:rPr lang="en-US" dirty="0"/>
              <a:t>Wednesday: APA format</a:t>
            </a:r>
          </a:p>
          <a:p>
            <a:pPr lvl="1"/>
            <a:r>
              <a:rPr lang="en-US" dirty="0"/>
              <a:t>Friday: ask questions</a:t>
            </a:r>
          </a:p>
          <a:p>
            <a:pPr lvl="1"/>
            <a:r>
              <a:rPr lang="en-US" dirty="0"/>
              <a:t>Double-check, proofread, ask</a:t>
            </a:r>
          </a:p>
          <a:p>
            <a:r>
              <a:rPr lang="en-US" dirty="0"/>
              <a:t>Second writeup extends this one</a:t>
            </a:r>
          </a:p>
          <a:p>
            <a:pPr lvl="1"/>
            <a:r>
              <a:rPr lang="en-US" dirty="0"/>
              <a:t>You will have an opportunity to make corrections</a:t>
            </a:r>
          </a:p>
          <a:p>
            <a:pPr lvl="1"/>
            <a:endParaRPr lang="en-US" dirty="0"/>
          </a:p>
          <a:p>
            <a:pPr lvl="1"/>
            <a:endParaRPr lang="en-US" dirty="0"/>
          </a:p>
        </p:txBody>
      </p:sp>
    </p:spTree>
    <p:extLst>
      <p:ext uri="{BB962C8B-B14F-4D97-AF65-F5344CB8AC3E}">
        <p14:creationId xmlns:p14="http://schemas.microsoft.com/office/powerpoint/2010/main" val="1410546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F6E2-E33B-B09B-214B-D25AB8DD7347}"/>
              </a:ext>
            </a:extLst>
          </p:cNvPr>
          <p:cNvSpPr>
            <a:spLocks noGrp="1"/>
          </p:cNvSpPr>
          <p:nvPr>
            <p:ph type="title"/>
          </p:nvPr>
        </p:nvSpPr>
        <p:spPr/>
        <p:txBody>
          <a:bodyPr/>
          <a:lstStyle/>
          <a:p>
            <a:r>
              <a:rPr lang="en-US" dirty="0"/>
              <a:t>For </a:t>
            </a:r>
            <a:r>
              <a:rPr lang="en-US"/>
              <a:t>Mon Jan 15</a:t>
            </a:r>
            <a:endParaRPr lang="en-US" dirty="0"/>
          </a:p>
        </p:txBody>
      </p:sp>
      <p:sp>
        <p:nvSpPr>
          <p:cNvPr id="3" name="Content Placeholder 2">
            <a:extLst>
              <a:ext uri="{FF2B5EF4-FFF2-40B4-BE49-F238E27FC236}">
                <a16:creationId xmlns:a16="http://schemas.microsoft.com/office/drawing/2014/main" id="{9509EF71-C356-A835-C4E3-AC67F6B565DB}"/>
              </a:ext>
            </a:extLst>
          </p:cNvPr>
          <p:cNvSpPr>
            <a:spLocks noGrp="1"/>
          </p:cNvSpPr>
          <p:nvPr>
            <p:ph idx="1"/>
          </p:nvPr>
        </p:nvSpPr>
        <p:spPr/>
        <p:txBody>
          <a:bodyPr/>
          <a:lstStyle/>
          <a:p>
            <a:r>
              <a:rPr lang="en-US" dirty="0"/>
              <a:t>Chapter 5: Statistics 1</a:t>
            </a:r>
          </a:p>
          <a:p>
            <a:r>
              <a:rPr lang="en-US" dirty="0"/>
              <a:t>Statistics for Experiment 1</a:t>
            </a:r>
          </a:p>
          <a:p>
            <a:pPr lvl="1"/>
            <a:r>
              <a:rPr lang="en-US" dirty="0"/>
              <a:t>Descriptive statistics using data in a spreadsheet (Excel)</a:t>
            </a:r>
          </a:p>
          <a:p>
            <a:pPr lvl="1"/>
            <a:r>
              <a:rPr lang="en-US" dirty="0"/>
              <a:t>Inferential statistics using R</a:t>
            </a:r>
          </a:p>
          <a:p>
            <a:pPr lvl="1"/>
            <a:r>
              <a:rPr lang="en-US" dirty="0"/>
              <a:t>Making a figure to illustrate the results</a:t>
            </a:r>
          </a:p>
          <a:p>
            <a:pPr lvl="1"/>
            <a:r>
              <a:rPr lang="en-US" dirty="0"/>
              <a:t>Data and instructions for carrying out the analysis posted on Canvas</a:t>
            </a:r>
          </a:p>
          <a:p>
            <a:pPr lvl="1"/>
            <a:endParaRPr lang="en-US" dirty="0"/>
          </a:p>
        </p:txBody>
      </p:sp>
    </p:spTree>
    <p:extLst>
      <p:ext uri="{BB962C8B-B14F-4D97-AF65-F5344CB8AC3E}">
        <p14:creationId xmlns:p14="http://schemas.microsoft.com/office/powerpoint/2010/main" val="1933465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526B-9082-E4DE-8FC7-CFD71ECFFB1E}"/>
              </a:ext>
            </a:extLst>
          </p:cNvPr>
          <p:cNvSpPr>
            <a:spLocks noGrp="1"/>
          </p:cNvSpPr>
          <p:nvPr>
            <p:ph type="title"/>
          </p:nvPr>
        </p:nvSpPr>
        <p:spPr/>
        <p:txBody>
          <a:bodyPr/>
          <a:lstStyle/>
          <a:p>
            <a:r>
              <a:rPr lang="en-US" dirty="0"/>
              <a:t>Implicit bias research</a:t>
            </a:r>
          </a:p>
        </p:txBody>
      </p:sp>
      <p:sp>
        <p:nvSpPr>
          <p:cNvPr id="3" name="Content Placeholder 2">
            <a:extLst>
              <a:ext uri="{FF2B5EF4-FFF2-40B4-BE49-F238E27FC236}">
                <a16:creationId xmlns:a16="http://schemas.microsoft.com/office/drawing/2014/main" id="{4555A2B6-D4A7-8C1F-BB15-EA53565023F5}"/>
              </a:ext>
            </a:extLst>
          </p:cNvPr>
          <p:cNvSpPr>
            <a:spLocks noGrp="1"/>
          </p:cNvSpPr>
          <p:nvPr>
            <p:ph idx="1"/>
          </p:nvPr>
        </p:nvSpPr>
        <p:spPr/>
        <p:txBody>
          <a:bodyPr/>
          <a:lstStyle/>
          <a:p>
            <a:r>
              <a:rPr lang="en-US" dirty="0" err="1"/>
              <a:t>Bargh</a:t>
            </a:r>
            <a:r>
              <a:rPr lang="en-US" dirty="0"/>
              <a:t>, Chen &amp; Burrows (1996) found that activating stereotypical concepts led to direct changes in behavior</a:t>
            </a:r>
          </a:p>
          <a:p>
            <a:pPr lvl="1"/>
            <a:r>
              <a:rPr lang="en-US" dirty="0"/>
              <a:t>Experiment 1: participants primed with the concept of rudeness interrupted the experimenter</a:t>
            </a:r>
          </a:p>
          <a:p>
            <a:pPr lvl="1"/>
            <a:r>
              <a:rPr lang="en-US" dirty="0"/>
              <a:t>Experiment 2: participants primed with an elderly stereotype walked more slowly after the study</a:t>
            </a:r>
          </a:p>
          <a:p>
            <a:pPr lvl="1"/>
            <a:endParaRPr lang="en-US" dirty="0"/>
          </a:p>
          <a:p>
            <a:endParaRPr lang="en-US" dirty="0"/>
          </a:p>
        </p:txBody>
      </p:sp>
    </p:spTree>
    <p:extLst>
      <p:ext uri="{BB962C8B-B14F-4D97-AF65-F5344CB8AC3E}">
        <p14:creationId xmlns:p14="http://schemas.microsoft.com/office/powerpoint/2010/main" val="138919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E5D7-4F1B-ED25-1BE5-AE1112173327}"/>
              </a:ext>
            </a:extLst>
          </p:cNvPr>
          <p:cNvSpPr>
            <a:spLocks noGrp="1"/>
          </p:cNvSpPr>
          <p:nvPr>
            <p:ph type="title"/>
          </p:nvPr>
        </p:nvSpPr>
        <p:spPr/>
        <p:txBody>
          <a:bodyPr/>
          <a:lstStyle/>
          <a:p>
            <a:r>
              <a:rPr lang="en-US" dirty="0"/>
              <a:t>“Rude” Priming manipulation</a:t>
            </a:r>
          </a:p>
        </p:txBody>
      </p:sp>
      <p:sp>
        <p:nvSpPr>
          <p:cNvPr id="3" name="Content Placeholder 2">
            <a:extLst>
              <a:ext uri="{FF2B5EF4-FFF2-40B4-BE49-F238E27FC236}">
                <a16:creationId xmlns:a16="http://schemas.microsoft.com/office/drawing/2014/main" id="{83E9E87D-43A7-EBDF-031B-80D220846B70}"/>
              </a:ext>
            </a:extLst>
          </p:cNvPr>
          <p:cNvSpPr>
            <a:spLocks noGrp="1"/>
          </p:cNvSpPr>
          <p:nvPr>
            <p:ph idx="1"/>
          </p:nvPr>
        </p:nvSpPr>
        <p:spPr/>
        <p:txBody>
          <a:bodyPr>
            <a:normAutofit fontScale="92500"/>
          </a:bodyPr>
          <a:lstStyle/>
          <a:p>
            <a:r>
              <a:rPr lang="en-US" dirty="0"/>
              <a:t>Participants asked use the five words listed to construct a grammatically correct four-word sentence as quickly as possible. </a:t>
            </a:r>
          </a:p>
          <a:p>
            <a:pPr lvl="1"/>
            <a:r>
              <a:rPr lang="en-US" dirty="0"/>
              <a:t>E.g., "he it hides finds instantly.“</a:t>
            </a:r>
          </a:p>
          <a:p>
            <a:pPr lvl="1"/>
            <a:r>
              <a:rPr lang="en-US" dirty="0"/>
              <a:t>15 of the 30 items contained words related to the trait in question.</a:t>
            </a:r>
          </a:p>
          <a:p>
            <a:r>
              <a:rPr lang="en-US" dirty="0"/>
              <a:t>For the rude priming version, the critical priming stimuli were: aggressively, bold, rude, bother, disturb, intrude, annoyingly, interrupt, audaciously, brazen, impolitely, infringe, obnoxious, aggravating, and bluntly </a:t>
            </a:r>
          </a:p>
          <a:p>
            <a:r>
              <a:rPr lang="en-US" dirty="0"/>
              <a:t>For the polite priming version, the stimuli were: respect, honor, considerate, appreciate, patiently, cordially, yield, polite, cautiously, courteous, graciously, sensitively, discreetly, behaved, and unobtrusively</a:t>
            </a:r>
          </a:p>
        </p:txBody>
      </p:sp>
    </p:spTree>
    <p:extLst>
      <p:ext uri="{BB962C8B-B14F-4D97-AF65-F5344CB8AC3E}">
        <p14:creationId xmlns:p14="http://schemas.microsoft.com/office/powerpoint/2010/main" val="14889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3492-5F41-879B-9B12-BA4DCCD1F81F}"/>
              </a:ext>
            </a:extLst>
          </p:cNvPr>
          <p:cNvSpPr>
            <a:spLocks noGrp="1"/>
          </p:cNvSpPr>
          <p:nvPr>
            <p:ph type="title"/>
          </p:nvPr>
        </p:nvSpPr>
        <p:spPr/>
        <p:txBody>
          <a:bodyPr/>
          <a:lstStyle/>
          <a:p>
            <a:r>
              <a:rPr lang="en-US" dirty="0"/>
              <a:t>Dependent variable</a:t>
            </a:r>
          </a:p>
        </p:txBody>
      </p:sp>
      <p:sp>
        <p:nvSpPr>
          <p:cNvPr id="3" name="Content Placeholder 2">
            <a:extLst>
              <a:ext uri="{FF2B5EF4-FFF2-40B4-BE49-F238E27FC236}">
                <a16:creationId xmlns:a16="http://schemas.microsoft.com/office/drawing/2014/main" id="{D4BF65F3-D6B6-88ED-95A2-3D7706E4EC1C}"/>
              </a:ext>
            </a:extLst>
          </p:cNvPr>
          <p:cNvSpPr>
            <a:spLocks noGrp="1"/>
          </p:cNvSpPr>
          <p:nvPr>
            <p:ph idx="1"/>
          </p:nvPr>
        </p:nvSpPr>
        <p:spPr/>
        <p:txBody>
          <a:bodyPr/>
          <a:lstStyle/>
          <a:p>
            <a:r>
              <a:rPr lang="en-US" dirty="0"/>
              <a:t>Participants told to come find the experimenter down the hall after completing the 5m sentence construction test</a:t>
            </a:r>
          </a:p>
          <a:p>
            <a:r>
              <a:rPr lang="en-US" dirty="0"/>
              <a:t>Experimenter and confederate pre-arranged to be in conversation when the participant emerged</a:t>
            </a:r>
          </a:p>
          <a:p>
            <a:pPr lvl="1"/>
            <a:r>
              <a:rPr lang="en-US" dirty="0"/>
              <a:t>Stopwatch started</a:t>
            </a:r>
          </a:p>
          <a:p>
            <a:r>
              <a:rPr lang="en-US" dirty="0"/>
              <a:t>Conversation continued until participant interrupted (10 min max)</a:t>
            </a:r>
          </a:p>
          <a:p>
            <a:pPr lvl="1"/>
            <a:r>
              <a:rPr lang="en-US" dirty="0"/>
              <a:t>Waiting time measured</a:t>
            </a:r>
          </a:p>
          <a:p>
            <a:pPr lvl="1"/>
            <a:r>
              <a:rPr lang="en-US" dirty="0"/>
              <a:t>Rude condition, M = 326 s</a:t>
            </a:r>
          </a:p>
          <a:p>
            <a:pPr lvl="1"/>
            <a:r>
              <a:rPr lang="en-US" dirty="0"/>
              <a:t>Polite condition, M = 558 s</a:t>
            </a:r>
          </a:p>
        </p:txBody>
      </p:sp>
    </p:spTree>
    <p:extLst>
      <p:ext uri="{BB962C8B-B14F-4D97-AF65-F5344CB8AC3E}">
        <p14:creationId xmlns:p14="http://schemas.microsoft.com/office/powerpoint/2010/main" val="227493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3755-0DD8-243A-DF52-AC4EF0409EFD}"/>
              </a:ext>
            </a:extLst>
          </p:cNvPr>
          <p:cNvSpPr>
            <a:spLocks noGrp="1"/>
          </p:cNvSpPr>
          <p:nvPr>
            <p:ph type="title"/>
          </p:nvPr>
        </p:nvSpPr>
        <p:spPr/>
        <p:txBody>
          <a:bodyPr/>
          <a:lstStyle/>
          <a:p>
            <a:r>
              <a:rPr lang="en-US" dirty="0"/>
              <a:t>Walking speed</a:t>
            </a:r>
          </a:p>
        </p:txBody>
      </p:sp>
      <p:sp>
        <p:nvSpPr>
          <p:cNvPr id="3" name="Content Placeholder 2">
            <a:extLst>
              <a:ext uri="{FF2B5EF4-FFF2-40B4-BE49-F238E27FC236}">
                <a16:creationId xmlns:a16="http://schemas.microsoft.com/office/drawing/2014/main" id="{69406E9C-8843-CB5C-206C-F4B46FC7D1AB}"/>
              </a:ext>
            </a:extLst>
          </p:cNvPr>
          <p:cNvSpPr>
            <a:spLocks noGrp="1"/>
          </p:cNvSpPr>
          <p:nvPr>
            <p:ph idx="1"/>
          </p:nvPr>
        </p:nvSpPr>
        <p:spPr/>
        <p:txBody>
          <a:bodyPr>
            <a:normAutofit lnSpcReduction="10000"/>
          </a:bodyPr>
          <a:lstStyle/>
          <a:p>
            <a:r>
              <a:rPr lang="en-US" dirty="0"/>
              <a:t>Priming is sentence construction with words related to elderly/aging</a:t>
            </a:r>
          </a:p>
          <a:p>
            <a:r>
              <a:rPr lang="en-US" dirty="0"/>
              <a:t>Walking speed down a hallway measured after priming task</a:t>
            </a:r>
          </a:p>
          <a:p>
            <a:pPr lvl="1"/>
            <a:r>
              <a:rPr lang="en-US" dirty="0" err="1"/>
              <a:t>Bargh</a:t>
            </a:r>
            <a:r>
              <a:rPr lang="en-US" dirty="0"/>
              <a:t>, Chen &amp; Burrows (1996) found slower walking measured with stopwatch by experimenter</a:t>
            </a:r>
          </a:p>
          <a:p>
            <a:pPr lvl="1"/>
            <a:r>
              <a:rPr lang="en-US" dirty="0"/>
              <a:t>Doyen, Klein, Pichon &amp; </a:t>
            </a:r>
            <a:r>
              <a:rPr lang="en-US" dirty="0" err="1"/>
              <a:t>Cleeremans</a:t>
            </a:r>
            <a:r>
              <a:rPr lang="en-US" dirty="0"/>
              <a:t> (2012) found no effect with automatic timing measure (sensors)</a:t>
            </a:r>
          </a:p>
          <a:p>
            <a:pPr lvl="1"/>
            <a:r>
              <a:rPr lang="en-US" dirty="0"/>
              <a:t>Further found that with stopwatches, the effect depended on research assistant training knowing the hypothesis (or reversed)</a:t>
            </a:r>
          </a:p>
          <a:p>
            <a:pPr lvl="2"/>
            <a:r>
              <a:rPr lang="en-US" dirty="0"/>
              <a:t>Implicit bias in experimenters</a:t>
            </a:r>
          </a:p>
          <a:p>
            <a:r>
              <a:rPr lang="en-US" dirty="0"/>
              <a:t>“Rosenthal effect”</a:t>
            </a:r>
          </a:p>
          <a:p>
            <a:pPr lvl="1"/>
            <a:r>
              <a:rPr lang="en-US" dirty="0"/>
              <a:t>Implicit experimenter bias influencing the dependent measure</a:t>
            </a:r>
          </a:p>
          <a:p>
            <a:pPr lvl="1"/>
            <a:endParaRPr lang="en-US" dirty="0"/>
          </a:p>
        </p:txBody>
      </p:sp>
    </p:spTree>
    <p:extLst>
      <p:ext uri="{BB962C8B-B14F-4D97-AF65-F5344CB8AC3E}">
        <p14:creationId xmlns:p14="http://schemas.microsoft.com/office/powerpoint/2010/main" val="39000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5C06C-0037-FA46-A274-7077A1FD1C2A}"/>
              </a:ext>
            </a:extLst>
          </p:cNvPr>
          <p:cNvSpPr>
            <a:spLocks noGrp="1"/>
          </p:cNvSpPr>
          <p:nvPr>
            <p:ph type="title"/>
          </p:nvPr>
        </p:nvSpPr>
        <p:spPr/>
        <p:txBody>
          <a:bodyPr/>
          <a:lstStyle/>
          <a:p>
            <a:r>
              <a:rPr lang="en-US" dirty="0"/>
              <a:t>Avoiding experimenter bias</a:t>
            </a:r>
          </a:p>
        </p:txBody>
      </p:sp>
      <p:sp>
        <p:nvSpPr>
          <p:cNvPr id="3" name="Content Placeholder 2">
            <a:extLst>
              <a:ext uri="{FF2B5EF4-FFF2-40B4-BE49-F238E27FC236}">
                <a16:creationId xmlns:a16="http://schemas.microsoft.com/office/drawing/2014/main" id="{3F91A849-F44A-D7AB-3BA5-2FCA87BE595D}"/>
              </a:ext>
            </a:extLst>
          </p:cNvPr>
          <p:cNvSpPr>
            <a:spLocks noGrp="1"/>
          </p:cNvSpPr>
          <p:nvPr>
            <p:ph idx="1"/>
          </p:nvPr>
        </p:nvSpPr>
        <p:spPr/>
        <p:txBody>
          <a:bodyPr/>
          <a:lstStyle/>
          <a:p>
            <a:r>
              <a:rPr lang="en-US" dirty="0"/>
              <a:t>Use automatic measures whenever possible</a:t>
            </a:r>
          </a:p>
          <a:p>
            <a:r>
              <a:rPr lang="en-US" dirty="0"/>
              <a:t>When subjective judgments are required, use “independent raters”</a:t>
            </a:r>
          </a:p>
          <a:p>
            <a:pPr lvl="1"/>
            <a:r>
              <a:rPr lang="en-US" dirty="0"/>
              <a:t>Emotional reactions such as laughing</a:t>
            </a:r>
          </a:p>
          <a:p>
            <a:pPr lvl="1"/>
            <a:r>
              <a:rPr lang="en-US" dirty="0"/>
              <a:t>Looking direction in infant research</a:t>
            </a:r>
          </a:p>
          <a:p>
            <a:r>
              <a:rPr lang="en-US" dirty="0"/>
              <a:t>“Double blind” procedures</a:t>
            </a:r>
          </a:p>
          <a:p>
            <a:pPr lvl="1"/>
            <a:r>
              <a:rPr lang="en-US" dirty="0"/>
              <a:t>Even the experimenters do not know the condition of the IV</a:t>
            </a:r>
          </a:p>
          <a:p>
            <a:pPr lvl="1"/>
            <a:r>
              <a:rPr lang="en-US" dirty="0"/>
              <a:t>Common in medical intervention research, e.g., drug studies</a:t>
            </a:r>
          </a:p>
          <a:p>
            <a:pPr lvl="2"/>
            <a:r>
              <a:rPr lang="en-US" dirty="0"/>
              <a:t>Randomized Clinical Trials (RCT)</a:t>
            </a:r>
          </a:p>
          <a:p>
            <a:endParaRPr lang="en-US" dirty="0"/>
          </a:p>
        </p:txBody>
      </p:sp>
    </p:spTree>
    <p:extLst>
      <p:ext uri="{BB962C8B-B14F-4D97-AF65-F5344CB8AC3E}">
        <p14:creationId xmlns:p14="http://schemas.microsoft.com/office/powerpoint/2010/main" val="351052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ACF4-EAC4-D138-E01D-BE12C2815A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2C6D1A-172C-E162-9607-FFB316F6A6B5}"/>
              </a:ext>
            </a:extLst>
          </p:cNvPr>
          <p:cNvSpPr>
            <a:spLocks noGrp="1"/>
          </p:cNvSpPr>
          <p:nvPr>
            <p:ph idx="1"/>
          </p:nvPr>
        </p:nvSpPr>
        <p:spPr/>
        <p:txBody>
          <a:bodyPr/>
          <a:lstStyle/>
          <a:p>
            <a:r>
              <a:rPr lang="en-US" dirty="0"/>
              <a:t>You are doing a study at a local school.  Because of the way things area scheduled, you can have one small testing room in the morning and another much larger testing room in the afternoon.  If you have two treatment conditions (A and B), how can you assign subjects to the testing rooms so that the type of room will not lead to confounding your experiment?</a:t>
            </a:r>
          </a:p>
          <a:p>
            <a:endParaRPr lang="en-US" dirty="0"/>
          </a:p>
        </p:txBody>
      </p:sp>
    </p:spTree>
    <p:extLst>
      <p:ext uri="{BB962C8B-B14F-4D97-AF65-F5344CB8AC3E}">
        <p14:creationId xmlns:p14="http://schemas.microsoft.com/office/powerpoint/2010/main" val="260714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6C77-FFF1-A463-643B-392A74E631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AB59C-4E23-C5B3-776C-D06022DEB3F3}"/>
              </a:ext>
            </a:extLst>
          </p:cNvPr>
          <p:cNvSpPr>
            <a:spLocks noGrp="1"/>
          </p:cNvSpPr>
          <p:nvPr>
            <p:ph idx="1"/>
          </p:nvPr>
        </p:nvSpPr>
        <p:spPr/>
        <p:txBody>
          <a:bodyPr/>
          <a:lstStyle/>
          <a:p>
            <a:r>
              <a:rPr lang="en-US" sz="2400" dirty="0"/>
              <a:t>Dr. L is planning a large scale learning experiment.  He would like to have 100 rats in one treatment group and another 100 in the other group.  Because he needs so many rats, he says, “Well, I can’t test all these animals by myself.  I’ll ask Dr. P. to help me. He can run the animals in the one group while I test the animals in the other group.”</a:t>
            </a:r>
          </a:p>
          <a:p>
            <a:pPr lvl="1"/>
            <a:r>
              <a:rPr lang="en-US" sz="2000" dirty="0"/>
              <a:t>Knowing what you know about experimenter bias, is Dr. L’s solution a good one?  What can happen if one experiment tests all the subjects in one group while another tests all the subjects in another group?</a:t>
            </a:r>
          </a:p>
          <a:p>
            <a:pPr lvl="1"/>
            <a:r>
              <a:rPr lang="en-US" sz="2000" dirty="0"/>
              <a:t>Given what you know about balancing procedures, work out a better plan for Dr. L.</a:t>
            </a:r>
          </a:p>
          <a:p>
            <a:endParaRPr lang="en-US" dirty="0"/>
          </a:p>
        </p:txBody>
      </p:sp>
    </p:spTree>
    <p:extLst>
      <p:ext uri="{BB962C8B-B14F-4D97-AF65-F5344CB8AC3E}">
        <p14:creationId xmlns:p14="http://schemas.microsoft.com/office/powerpoint/2010/main" val="156944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43C4-D941-4132-81D3-1E0CE42624B5}"/>
              </a:ext>
            </a:extLst>
          </p:cNvPr>
          <p:cNvSpPr>
            <a:spLocks noGrp="1"/>
          </p:cNvSpPr>
          <p:nvPr>
            <p:ph type="title"/>
          </p:nvPr>
        </p:nvSpPr>
        <p:spPr/>
        <p:txBody>
          <a:bodyPr/>
          <a:lstStyle/>
          <a:p>
            <a:r>
              <a:rPr lang="en-US" dirty="0"/>
              <a:t>Craik &amp; Tulving (1975)</a:t>
            </a:r>
          </a:p>
        </p:txBody>
      </p:sp>
      <p:sp>
        <p:nvSpPr>
          <p:cNvPr id="3" name="Content Placeholder 2">
            <a:extLst>
              <a:ext uri="{FF2B5EF4-FFF2-40B4-BE49-F238E27FC236}">
                <a16:creationId xmlns:a16="http://schemas.microsoft.com/office/drawing/2014/main" id="{A2651177-5181-441B-845B-B96FB7B12A0F}"/>
              </a:ext>
            </a:extLst>
          </p:cNvPr>
          <p:cNvSpPr>
            <a:spLocks noGrp="1"/>
          </p:cNvSpPr>
          <p:nvPr>
            <p:ph idx="1"/>
          </p:nvPr>
        </p:nvSpPr>
        <p:spPr/>
        <p:txBody>
          <a:bodyPr/>
          <a:lstStyle/>
          <a:p>
            <a:r>
              <a:rPr lang="en-US" dirty="0"/>
              <a:t>10 experiments</a:t>
            </a:r>
          </a:p>
          <a:p>
            <a:r>
              <a:rPr lang="en-US" dirty="0"/>
              <a:t>Multiple replications</a:t>
            </a:r>
          </a:p>
          <a:p>
            <a:pPr lvl="1"/>
            <a:r>
              <a:rPr lang="en-US" dirty="0"/>
              <a:t>Value of different approaches to IV and DV</a:t>
            </a:r>
          </a:p>
          <a:p>
            <a:r>
              <a:rPr lang="en-US" dirty="0"/>
              <a:t>Writing and presentation, methodological detail, results</a:t>
            </a:r>
          </a:p>
          <a:p>
            <a:pPr lvl="1"/>
            <a:r>
              <a:rPr lang="en-US" dirty="0"/>
              <a:t>This is an older variant of APA style</a:t>
            </a:r>
          </a:p>
          <a:p>
            <a:pPr lvl="1"/>
            <a:r>
              <a:rPr lang="en-US" dirty="0"/>
              <a:t>Your report should be in modern style</a:t>
            </a:r>
          </a:p>
        </p:txBody>
      </p:sp>
    </p:spTree>
    <p:extLst>
      <p:ext uri="{BB962C8B-B14F-4D97-AF65-F5344CB8AC3E}">
        <p14:creationId xmlns:p14="http://schemas.microsoft.com/office/powerpoint/2010/main" val="2404159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11516</TotalTime>
  <Words>851</Words>
  <Application>Microsoft Office PowerPoint</Application>
  <PresentationFormat>Widescreen</PresentationFormat>
  <Paragraphs>88</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Lato Extended</vt:lpstr>
      <vt:lpstr>Office Theme</vt:lpstr>
      <vt:lpstr>205 Sep 30, Class 5</vt:lpstr>
      <vt:lpstr>Implicit bias research</vt:lpstr>
      <vt:lpstr>“Rude” Priming manipulation</vt:lpstr>
      <vt:lpstr>Dependent variable</vt:lpstr>
      <vt:lpstr>Walking speed</vt:lpstr>
      <vt:lpstr>Avoiding experimenter bias</vt:lpstr>
      <vt:lpstr>PowerPoint Presentation</vt:lpstr>
      <vt:lpstr>PowerPoint Presentation</vt:lpstr>
      <vt:lpstr>Craik &amp; Tulving (1975)</vt:lpstr>
      <vt:lpstr>PowerPoint Presentation</vt:lpstr>
      <vt:lpstr>Q1</vt:lpstr>
      <vt:lpstr>Exp 1 Methods</vt:lpstr>
      <vt:lpstr>Exp 1 Results</vt:lpstr>
      <vt:lpstr>Q2</vt:lpstr>
      <vt:lpstr>PowerPoint Presentation</vt:lpstr>
      <vt:lpstr>Q3</vt:lpstr>
      <vt:lpstr>First write up</vt:lpstr>
      <vt:lpstr>For Mon Jan 15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Sep 30</dc:title>
  <dc:creator>Paul Reber</dc:creator>
  <cp:lastModifiedBy>Paul Reber</cp:lastModifiedBy>
  <cp:revision>8</cp:revision>
  <dcterms:created xsi:type="dcterms:W3CDTF">2022-09-22T18:15:01Z</dcterms:created>
  <dcterms:modified xsi:type="dcterms:W3CDTF">2024-01-03T20:09:00Z</dcterms:modified>
</cp:coreProperties>
</file>