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8" r:id="rId18"/>
    <p:sldId id="259" r:id="rId19"/>
    <p:sldId id="296" r:id="rId20"/>
    <p:sldId id="298" r:id="rId21"/>
    <p:sldId id="297" r:id="rId22"/>
    <p:sldId id="260" r:id="rId2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8-4488-82B5-71E1A043D946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8-4488-82B5-71E1A043D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E-4EB9-8922-1A1EDC1D76D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E-4EB9-8922-1A1EDC1D7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6-49DD-A42E-C9CCB8E83E0E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6-49DD-A42E-C9CCB8E83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8-48F8-BFF7-FE77DD4300E0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8-48F8-BFF7-FE77DD430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D-4E46-947C-FAD5DB76437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D-4E46-947C-FAD5DB764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F-43BD-B707-B39FE46337A1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EF-43BD-B707-B39FE4633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E-4E63-A7F9-B6E99F958458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E-4E63-A7F9-B6E99F958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B3-4693-BC8E-520FD41E03F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3-4693-BC8E-520FD41E0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1-46FC-9794-21EB8944521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1-46FC-9794-21EB89445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A-445E-BBEC-8F4640937E6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A-445E-BBEC-8F464093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78B-B9E8-C0AF61B7A99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78B-B9E8-C0AF61B7A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C-47C9-823C-86D8FDCEA81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C-47C9-823C-86D8FDCEA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91DC631-3D3D-49F1-A432-84A63795B8D6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83CE3CB-4FA8-4A09-AC71-0C9F1BAB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9537-EBB6-390B-B771-8E6DDB4E2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E58B-4A5C-D40F-9531-CF21AA17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2BC0-3873-0D81-70A1-A04B7DCB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0CB0-5259-4707-E57A-FA9EF3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E162-533B-81C6-6A9D-FC70B4B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F93-1ABA-22D0-7B5B-E4B1B43F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9E77-BA6D-3DAC-4CD4-4F7BC10E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11F3-1233-85B6-4CA0-0863876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5983-DA17-8C4E-0D61-57DF3261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A509-F99A-B815-48AC-A108AE2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AEC80-A362-5835-C884-8CABB1A0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6628-C30D-7010-4285-707B1224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1180-BC96-434F-42D8-B90432E6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3CC2-D1D9-7690-16E1-0DCDFBC2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5F44-42D9-CC7F-1410-F182407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437-C6DC-324F-8779-94C64E6E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926A-A2F7-AEDC-BE40-08F17F34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A376-235F-80E6-21C9-8144A5F7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D51E-711F-A084-B5CC-1F89D941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166-8A8D-BC14-FDA7-38FCA33D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A72-C582-32ED-3EDB-BA2D5EB3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7E0B2-81DF-3720-2018-C4E95523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6F45-3189-AC5F-8436-4052A0F4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E3B8-C87E-7666-0A99-556215E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8041-4A6A-8001-640F-DF62D4A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A36F-9A18-6143-DA96-0F36C739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48D-9128-7997-2156-A7BE17E5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3ADA-721A-1A9C-660F-5F3C780E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B7A1-E642-1B59-6521-CE0200FD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AF3A6-5A9D-0AA0-6BC7-2B41E1FB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35A-0795-0575-1728-6EA24883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B95-6874-42ED-1DD6-BCD935F1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1E7A-ADF5-8BA5-B821-D40F9F2E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C9510-FDFA-CDEE-B058-600F09B0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1E563-D53C-218B-FA61-619D09E7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E5C9-F0BD-7C1B-FA0B-7593DA67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ED60E-8C12-F078-5205-9E98417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72A90-1D96-C40B-16A7-94CA8060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190CF-CD7F-C890-0B5E-79241D6E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0356-2119-B650-94B6-4AB0DE5F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EB66E-69B0-6753-688B-69D9587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5525-F2D2-B60A-E86D-D2761F5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6FFC-3311-A05B-4942-27BF1A4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2A0E-9B89-71D4-4501-EA46993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2D730-D5A1-302C-FDBA-D2B90F2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D5E5-BF46-EAE9-75C9-734D2969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111-8A05-95D3-83C2-F8B06F0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5C-9ECB-ED1C-8E30-6989A639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4B2C-7C66-EB1C-88B4-A86C2530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CBAB-3F7C-D0AE-AD29-DC0515C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A6D4-4315-9ED9-3FE6-D4703FD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4C5F-F5E6-DB7F-DBBD-6F07ECD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AF4-E5B3-6D6D-6CCB-A7ABEE0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BE12F-40C9-9A30-A9B4-7AD76309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45A6-A8E9-863C-4306-C604ACEE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4A46-A311-712A-ACC9-5108EAB6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A957-D241-6950-3F21-4776AD1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04F1-03BC-0008-8529-9FD65E6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F121-A728-8A7F-ED71-54C8BAA3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B696-561C-7FA3-AADF-D12156B5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14BC-75A9-A625-2AA0-69683EF23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5D94-39CF-4B52-B4FA-541810832B4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5CC9-AC29-39D9-1DDA-F595D28E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D7DA-8670-0753-D094-BA2CDEE1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5C600-9206-67AB-DC8D-F9131F23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31, Class 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DFC24-ABED-21D8-9FA0-CD39B727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  <a:p>
            <a:pPr lvl="1"/>
            <a:r>
              <a:rPr lang="en-US" dirty="0"/>
              <a:t>2x2 results, main effects and interactions</a:t>
            </a:r>
          </a:p>
          <a:p>
            <a:endParaRPr lang="en-US" dirty="0"/>
          </a:p>
          <a:p>
            <a:r>
              <a:rPr lang="en-US" dirty="0"/>
              <a:t>Planning Experiment 2</a:t>
            </a:r>
          </a:p>
        </p:txBody>
      </p:sp>
    </p:spTree>
    <p:extLst>
      <p:ext uri="{BB962C8B-B14F-4D97-AF65-F5344CB8AC3E}">
        <p14:creationId xmlns:p14="http://schemas.microsoft.com/office/powerpoint/2010/main" val="173071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653-3467-4A3A-6F38-CF97B834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B50275-A92D-BB5C-7F79-996A63FC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84252"/>
              </p:ext>
            </p:extLst>
          </p:nvPr>
        </p:nvGraphicFramePr>
        <p:xfrm>
          <a:off x="838200" y="1690688"/>
          <a:ext cx="8567058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6370">
                  <a:extLst>
                    <a:ext uri="{9D8B030D-6E8A-4147-A177-3AD203B41FA5}">
                      <a16:colId xmlns:a16="http://schemas.microsoft.com/office/drawing/2014/main" val="3377958318"/>
                    </a:ext>
                  </a:extLst>
                </a:gridCol>
                <a:gridCol w="1786370">
                  <a:extLst>
                    <a:ext uri="{9D8B030D-6E8A-4147-A177-3AD203B41FA5}">
                      <a16:colId xmlns:a16="http://schemas.microsoft.com/office/drawing/2014/main" val="2099104786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4063273605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1561812349"/>
                    </a:ext>
                  </a:extLst>
                </a:gridCol>
                <a:gridCol w="1390270">
                  <a:extLst>
                    <a:ext uri="{9D8B030D-6E8A-4147-A177-3AD203B41FA5}">
                      <a16:colId xmlns:a16="http://schemas.microsoft.com/office/drawing/2014/main" val="96340783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5746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387539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(2.00)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06608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(3.19)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38744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(2.98)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99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8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9B99-9CC4-6B27-B1BD-B6C52360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3DA39A-1B60-48ED-B00A-A058003077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965577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58DCC2-6BED-489B-9E48-8E429DC477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87746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34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77F2-AFCE-DE55-4EEB-33924C7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17EA2-D07E-52A6-C54F-5B30F5E1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78577"/>
              </p:ext>
            </p:extLst>
          </p:nvPr>
        </p:nvGraphicFramePr>
        <p:xfrm>
          <a:off x="838200" y="1690688"/>
          <a:ext cx="8092045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7322">
                  <a:extLst>
                    <a:ext uri="{9D8B030D-6E8A-4147-A177-3AD203B41FA5}">
                      <a16:colId xmlns:a16="http://schemas.microsoft.com/office/drawing/2014/main" val="3928674859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3487325813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155438810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716069301"/>
                    </a:ext>
                  </a:extLst>
                </a:gridCol>
                <a:gridCol w="1313185">
                  <a:extLst>
                    <a:ext uri="{9D8B030D-6E8A-4147-A177-3AD203B41FA5}">
                      <a16:colId xmlns:a16="http://schemas.microsoft.com/office/drawing/2014/main" val="157889399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39744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24348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4.34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0842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3.92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575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87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6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7ED3-CD4E-B846-85C3-C0E67BD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AB12AB-BF00-4E02-8470-5DA5DF4D0B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78011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96A313-5FC0-485D-A6F5-B28D67BDAD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895381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498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5F4-D89A-2D6A-F142-7AD1ABF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2175D3-81C0-4F8E-1878-3801076B4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51806"/>
              </p:ext>
            </p:extLst>
          </p:nvPr>
        </p:nvGraphicFramePr>
        <p:xfrm>
          <a:off x="838200" y="1615567"/>
          <a:ext cx="8685811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6.59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0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DD8-6627-FD97-4F27-C134EB24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BF3A39-0FD6-4FB5-934B-9D48935E9F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7380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18A1DD-C440-49CA-B800-8737DACB2D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29251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32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50DF20-6F65-DEC2-7871-CA12A5A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BF33-8F36-C8C4-56A7-B66ECF37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effects</a:t>
            </a:r>
          </a:p>
          <a:p>
            <a:pPr lvl="1"/>
            <a:r>
              <a:rPr lang="en-US" dirty="0"/>
              <a:t>Factor 1: effect on performance ignoring Factor 2</a:t>
            </a:r>
          </a:p>
          <a:p>
            <a:pPr lvl="1"/>
            <a:r>
              <a:rPr lang="en-US" dirty="0"/>
              <a:t>Factor 2: effect on performance ignoring Factor 1</a:t>
            </a:r>
          </a:p>
          <a:p>
            <a:pPr lvl="1"/>
            <a:r>
              <a:rPr lang="en-US" dirty="0"/>
              <a:t>Possible outcomes: both, either one alone, or neither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The factors affect each other</a:t>
            </a:r>
          </a:p>
          <a:p>
            <a:pPr lvl="1"/>
            <a:r>
              <a:rPr lang="en-US" dirty="0"/>
              <a:t>The effect of Factor 1 was different across levels of Factor 2</a:t>
            </a:r>
          </a:p>
          <a:p>
            <a:pPr lvl="1"/>
            <a:r>
              <a:rPr lang="en-US" dirty="0"/>
              <a:t>The effect of Factor 2 was different across levels of Factor 1</a:t>
            </a:r>
          </a:p>
          <a:p>
            <a:pPr lvl="1"/>
            <a:r>
              <a:rPr lang="en-US" dirty="0"/>
              <a:t>“Different”</a:t>
            </a:r>
          </a:p>
          <a:p>
            <a:pPr lvl="2"/>
            <a:r>
              <a:rPr lang="en-US" dirty="0"/>
              <a:t>Accelerator: super-additive factors</a:t>
            </a:r>
          </a:p>
          <a:p>
            <a:pPr lvl="2"/>
            <a:r>
              <a:rPr lang="en-US" dirty="0"/>
              <a:t>Reducer: can give a 3:1 shape</a:t>
            </a:r>
          </a:p>
          <a:p>
            <a:pPr lvl="2"/>
            <a:r>
              <a:rPr lang="en-US" dirty="0"/>
              <a:t>Inverter: effect goes in different directions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3CA6-56CA-0247-AD7B-1D6FD78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F3F-5476-9147-B217-84670AFF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manipulated factors, between participants</a:t>
            </a:r>
          </a:p>
          <a:p>
            <a:pPr lvl="1"/>
            <a:r>
              <a:rPr lang="en-US" dirty="0"/>
              <a:t>Experimenter assigns participants to one of the four conditions</a:t>
            </a:r>
          </a:p>
          <a:p>
            <a:r>
              <a:rPr lang="en-US" dirty="0"/>
              <a:t>One manipulated factor, one participant variable</a:t>
            </a:r>
          </a:p>
          <a:p>
            <a:pPr lvl="1"/>
            <a:r>
              <a:rPr lang="en-US" dirty="0"/>
              <a:t>Measure or recruit based on participant variable</a:t>
            </a:r>
          </a:p>
          <a:p>
            <a:pPr lvl="2"/>
            <a:r>
              <a:rPr lang="en-US" dirty="0"/>
              <a:t>Split into 2 groups by median or pre-defined criterion</a:t>
            </a:r>
          </a:p>
          <a:p>
            <a:pPr lvl="1"/>
            <a:r>
              <a:rPr lang="en-US" dirty="0"/>
              <a:t>Random assignment across manipulated factor</a:t>
            </a:r>
          </a:p>
          <a:p>
            <a:r>
              <a:rPr lang="en-US" dirty="0"/>
              <a:t>Two within-participant factors</a:t>
            </a:r>
          </a:p>
          <a:p>
            <a:pPr lvl="1"/>
            <a:r>
              <a:rPr lang="en-US" dirty="0"/>
              <a:t>Participants each do all four conditions, counterbalanced order</a:t>
            </a:r>
          </a:p>
          <a:p>
            <a:r>
              <a:rPr lang="en-US" dirty="0"/>
              <a:t>One within-participant factor, Repeated Measures</a:t>
            </a:r>
          </a:p>
          <a:p>
            <a:pPr lvl="1"/>
            <a:r>
              <a:rPr lang="en-US" dirty="0"/>
              <a:t>Participants randomly assigned to AX,AY or BX,BY</a:t>
            </a:r>
          </a:p>
          <a:p>
            <a:pPr lvl="2"/>
            <a:r>
              <a:rPr lang="en-US" dirty="0"/>
              <a:t>Order counterbalanced</a:t>
            </a:r>
          </a:p>
          <a:p>
            <a:pPr lvl="1"/>
            <a:r>
              <a:rPr lang="en-US" dirty="0"/>
              <a:t>Mixed-model design</a:t>
            </a:r>
          </a:p>
        </p:txBody>
      </p:sp>
    </p:spTree>
    <p:extLst>
      <p:ext uri="{BB962C8B-B14F-4D97-AF65-F5344CB8AC3E}">
        <p14:creationId xmlns:p14="http://schemas.microsoft.com/office/powerpoint/2010/main" val="158512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BF5F-4910-E019-3C1C-503405A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effects in within-participants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5AD9-23A5-8F32-D543-F65CA822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simple 2 group within-participants study, participants complete both conditions of the experiment, order counterbalanced</a:t>
            </a:r>
          </a:p>
          <a:p>
            <a:pPr lvl="1"/>
            <a:r>
              <a:rPr lang="en-US" dirty="0"/>
              <a:t>A versus B</a:t>
            </a:r>
          </a:p>
          <a:p>
            <a:r>
              <a:rPr lang="en-US" dirty="0"/>
              <a:t>If order substantially affects the DV, the design has accidentally become a mixed-model 2x2</a:t>
            </a:r>
          </a:p>
          <a:p>
            <a:pPr lvl="1"/>
            <a:r>
              <a:rPr lang="en-US" dirty="0"/>
              <a:t>Factor 1: A, B</a:t>
            </a:r>
          </a:p>
          <a:p>
            <a:pPr lvl="1"/>
            <a:r>
              <a:rPr lang="en-US" dirty="0"/>
              <a:t>Factor 2: Order 1  (X), Order 2 (Y)</a:t>
            </a:r>
          </a:p>
          <a:p>
            <a:r>
              <a:rPr lang="en-US" dirty="0"/>
              <a:t>Observing an interaction complicates the inference</a:t>
            </a:r>
          </a:p>
        </p:txBody>
      </p:sp>
    </p:spTree>
    <p:extLst>
      <p:ext uri="{BB962C8B-B14F-4D97-AF65-F5344CB8AC3E}">
        <p14:creationId xmlns:p14="http://schemas.microsoft.com/office/powerpoint/2010/main" val="16837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36B2E-6A7E-0958-1F45-0D05056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BD411D5-BD88-3BB9-6A08-E8BF4BE347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99216"/>
            <a:ext cx="4145280" cy="4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132275-2B73-8448-8075-7A11C80D28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20929" y="1825625"/>
          <a:ext cx="3884141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038600" imgH="4524465" progId="MSGraph.Chart.8">
                  <p:embed followColorScheme="full"/>
                </p:oleObj>
              </mc:Choice>
              <mc:Fallback>
                <p:oleObj name="Chart" r:id="rId3" imgW="4038600" imgH="4524465" progId="MSGraph.Chart.8">
                  <p:embed followColorScheme="full"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929" y="1825625"/>
                        <a:ext cx="3884141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5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67C-F23D-8246-E305-9576BD63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Results in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5027-F516-3C6C-47C1-5EE3F873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  <a:p>
            <a:r>
              <a:rPr lang="en-US" dirty="0"/>
              <a:t>Factor 1 has two levels</a:t>
            </a:r>
          </a:p>
          <a:p>
            <a:pPr lvl="1"/>
            <a:r>
              <a:rPr lang="en-US" dirty="0"/>
              <a:t>Condition A, Condition B</a:t>
            </a:r>
          </a:p>
          <a:p>
            <a:r>
              <a:rPr lang="en-US" dirty="0"/>
              <a:t>Factor 2 has two levels</a:t>
            </a:r>
          </a:p>
          <a:p>
            <a:pPr lvl="1"/>
            <a:r>
              <a:rPr lang="en-US" dirty="0"/>
              <a:t>Condition X, Condition Y</a:t>
            </a:r>
          </a:p>
          <a:p>
            <a:r>
              <a:rPr lang="en-US" dirty="0"/>
              <a:t>Dependent variable is a measure on a 10-point scale</a:t>
            </a:r>
          </a:p>
          <a:p>
            <a:r>
              <a:rPr lang="en-US" dirty="0"/>
              <a:t>20 participants per condition</a:t>
            </a:r>
          </a:p>
        </p:txBody>
      </p:sp>
    </p:spTree>
    <p:extLst>
      <p:ext uri="{BB962C8B-B14F-4D97-AF65-F5344CB8AC3E}">
        <p14:creationId xmlns:p14="http://schemas.microsoft.com/office/powerpoint/2010/main" val="218211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F303-5E78-93FE-32AD-8B32D430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Design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42BCF92-813F-369E-EA12-F1B1E187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40320"/>
              </p:ext>
            </p:extLst>
          </p:nvPr>
        </p:nvGraphicFramePr>
        <p:xfrm>
          <a:off x="838200" y="1825625"/>
          <a:ext cx="8685811" cy="48563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Meaningful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Abstract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Encoding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Shallow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Deep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6A1575-8415-6655-B7B9-2C688AB0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3109748"/>
            <a:ext cx="685800" cy="638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E7D34-1A53-77CA-2B45-893EF33F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4713122"/>
            <a:ext cx="685800" cy="63850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8A6BCE7-F398-DB6F-FFCC-58FCDB54E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306245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F8BF1C-6EB7-08AE-E1B4-ABAFC55EE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466582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0CCD4-21BC-9A15-FC0D-64643A70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CADF3-EA62-1946-8E67-5E30892D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&amp; Suggestions?</a:t>
            </a:r>
          </a:p>
          <a:p>
            <a:endParaRPr lang="en-US" dirty="0"/>
          </a:p>
          <a:p>
            <a:r>
              <a:rPr lang="en-US" dirty="0"/>
              <a:t>Hypotheses/Predictions</a:t>
            </a:r>
          </a:p>
          <a:p>
            <a:r>
              <a:rPr lang="en-US" dirty="0"/>
              <a:t>What might be the main effect of Meaning?</a:t>
            </a:r>
          </a:p>
          <a:p>
            <a:r>
              <a:rPr lang="en-US" dirty="0"/>
              <a:t>What might be the main effect of Encoding?</a:t>
            </a:r>
          </a:p>
          <a:p>
            <a:r>
              <a:rPr lang="en-US" dirty="0"/>
              <a:t>What interactions might we see?</a:t>
            </a:r>
          </a:p>
        </p:txBody>
      </p:sp>
    </p:spTree>
    <p:extLst>
      <p:ext uri="{BB962C8B-B14F-4D97-AF65-F5344CB8AC3E}">
        <p14:creationId xmlns:p14="http://schemas.microsoft.com/office/powerpoint/2010/main" val="257564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AD76-78AD-7535-DFA5-CFE593C8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Feb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FE10-86A7-690D-A838-FD2AF197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11: External Validity, Sampling</a:t>
            </a:r>
          </a:p>
          <a:p>
            <a:pPr lvl="1"/>
            <a:r>
              <a:rPr lang="en-US" dirty="0"/>
              <a:t>Short introduction to the general idea</a:t>
            </a:r>
          </a:p>
          <a:p>
            <a:pPr lvl="1"/>
            <a:endParaRPr lang="en-US" dirty="0"/>
          </a:p>
          <a:p>
            <a:r>
              <a:rPr lang="en-US" dirty="0" err="1"/>
              <a:t>Assefi</a:t>
            </a:r>
            <a:r>
              <a:rPr lang="en-US" dirty="0"/>
              <a:t> &amp; Garry (2003).  More 2x2 design practice.</a:t>
            </a:r>
          </a:p>
          <a:p>
            <a:endParaRPr lang="en-US" dirty="0"/>
          </a:p>
          <a:p>
            <a:r>
              <a:rPr lang="en-US" dirty="0"/>
              <a:t>Collect data for Experiment 2</a:t>
            </a:r>
          </a:p>
          <a:p>
            <a:pPr lvl="1"/>
            <a:r>
              <a:rPr lang="en-US" dirty="0"/>
              <a:t>Try to get 4 people to volunteer to try the study</a:t>
            </a:r>
          </a:p>
          <a:p>
            <a:pPr lvl="2"/>
            <a:r>
              <a:rPr lang="en-US" dirty="0"/>
              <a:t>Submit completion codes if they provide them</a:t>
            </a:r>
          </a:p>
          <a:p>
            <a:pPr lvl="1"/>
            <a:r>
              <a:rPr lang="en-US" dirty="0"/>
              <a:t>Deadline: Friday night? Sunday?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75D-7541-8701-3CA2-F79DC08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 Means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AAD58-D79F-92DF-15D4-9C6A5E135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667844"/>
              </p:ext>
            </p:extLst>
          </p:nvPr>
        </p:nvGraphicFramePr>
        <p:xfrm>
          <a:off x="903848" y="2255520"/>
          <a:ext cx="8146119" cy="41796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8598">
                  <a:extLst>
                    <a:ext uri="{9D8B030D-6E8A-4147-A177-3AD203B41FA5}">
                      <a16:colId xmlns:a16="http://schemas.microsoft.com/office/drawing/2014/main" val="1616339839"/>
                    </a:ext>
                  </a:extLst>
                </a:gridCol>
                <a:gridCol w="1698598">
                  <a:extLst>
                    <a:ext uri="{9D8B030D-6E8A-4147-A177-3AD203B41FA5}">
                      <a16:colId xmlns:a16="http://schemas.microsoft.com/office/drawing/2014/main" val="3907258368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3012083006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1141096882"/>
                    </a:ext>
                  </a:extLst>
                </a:gridCol>
                <a:gridCol w="1321959">
                  <a:extLst>
                    <a:ext uri="{9D8B030D-6E8A-4147-A177-3AD203B41FA5}">
                      <a16:colId xmlns:a16="http://schemas.microsoft.com/office/drawing/2014/main" val="369330102"/>
                    </a:ext>
                  </a:extLst>
                </a:gridCol>
              </a:tblGrid>
              <a:tr h="271689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4276051239"/>
                  </a:ext>
                </a:extLst>
              </a:tr>
              <a:tr h="2899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610288733"/>
                  </a:ext>
                </a:extLst>
              </a:tr>
              <a:tr h="8580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3.93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404471020"/>
                  </a:ext>
                </a:extLst>
              </a:tr>
              <a:tr h="700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6.98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6.88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(1.37)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2836657929"/>
                  </a:ext>
                </a:extLst>
              </a:tr>
              <a:tr h="62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5.45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5.55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68534523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A0887E-AD41-E2FC-E580-85777CCD747C}"/>
              </a:ext>
            </a:extLst>
          </p:cNvPr>
          <p:cNvSpPr/>
          <p:nvPr/>
        </p:nvSpPr>
        <p:spPr>
          <a:xfrm>
            <a:off x="4310743" y="3301340"/>
            <a:ext cx="3420093" cy="21613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AD6CC-6742-271E-24A1-D7C90CA5D1CE}"/>
              </a:ext>
            </a:extLst>
          </p:cNvPr>
          <p:cNvSpPr/>
          <p:nvPr/>
        </p:nvSpPr>
        <p:spPr>
          <a:xfrm>
            <a:off x="7730836" y="3301340"/>
            <a:ext cx="1319131" cy="2161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E84E5-7222-A765-3C9B-433B2B88D350}"/>
              </a:ext>
            </a:extLst>
          </p:cNvPr>
          <p:cNvSpPr/>
          <p:nvPr/>
        </p:nvSpPr>
        <p:spPr>
          <a:xfrm>
            <a:off x="4320639" y="5462650"/>
            <a:ext cx="3420093" cy="10302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551E9-F903-F133-42A3-4E7A08C9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64BB6-3AFB-5327-204F-156E053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 or cell means</a:t>
            </a:r>
          </a:p>
          <a:p>
            <a:pPr lvl="1"/>
            <a:r>
              <a:rPr lang="en-US" dirty="0"/>
              <a:t>Performance of the participants in specific conditions</a:t>
            </a:r>
          </a:p>
          <a:p>
            <a:pPr lvl="1"/>
            <a:r>
              <a:rPr lang="en-US" dirty="0"/>
              <a:t>AX, AY, BX, BY</a:t>
            </a:r>
          </a:p>
          <a:p>
            <a:r>
              <a:rPr lang="en-US" dirty="0"/>
              <a:t>Marginal means</a:t>
            </a:r>
          </a:p>
          <a:p>
            <a:pPr lvl="1"/>
            <a:r>
              <a:rPr lang="en-US" dirty="0"/>
              <a:t>Average performance of participants by factor</a:t>
            </a:r>
          </a:p>
          <a:p>
            <a:pPr lvl="1"/>
            <a:r>
              <a:rPr lang="en-US" dirty="0"/>
              <a:t>Factor 1: A vs B</a:t>
            </a:r>
          </a:p>
          <a:p>
            <a:pPr lvl="2"/>
            <a:r>
              <a:rPr lang="en-US" dirty="0"/>
              <a:t>Average(AX,AY) and Average (BX,BY)</a:t>
            </a:r>
          </a:p>
          <a:p>
            <a:pPr lvl="1"/>
            <a:r>
              <a:rPr lang="en-US" dirty="0"/>
              <a:t>Factor 2: X vs Y</a:t>
            </a:r>
          </a:p>
          <a:p>
            <a:pPr lvl="2"/>
            <a:r>
              <a:rPr lang="en-US" dirty="0"/>
              <a:t>Average(AX,BX) and Average (AY,BY)</a:t>
            </a:r>
          </a:p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Difference in the marginal means across the factor</a:t>
            </a:r>
          </a:p>
          <a:p>
            <a:pPr lvl="1"/>
            <a:r>
              <a:rPr lang="en-US" dirty="0"/>
              <a:t>“Unstandardized” = actual DV difference</a:t>
            </a:r>
          </a:p>
        </p:txBody>
      </p:sp>
    </p:spTree>
    <p:extLst>
      <p:ext uri="{BB962C8B-B14F-4D97-AF65-F5344CB8AC3E}">
        <p14:creationId xmlns:p14="http://schemas.microsoft.com/office/powerpoint/2010/main" val="31744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FE2BC-D68B-4398-78F0-1FC5CD4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 Lines and Bars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2513976-D198-444F-B91A-783EEF5D49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953325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F8FC79-9A91-4374-AF0B-D0B93C4510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91377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03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621981-79D2-4619-9C32-4BF72D1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A0DE5A-A49E-7C3E-6F11-248BE58A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724276"/>
              </p:ext>
            </p:extLst>
          </p:nvPr>
        </p:nvGraphicFramePr>
        <p:xfrm>
          <a:off x="838200" y="2106328"/>
          <a:ext cx="8151422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9703">
                  <a:extLst>
                    <a:ext uri="{9D8B030D-6E8A-4147-A177-3AD203B41FA5}">
                      <a16:colId xmlns:a16="http://schemas.microsoft.com/office/drawing/2014/main" val="435612330"/>
                    </a:ext>
                  </a:extLst>
                </a:gridCol>
                <a:gridCol w="1699703">
                  <a:extLst>
                    <a:ext uri="{9D8B030D-6E8A-4147-A177-3AD203B41FA5}">
                      <a16:colId xmlns:a16="http://schemas.microsoft.com/office/drawing/2014/main" val="1189507972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69667880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877185348"/>
                    </a:ext>
                  </a:extLst>
                </a:gridCol>
                <a:gridCol w="1322820">
                  <a:extLst>
                    <a:ext uri="{9D8B030D-6E8A-4147-A177-3AD203B41FA5}">
                      <a16:colId xmlns:a16="http://schemas.microsoft.com/office/drawing/2014/main" val="266582785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28132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618543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7.09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204217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3.65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7.44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318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3.46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7.26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4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35D46-1D18-3412-3A0A-EBACA21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DAAA7-6924-420E-A5D6-F0B11A93CC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2592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D0A0DA-DC21-4B7C-898A-A931FDC4C9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465519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09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A405-E9B3-5EC3-D31B-6E66F8C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4F4B3B-3728-DD3D-B4C9-31262302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76469"/>
              </p:ext>
            </p:extLst>
          </p:nvPr>
        </p:nvGraphicFramePr>
        <p:xfrm>
          <a:off x="838200" y="1690688"/>
          <a:ext cx="8234547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7036">
                  <a:extLst>
                    <a:ext uri="{9D8B030D-6E8A-4147-A177-3AD203B41FA5}">
                      <a16:colId xmlns:a16="http://schemas.microsoft.com/office/drawing/2014/main" val="2525116432"/>
                    </a:ext>
                  </a:extLst>
                </a:gridCol>
                <a:gridCol w="1717036">
                  <a:extLst>
                    <a:ext uri="{9D8B030D-6E8A-4147-A177-3AD203B41FA5}">
                      <a16:colId xmlns:a16="http://schemas.microsoft.com/office/drawing/2014/main" val="31759266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354642031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1320630623"/>
                    </a:ext>
                  </a:extLst>
                </a:gridCol>
                <a:gridCol w="1336309">
                  <a:extLst>
                    <a:ext uri="{9D8B030D-6E8A-4147-A177-3AD203B41FA5}">
                      <a16:colId xmlns:a16="http://schemas.microsoft.com/office/drawing/2014/main" val="124746794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7035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23814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2.36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11966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6.38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13742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92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B443-551D-9C9D-5DC1-ADE7100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ED6A06-9A47-8C86-35CE-0A115A012A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420643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920EF-F614-DA19-F139-76362E9709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7687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95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858</Words>
  <Application>Microsoft Office PowerPoint</Application>
  <PresentationFormat>Widescreen</PresentationFormat>
  <Paragraphs>237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Chart</vt:lpstr>
      <vt:lpstr>205 Jan 31, Class 12</vt:lpstr>
      <vt:lpstr>Patterns of Results in 2x2 Designs</vt:lpstr>
      <vt:lpstr>Data in a Means Table</vt:lpstr>
      <vt:lpstr>Data terms</vt:lpstr>
      <vt:lpstr>Data Visualization: Lines and Bars</vt:lpstr>
      <vt:lpstr>Data 2</vt:lpstr>
      <vt:lpstr>Data 2</vt:lpstr>
      <vt:lpstr>Data 3</vt:lpstr>
      <vt:lpstr>Data 3</vt:lpstr>
      <vt:lpstr>Data 4</vt:lpstr>
      <vt:lpstr>Data 4</vt:lpstr>
      <vt:lpstr>Data 5</vt:lpstr>
      <vt:lpstr>Data 5</vt:lpstr>
      <vt:lpstr>Data 6</vt:lpstr>
      <vt:lpstr>Data 6</vt:lpstr>
      <vt:lpstr>2x2 Data</vt:lpstr>
      <vt:lpstr>Types of 2x2 designs</vt:lpstr>
      <vt:lpstr>Order effects in within-participants design</vt:lpstr>
      <vt:lpstr>Taste test</vt:lpstr>
      <vt:lpstr>Experiment 2 Design</vt:lpstr>
      <vt:lpstr>Experiment 2</vt:lpstr>
      <vt:lpstr>For Fri Feb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19, Class 13</dc:title>
  <dc:creator>Paul Reber</dc:creator>
  <cp:lastModifiedBy>Paul Reber</cp:lastModifiedBy>
  <cp:revision>8</cp:revision>
  <cp:lastPrinted>2022-10-19T16:24:30Z</cp:lastPrinted>
  <dcterms:created xsi:type="dcterms:W3CDTF">2022-10-19T05:52:59Z</dcterms:created>
  <dcterms:modified xsi:type="dcterms:W3CDTF">2024-02-01T17:11:03Z</dcterms:modified>
</cp:coreProperties>
</file>