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2" r:id="rId3"/>
    <p:sldId id="293" r:id="rId4"/>
    <p:sldId id="373" r:id="rId5"/>
    <p:sldId id="361" r:id="rId6"/>
    <p:sldId id="294" r:id="rId7"/>
    <p:sldId id="362" r:id="rId8"/>
    <p:sldId id="364" r:id="rId9"/>
    <p:sldId id="363" r:id="rId10"/>
    <p:sldId id="365" r:id="rId11"/>
    <p:sldId id="366" r:id="rId12"/>
    <p:sldId id="367" r:id="rId13"/>
    <p:sldId id="368" r:id="rId14"/>
    <p:sldId id="369" r:id="rId15"/>
    <p:sldId id="370" r:id="rId16"/>
    <p:sldId id="371" r:id="rId17"/>
    <p:sldId id="372" r:id="rId18"/>
    <p:sldId id="264" r:id="rId19"/>
    <p:sldId id="265" r:id="rId20"/>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BAACF679-9C21-4F71-9D51-DB3DE1CFD6F5}" type="datetimeFigureOut">
              <a:rPr lang="en-US" smtClean="0"/>
              <a:t>2/1/2024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3C1074CB-E805-4A15-887B-DE252A8FB9FB}" type="slidenum">
              <a:rPr lang="en-US" smtClean="0"/>
              <a:t>‹#›</a:t>
            </a:fld>
            <a:endParaRPr lang="en-US"/>
          </a:p>
        </p:txBody>
      </p:sp>
    </p:spTree>
    <p:extLst>
      <p:ext uri="{BB962C8B-B14F-4D97-AF65-F5344CB8AC3E}">
        <p14:creationId xmlns:p14="http://schemas.microsoft.com/office/powerpoint/2010/main" val="234355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154D0B-DC44-4C1E-97E0-B1CAE7CC5A07}" type="slidenum">
              <a:rPr lang="en-US"/>
              <a:pPr fontAlgn="base">
                <a:spcBef>
                  <a:spcPct val="0"/>
                </a:spcBef>
                <a:spcAft>
                  <a:spcPct val="0"/>
                </a:spcAft>
              </a:pPr>
              <a:t>2</a:t>
            </a:fld>
            <a:endParaRPr lang="en-US"/>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8898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C81E9C-B8A6-47B9-ACF0-E501EA7A4928}" type="slidenum">
              <a:rPr lang="en-US"/>
              <a:pPr fontAlgn="base">
                <a:spcBef>
                  <a:spcPct val="0"/>
                </a:spcBef>
                <a:spcAft>
                  <a:spcPct val="0"/>
                </a:spcAft>
              </a:pPr>
              <a:t>5</a:t>
            </a:fld>
            <a:endParaRPr lang="en-US"/>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99217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E400DAB-D642-4450-9FB8-7E8059C75B16}" type="slidenum">
              <a:rPr lang="en-US" smtClean="0"/>
              <a:pPr/>
              <a:t>18</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2806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D835882-5389-4FD0-8253-4B5D9C1C44F0}" type="slidenum">
              <a:rPr lang="en-US" smtClean="0"/>
              <a:pPr/>
              <a:t>19</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133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9DB3-DD29-CD5C-94DC-8D8FC670D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44DA0C-1FC3-A6F5-0648-09618D145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469DE1-B5B6-A338-41E6-CAC9D00A5551}"/>
              </a:ext>
            </a:extLst>
          </p:cNvPr>
          <p:cNvSpPr>
            <a:spLocks noGrp="1"/>
          </p:cNvSpPr>
          <p:nvPr>
            <p:ph type="dt" sz="half" idx="10"/>
          </p:nvPr>
        </p:nvSpPr>
        <p:spPr/>
        <p:txBody>
          <a:bodyPr/>
          <a:lstStyle/>
          <a:p>
            <a:fld id="{AD25D140-AA2F-4541-9D95-F387ECD5A22D}" type="datetimeFigureOut">
              <a:rPr lang="en-US" smtClean="0"/>
              <a:t>2/1/2024</a:t>
            </a:fld>
            <a:endParaRPr lang="en-US"/>
          </a:p>
        </p:txBody>
      </p:sp>
      <p:sp>
        <p:nvSpPr>
          <p:cNvPr id="5" name="Footer Placeholder 4">
            <a:extLst>
              <a:ext uri="{FF2B5EF4-FFF2-40B4-BE49-F238E27FC236}">
                <a16:creationId xmlns:a16="http://schemas.microsoft.com/office/drawing/2014/main" id="{CDE97C98-BF53-2CC1-891F-42EC69B43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5FEE5-7224-41CB-0129-7382FA98A13A}"/>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19014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2FDD-4777-97D2-8718-0486CDC63A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145040-71A8-5709-EBE2-7B64D180AE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32925-0177-3D7E-2DFB-FF6DAE828187}"/>
              </a:ext>
            </a:extLst>
          </p:cNvPr>
          <p:cNvSpPr>
            <a:spLocks noGrp="1"/>
          </p:cNvSpPr>
          <p:nvPr>
            <p:ph type="dt" sz="half" idx="10"/>
          </p:nvPr>
        </p:nvSpPr>
        <p:spPr/>
        <p:txBody>
          <a:bodyPr/>
          <a:lstStyle/>
          <a:p>
            <a:fld id="{AD25D140-AA2F-4541-9D95-F387ECD5A22D}" type="datetimeFigureOut">
              <a:rPr lang="en-US" smtClean="0"/>
              <a:t>2/1/2024</a:t>
            </a:fld>
            <a:endParaRPr lang="en-US"/>
          </a:p>
        </p:txBody>
      </p:sp>
      <p:sp>
        <p:nvSpPr>
          <p:cNvPr id="5" name="Footer Placeholder 4">
            <a:extLst>
              <a:ext uri="{FF2B5EF4-FFF2-40B4-BE49-F238E27FC236}">
                <a16:creationId xmlns:a16="http://schemas.microsoft.com/office/drawing/2014/main" id="{12B4ECC6-4CDE-3C04-4411-BC45ABB7F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B3F65-6E01-E3AB-660B-7EB8E21FFEA6}"/>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72826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F9BA9-0919-C601-D930-930F8E0D02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2176A5-88FC-85D4-FCF9-0C9F6A954A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CEDC4-91B6-B581-51BC-C47C8502D33A}"/>
              </a:ext>
            </a:extLst>
          </p:cNvPr>
          <p:cNvSpPr>
            <a:spLocks noGrp="1"/>
          </p:cNvSpPr>
          <p:nvPr>
            <p:ph type="dt" sz="half" idx="10"/>
          </p:nvPr>
        </p:nvSpPr>
        <p:spPr/>
        <p:txBody>
          <a:bodyPr/>
          <a:lstStyle/>
          <a:p>
            <a:fld id="{AD25D140-AA2F-4541-9D95-F387ECD5A22D}" type="datetimeFigureOut">
              <a:rPr lang="en-US" smtClean="0"/>
              <a:t>2/1/2024</a:t>
            </a:fld>
            <a:endParaRPr lang="en-US"/>
          </a:p>
        </p:txBody>
      </p:sp>
      <p:sp>
        <p:nvSpPr>
          <p:cNvPr id="5" name="Footer Placeholder 4">
            <a:extLst>
              <a:ext uri="{FF2B5EF4-FFF2-40B4-BE49-F238E27FC236}">
                <a16:creationId xmlns:a16="http://schemas.microsoft.com/office/drawing/2014/main" id="{9FBE7F77-7065-426C-29A7-E79C3D5EF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76049-A186-BB77-5223-E36D4D64E5E1}"/>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82080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7D3B-7C59-3DF1-0226-D4AF7A7F09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F95321-B83F-3EF3-448E-34DE7467F0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5E44D-D05B-8FAC-83DB-C663F2862D3E}"/>
              </a:ext>
            </a:extLst>
          </p:cNvPr>
          <p:cNvSpPr>
            <a:spLocks noGrp="1"/>
          </p:cNvSpPr>
          <p:nvPr>
            <p:ph type="dt" sz="half" idx="10"/>
          </p:nvPr>
        </p:nvSpPr>
        <p:spPr/>
        <p:txBody>
          <a:bodyPr/>
          <a:lstStyle/>
          <a:p>
            <a:fld id="{AD25D140-AA2F-4541-9D95-F387ECD5A22D}" type="datetimeFigureOut">
              <a:rPr lang="en-US" smtClean="0"/>
              <a:t>2/1/2024</a:t>
            </a:fld>
            <a:endParaRPr lang="en-US"/>
          </a:p>
        </p:txBody>
      </p:sp>
      <p:sp>
        <p:nvSpPr>
          <p:cNvPr id="5" name="Footer Placeholder 4">
            <a:extLst>
              <a:ext uri="{FF2B5EF4-FFF2-40B4-BE49-F238E27FC236}">
                <a16:creationId xmlns:a16="http://schemas.microsoft.com/office/drawing/2014/main" id="{B3DA928A-EA9E-9ACB-DB59-E325D81BA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29C86-4E71-E187-A9B1-7D3E7975D9A8}"/>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99102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4F28-3278-7352-6667-9383D40ADB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5AB5EC-4452-426F-A95C-DA0552E1AE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95C8A-C15B-37C5-2164-BD0B22362743}"/>
              </a:ext>
            </a:extLst>
          </p:cNvPr>
          <p:cNvSpPr>
            <a:spLocks noGrp="1"/>
          </p:cNvSpPr>
          <p:nvPr>
            <p:ph type="dt" sz="half" idx="10"/>
          </p:nvPr>
        </p:nvSpPr>
        <p:spPr/>
        <p:txBody>
          <a:bodyPr/>
          <a:lstStyle/>
          <a:p>
            <a:fld id="{AD25D140-AA2F-4541-9D95-F387ECD5A22D}" type="datetimeFigureOut">
              <a:rPr lang="en-US" smtClean="0"/>
              <a:t>2/1/2024</a:t>
            </a:fld>
            <a:endParaRPr lang="en-US"/>
          </a:p>
        </p:txBody>
      </p:sp>
      <p:sp>
        <p:nvSpPr>
          <p:cNvPr id="5" name="Footer Placeholder 4">
            <a:extLst>
              <a:ext uri="{FF2B5EF4-FFF2-40B4-BE49-F238E27FC236}">
                <a16:creationId xmlns:a16="http://schemas.microsoft.com/office/drawing/2014/main" id="{E6EAA712-CE2E-A0FF-65E1-8C5DBE482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99CFF-F903-A0F2-1481-0E0899CE457A}"/>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401369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F1D7-04A0-5A5B-CB21-38C7C15EE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AC9DC-E071-E909-231C-657FA9226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12DBA-635B-F936-D7EA-B3E412350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6E4630-34FA-8327-90FF-DDEE8ED433ED}"/>
              </a:ext>
            </a:extLst>
          </p:cNvPr>
          <p:cNvSpPr>
            <a:spLocks noGrp="1"/>
          </p:cNvSpPr>
          <p:nvPr>
            <p:ph type="dt" sz="half" idx="10"/>
          </p:nvPr>
        </p:nvSpPr>
        <p:spPr/>
        <p:txBody>
          <a:bodyPr/>
          <a:lstStyle/>
          <a:p>
            <a:fld id="{AD25D140-AA2F-4541-9D95-F387ECD5A22D}" type="datetimeFigureOut">
              <a:rPr lang="en-US" smtClean="0"/>
              <a:t>2/1/2024</a:t>
            </a:fld>
            <a:endParaRPr lang="en-US"/>
          </a:p>
        </p:txBody>
      </p:sp>
      <p:sp>
        <p:nvSpPr>
          <p:cNvPr id="6" name="Footer Placeholder 5">
            <a:extLst>
              <a:ext uri="{FF2B5EF4-FFF2-40B4-BE49-F238E27FC236}">
                <a16:creationId xmlns:a16="http://schemas.microsoft.com/office/drawing/2014/main" id="{FE38B5D9-7244-8549-0750-C169E653B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894E5-4216-7D2B-3C77-8EAD3302D52E}"/>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43723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468E-CE2A-53A8-E102-103E620C8E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5E817C-FED4-ACAE-ABCF-15D8FC466C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D20503-519E-ACDE-7B7A-9BFE08D070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F1F7B-3B54-A796-B2D7-5E3E00A8C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1A816-8988-2F36-58D0-C9B87196FA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7DED9-2F50-EF4A-7043-C432631A150A}"/>
              </a:ext>
            </a:extLst>
          </p:cNvPr>
          <p:cNvSpPr>
            <a:spLocks noGrp="1"/>
          </p:cNvSpPr>
          <p:nvPr>
            <p:ph type="dt" sz="half" idx="10"/>
          </p:nvPr>
        </p:nvSpPr>
        <p:spPr/>
        <p:txBody>
          <a:bodyPr/>
          <a:lstStyle/>
          <a:p>
            <a:fld id="{AD25D140-AA2F-4541-9D95-F387ECD5A22D}" type="datetimeFigureOut">
              <a:rPr lang="en-US" smtClean="0"/>
              <a:t>2/1/2024</a:t>
            </a:fld>
            <a:endParaRPr lang="en-US"/>
          </a:p>
        </p:txBody>
      </p:sp>
      <p:sp>
        <p:nvSpPr>
          <p:cNvPr id="8" name="Footer Placeholder 7">
            <a:extLst>
              <a:ext uri="{FF2B5EF4-FFF2-40B4-BE49-F238E27FC236}">
                <a16:creationId xmlns:a16="http://schemas.microsoft.com/office/drawing/2014/main" id="{45762DC9-C03C-195E-9C93-F1DF399E92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60C870-1C12-C9DB-8955-407110FB2BB6}"/>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202884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14DD-226F-4832-10CD-27DB3B6AD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F1CD2A-D3BA-7B9A-54D4-A7F7C2E41C52}"/>
              </a:ext>
            </a:extLst>
          </p:cNvPr>
          <p:cNvSpPr>
            <a:spLocks noGrp="1"/>
          </p:cNvSpPr>
          <p:nvPr>
            <p:ph type="dt" sz="half" idx="10"/>
          </p:nvPr>
        </p:nvSpPr>
        <p:spPr/>
        <p:txBody>
          <a:bodyPr/>
          <a:lstStyle/>
          <a:p>
            <a:fld id="{AD25D140-AA2F-4541-9D95-F387ECD5A22D}" type="datetimeFigureOut">
              <a:rPr lang="en-US" smtClean="0"/>
              <a:t>2/1/2024</a:t>
            </a:fld>
            <a:endParaRPr lang="en-US"/>
          </a:p>
        </p:txBody>
      </p:sp>
      <p:sp>
        <p:nvSpPr>
          <p:cNvPr id="4" name="Footer Placeholder 3">
            <a:extLst>
              <a:ext uri="{FF2B5EF4-FFF2-40B4-BE49-F238E27FC236}">
                <a16:creationId xmlns:a16="http://schemas.microsoft.com/office/drawing/2014/main" id="{1CDB0B06-DCB5-AB81-CE19-C02EE4748A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FBFC8D-BB2C-5327-787F-8C20D702F1C7}"/>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212807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043E-9AAA-CE5F-19AD-94DE2BE30005}"/>
              </a:ext>
            </a:extLst>
          </p:cNvPr>
          <p:cNvSpPr>
            <a:spLocks noGrp="1"/>
          </p:cNvSpPr>
          <p:nvPr>
            <p:ph type="dt" sz="half" idx="10"/>
          </p:nvPr>
        </p:nvSpPr>
        <p:spPr/>
        <p:txBody>
          <a:bodyPr/>
          <a:lstStyle/>
          <a:p>
            <a:fld id="{AD25D140-AA2F-4541-9D95-F387ECD5A22D}" type="datetimeFigureOut">
              <a:rPr lang="en-US" smtClean="0"/>
              <a:t>2/1/2024</a:t>
            </a:fld>
            <a:endParaRPr lang="en-US"/>
          </a:p>
        </p:txBody>
      </p:sp>
      <p:sp>
        <p:nvSpPr>
          <p:cNvPr id="3" name="Footer Placeholder 2">
            <a:extLst>
              <a:ext uri="{FF2B5EF4-FFF2-40B4-BE49-F238E27FC236}">
                <a16:creationId xmlns:a16="http://schemas.microsoft.com/office/drawing/2014/main" id="{7969A3E9-34E5-D806-4351-141B7590DF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D793A4-4D04-068E-EA4C-148934CE41A0}"/>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427881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D4A1-0B53-4374-7E8C-02D3097C5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3889C7-94B9-6195-A7D6-30A5CC5A3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12EE59-B14F-8199-CEEC-9A780A07D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D2B1C-F3F7-BDD7-7A7F-F57B6C7C4304}"/>
              </a:ext>
            </a:extLst>
          </p:cNvPr>
          <p:cNvSpPr>
            <a:spLocks noGrp="1"/>
          </p:cNvSpPr>
          <p:nvPr>
            <p:ph type="dt" sz="half" idx="10"/>
          </p:nvPr>
        </p:nvSpPr>
        <p:spPr/>
        <p:txBody>
          <a:bodyPr/>
          <a:lstStyle/>
          <a:p>
            <a:fld id="{AD25D140-AA2F-4541-9D95-F387ECD5A22D}" type="datetimeFigureOut">
              <a:rPr lang="en-US" smtClean="0"/>
              <a:t>2/1/2024</a:t>
            </a:fld>
            <a:endParaRPr lang="en-US"/>
          </a:p>
        </p:txBody>
      </p:sp>
      <p:sp>
        <p:nvSpPr>
          <p:cNvPr id="6" name="Footer Placeholder 5">
            <a:extLst>
              <a:ext uri="{FF2B5EF4-FFF2-40B4-BE49-F238E27FC236}">
                <a16:creationId xmlns:a16="http://schemas.microsoft.com/office/drawing/2014/main" id="{51EAAD19-606B-2866-86C0-46BA11575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B3B10-819B-B210-302A-AFEAC024E4EB}"/>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4037177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DF65-7669-3B46-8F91-52A88FCDD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035325-8035-B125-74BB-CF5D0B8D7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744157-9051-DAA4-0C11-D11F8F387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FE767-C644-84F4-D6DB-8EB77ABF5731}"/>
              </a:ext>
            </a:extLst>
          </p:cNvPr>
          <p:cNvSpPr>
            <a:spLocks noGrp="1"/>
          </p:cNvSpPr>
          <p:nvPr>
            <p:ph type="dt" sz="half" idx="10"/>
          </p:nvPr>
        </p:nvSpPr>
        <p:spPr/>
        <p:txBody>
          <a:bodyPr/>
          <a:lstStyle/>
          <a:p>
            <a:fld id="{AD25D140-AA2F-4541-9D95-F387ECD5A22D}" type="datetimeFigureOut">
              <a:rPr lang="en-US" smtClean="0"/>
              <a:t>2/1/2024</a:t>
            </a:fld>
            <a:endParaRPr lang="en-US"/>
          </a:p>
        </p:txBody>
      </p:sp>
      <p:sp>
        <p:nvSpPr>
          <p:cNvPr id="6" name="Footer Placeholder 5">
            <a:extLst>
              <a:ext uri="{FF2B5EF4-FFF2-40B4-BE49-F238E27FC236}">
                <a16:creationId xmlns:a16="http://schemas.microsoft.com/office/drawing/2014/main" id="{03F0091D-CFD0-2914-6ECF-A91628AD4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FE156-8130-4AE4-C064-6125AEEC9904}"/>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99822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313B81-B58A-4768-26F9-F4C7B0CE8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F394E7-9CB1-A7EA-EFE1-FEB534219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C65BF-847B-3E5A-EA1F-3AA8EFE62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5D140-AA2F-4541-9D95-F387ECD5A22D}" type="datetimeFigureOut">
              <a:rPr lang="en-US" smtClean="0"/>
              <a:t>2/1/2024</a:t>
            </a:fld>
            <a:endParaRPr lang="en-US"/>
          </a:p>
        </p:txBody>
      </p:sp>
      <p:sp>
        <p:nvSpPr>
          <p:cNvPr id="5" name="Footer Placeholder 4">
            <a:extLst>
              <a:ext uri="{FF2B5EF4-FFF2-40B4-BE49-F238E27FC236}">
                <a16:creationId xmlns:a16="http://schemas.microsoft.com/office/drawing/2014/main" id="{7EA51A5D-533B-8CD4-E181-7F33A8962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A8B872-80B1-17C9-3B9B-443C8B715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FD3E0-32FB-4F2E-9410-5A40BEA174C2}" type="slidenum">
              <a:rPr lang="en-US" smtClean="0"/>
              <a:t>‹#›</a:t>
            </a:fld>
            <a:endParaRPr lang="en-US"/>
          </a:p>
        </p:txBody>
      </p:sp>
    </p:spTree>
    <p:extLst>
      <p:ext uri="{BB962C8B-B14F-4D97-AF65-F5344CB8AC3E}">
        <p14:creationId xmlns:p14="http://schemas.microsoft.com/office/powerpoint/2010/main" val="2696268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2ED6E3-401B-18F7-B86F-B9433A00EEF8}"/>
              </a:ext>
            </a:extLst>
          </p:cNvPr>
          <p:cNvSpPr>
            <a:spLocks noGrp="1"/>
          </p:cNvSpPr>
          <p:nvPr>
            <p:ph type="title"/>
          </p:nvPr>
        </p:nvSpPr>
        <p:spPr/>
        <p:txBody>
          <a:bodyPr/>
          <a:lstStyle/>
          <a:p>
            <a:r>
              <a:rPr lang="en-US" dirty="0"/>
              <a:t>205 Feb 2, Class 13</a:t>
            </a:r>
          </a:p>
        </p:txBody>
      </p:sp>
      <p:sp>
        <p:nvSpPr>
          <p:cNvPr id="5" name="Content Placeholder 4">
            <a:extLst>
              <a:ext uri="{FF2B5EF4-FFF2-40B4-BE49-F238E27FC236}">
                <a16:creationId xmlns:a16="http://schemas.microsoft.com/office/drawing/2014/main" id="{BEBB6A9C-7502-F4E2-213A-1AB4222A00A0}"/>
              </a:ext>
            </a:extLst>
          </p:cNvPr>
          <p:cNvSpPr>
            <a:spLocks noGrp="1"/>
          </p:cNvSpPr>
          <p:nvPr>
            <p:ph idx="1"/>
          </p:nvPr>
        </p:nvSpPr>
        <p:spPr/>
        <p:txBody>
          <a:bodyPr/>
          <a:lstStyle/>
          <a:p>
            <a:r>
              <a:rPr lang="en-US" dirty="0" err="1"/>
              <a:t>Assefi</a:t>
            </a:r>
            <a:r>
              <a:rPr lang="en-US" dirty="0"/>
              <a:t> &amp; Garry (2003)</a:t>
            </a:r>
          </a:p>
          <a:p>
            <a:endParaRPr lang="en-US" dirty="0"/>
          </a:p>
          <a:p>
            <a:r>
              <a:rPr lang="en-US" dirty="0"/>
              <a:t>Chapter 11: Sampling and Generalizability</a:t>
            </a:r>
          </a:p>
        </p:txBody>
      </p:sp>
    </p:spTree>
    <p:extLst>
      <p:ext uri="{BB962C8B-B14F-4D97-AF65-F5344CB8AC3E}">
        <p14:creationId xmlns:p14="http://schemas.microsoft.com/office/powerpoint/2010/main" val="297020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00BE-98B4-20C3-CF7E-9F3AA72E7107}"/>
              </a:ext>
            </a:extLst>
          </p:cNvPr>
          <p:cNvSpPr>
            <a:spLocks noGrp="1"/>
          </p:cNvSpPr>
          <p:nvPr>
            <p:ph type="title"/>
          </p:nvPr>
        </p:nvSpPr>
        <p:spPr/>
        <p:txBody>
          <a:bodyPr/>
          <a:lstStyle/>
          <a:p>
            <a:r>
              <a:rPr lang="en-US" dirty="0"/>
              <a:t>Ethics in Research Advertising</a:t>
            </a:r>
          </a:p>
        </p:txBody>
      </p:sp>
      <p:sp>
        <p:nvSpPr>
          <p:cNvPr id="3" name="Content Placeholder 2">
            <a:extLst>
              <a:ext uri="{FF2B5EF4-FFF2-40B4-BE49-F238E27FC236}">
                <a16:creationId xmlns:a16="http://schemas.microsoft.com/office/drawing/2014/main" id="{B2E68992-4B5D-9115-DED1-99EB0718327C}"/>
              </a:ext>
            </a:extLst>
          </p:cNvPr>
          <p:cNvSpPr>
            <a:spLocks noGrp="1"/>
          </p:cNvSpPr>
          <p:nvPr>
            <p:ph idx="1"/>
          </p:nvPr>
        </p:nvSpPr>
        <p:spPr/>
        <p:txBody>
          <a:bodyPr>
            <a:normAutofit lnSpcReduction="10000"/>
          </a:bodyPr>
          <a:lstStyle/>
          <a:p>
            <a:r>
              <a:rPr lang="en-US" dirty="0"/>
              <a:t>All recruiting materials must be reviewed by the IRB</a:t>
            </a:r>
          </a:p>
          <a:p>
            <a:pPr lvl="1"/>
            <a:r>
              <a:rPr lang="en-US" dirty="0"/>
              <a:t>All posted flyers should have an approval stamp</a:t>
            </a:r>
          </a:p>
          <a:p>
            <a:endParaRPr lang="en-US" dirty="0"/>
          </a:p>
          <a:p>
            <a:r>
              <a:rPr lang="en-US" dirty="0"/>
              <a:t>Accuracy of description</a:t>
            </a:r>
          </a:p>
          <a:p>
            <a:pPr lvl="1"/>
            <a:r>
              <a:rPr lang="en-US" dirty="0"/>
              <a:t>What if the experiment includes some deception?</a:t>
            </a:r>
          </a:p>
          <a:p>
            <a:pPr lvl="1"/>
            <a:r>
              <a:rPr lang="en-US" dirty="0"/>
              <a:t>Ad is necessarily shorter than a consent form</a:t>
            </a:r>
          </a:p>
          <a:p>
            <a:pPr lvl="1"/>
            <a:endParaRPr lang="en-US" dirty="0"/>
          </a:p>
          <a:p>
            <a:r>
              <a:rPr lang="en-US" dirty="0"/>
              <a:t>Compensation and coercion</a:t>
            </a:r>
          </a:p>
          <a:p>
            <a:pPr lvl="1"/>
            <a:r>
              <a:rPr lang="en-US" dirty="0"/>
              <a:t>Paying too much is a concern</a:t>
            </a:r>
          </a:p>
          <a:p>
            <a:pPr lvl="1"/>
            <a:r>
              <a:rPr lang="en-US" dirty="0"/>
              <a:t>Competition among researchers discouraged</a:t>
            </a:r>
          </a:p>
          <a:p>
            <a:pPr lvl="2"/>
            <a:r>
              <a:rPr lang="en-US" dirty="0"/>
              <a:t>But no published standard guidelines exist</a:t>
            </a:r>
          </a:p>
        </p:txBody>
      </p:sp>
    </p:spTree>
    <p:extLst>
      <p:ext uri="{BB962C8B-B14F-4D97-AF65-F5344CB8AC3E}">
        <p14:creationId xmlns:p14="http://schemas.microsoft.com/office/powerpoint/2010/main" val="261579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EF5F-53F5-B024-65D4-B52A19081C57}"/>
              </a:ext>
            </a:extLst>
          </p:cNvPr>
          <p:cNvSpPr>
            <a:spLocks noGrp="1"/>
          </p:cNvSpPr>
          <p:nvPr>
            <p:ph type="title"/>
          </p:nvPr>
        </p:nvSpPr>
        <p:spPr/>
        <p:txBody>
          <a:bodyPr/>
          <a:lstStyle/>
          <a:p>
            <a:r>
              <a:rPr lang="en-US" dirty="0"/>
              <a:t>Coercion in recruiting</a:t>
            </a:r>
          </a:p>
        </p:txBody>
      </p:sp>
      <p:sp>
        <p:nvSpPr>
          <p:cNvPr id="3" name="Content Placeholder 2">
            <a:extLst>
              <a:ext uri="{FF2B5EF4-FFF2-40B4-BE49-F238E27FC236}">
                <a16:creationId xmlns:a16="http://schemas.microsoft.com/office/drawing/2014/main" id="{3661068C-1E87-F1E5-0BC7-0D09AEC91A6A}"/>
              </a:ext>
            </a:extLst>
          </p:cNvPr>
          <p:cNvSpPr>
            <a:spLocks noGrp="1"/>
          </p:cNvSpPr>
          <p:nvPr>
            <p:ph idx="1"/>
          </p:nvPr>
        </p:nvSpPr>
        <p:spPr/>
        <p:txBody>
          <a:bodyPr>
            <a:normAutofit lnSpcReduction="10000"/>
          </a:bodyPr>
          <a:lstStyle/>
          <a:p>
            <a:r>
              <a:rPr lang="en-US" dirty="0"/>
              <a:t>No participant in a research study should ever feel threatened into participating</a:t>
            </a:r>
          </a:p>
          <a:p>
            <a:pPr lvl="1"/>
            <a:r>
              <a:rPr lang="en-US" dirty="0"/>
              <a:t>Loss of employment concerns</a:t>
            </a:r>
          </a:p>
          <a:p>
            <a:pPr lvl="2"/>
            <a:r>
              <a:rPr lang="en-US" dirty="0"/>
              <a:t>Lab staff members cannot be recruited</a:t>
            </a:r>
          </a:p>
          <a:p>
            <a:pPr lvl="1"/>
            <a:r>
              <a:rPr lang="en-US" dirty="0"/>
              <a:t>Loss of educational access</a:t>
            </a:r>
          </a:p>
          <a:p>
            <a:pPr lvl="1"/>
            <a:r>
              <a:rPr lang="en-US" dirty="0"/>
              <a:t>Loss of medical benefits access</a:t>
            </a:r>
          </a:p>
          <a:p>
            <a:endParaRPr lang="en-US" dirty="0"/>
          </a:p>
          <a:p>
            <a:r>
              <a:rPr lang="en-US" dirty="0"/>
              <a:t>Studies with substantial risk often pay more</a:t>
            </a:r>
          </a:p>
          <a:p>
            <a:pPr lvl="1"/>
            <a:r>
              <a:rPr lang="en-US" dirty="0"/>
              <a:t>Concerns about implicit coercion of poor participants</a:t>
            </a:r>
          </a:p>
          <a:p>
            <a:pPr lvl="1"/>
            <a:r>
              <a:rPr lang="en-US" dirty="0"/>
              <a:t>IRB judges the balance of risk/compensation</a:t>
            </a:r>
            <a:br>
              <a:rPr lang="en-US" dirty="0"/>
            </a:br>
            <a:endParaRPr lang="en-US" dirty="0"/>
          </a:p>
        </p:txBody>
      </p:sp>
    </p:spTree>
    <p:extLst>
      <p:ext uri="{BB962C8B-B14F-4D97-AF65-F5344CB8AC3E}">
        <p14:creationId xmlns:p14="http://schemas.microsoft.com/office/powerpoint/2010/main" val="304737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9CC0-7BD4-B350-D963-5419CCD366F8}"/>
              </a:ext>
            </a:extLst>
          </p:cNvPr>
          <p:cNvSpPr>
            <a:spLocks noGrp="1"/>
          </p:cNvSpPr>
          <p:nvPr>
            <p:ph type="title"/>
          </p:nvPr>
        </p:nvSpPr>
        <p:spPr/>
        <p:txBody>
          <a:bodyPr/>
          <a:lstStyle/>
          <a:p>
            <a:r>
              <a:rPr lang="en-US" dirty="0"/>
              <a:t>External validity</a:t>
            </a:r>
          </a:p>
        </p:txBody>
      </p:sp>
      <p:sp>
        <p:nvSpPr>
          <p:cNvPr id="3" name="Content Placeholder 2">
            <a:extLst>
              <a:ext uri="{FF2B5EF4-FFF2-40B4-BE49-F238E27FC236}">
                <a16:creationId xmlns:a16="http://schemas.microsoft.com/office/drawing/2014/main" id="{5FBDA552-40AC-127E-5559-6C43C82F31BD}"/>
              </a:ext>
            </a:extLst>
          </p:cNvPr>
          <p:cNvSpPr>
            <a:spLocks noGrp="1"/>
          </p:cNvSpPr>
          <p:nvPr>
            <p:ph idx="1"/>
          </p:nvPr>
        </p:nvSpPr>
        <p:spPr/>
        <p:txBody>
          <a:bodyPr/>
          <a:lstStyle/>
          <a:p>
            <a:r>
              <a:rPr lang="en-US" dirty="0"/>
              <a:t>Are we confident that the results of the findings with the sample apply to the whole population?</a:t>
            </a:r>
          </a:p>
          <a:p>
            <a:endParaRPr lang="en-US" dirty="0"/>
          </a:p>
          <a:p>
            <a:r>
              <a:rPr lang="en-US" dirty="0"/>
              <a:t>Internal validity</a:t>
            </a:r>
          </a:p>
          <a:p>
            <a:pPr lvl="1"/>
            <a:r>
              <a:rPr lang="en-US" dirty="0"/>
              <a:t>Are we confident the IV is responsible for the DV effect we measured?</a:t>
            </a:r>
          </a:p>
          <a:p>
            <a:pPr lvl="1"/>
            <a:endParaRPr lang="en-US" dirty="0"/>
          </a:p>
          <a:p>
            <a:r>
              <a:rPr lang="en-US" dirty="0"/>
              <a:t>Experimental research: excellent internal, mediocre external</a:t>
            </a:r>
          </a:p>
          <a:p>
            <a:r>
              <a:rPr lang="en-US" dirty="0"/>
              <a:t>Non-experimental research: weak internal, excellent external</a:t>
            </a:r>
          </a:p>
        </p:txBody>
      </p:sp>
    </p:spTree>
    <p:extLst>
      <p:ext uri="{BB962C8B-B14F-4D97-AF65-F5344CB8AC3E}">
        <p14:creationId xmlns:p14="http://schemas.microsoft.com/office/powerpoint/2010/main" val="416332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FB22-A9AD-B994-034D-D30E978F7A55}"/>
              </a:ext>
            </a:extLst>
          </p:cNvPr>
          <p:cNvSpPr>
            <a:spLocks noGrp="1"/>
          </p:cNvSpPr>
          <p:nvPr>
            <p:ph type="title"/>
          </p:nvPr>
        </p:nvSpPr>
        <p:spPr/>
        <p:txBody>
          <a:bodyPr/>
          <a:lstStyle/>
          <a:p>
            <a:r>
              <a:rPr lang="en-US" dirty="0"/>
              <a:t>Sampling bias</a:t>
            </a:r>
          </a:p>
        </p:txBody>
      </p:sp>
      <p:sp>
        <p:nvSpPr>
          <p:cNvPr id="3" name="Content Placeholder 2">
            <a:extLst>
              <a:ext uri="{FF2B5EF4-FFF2-40B4-BE49-F238E27FC236}">
                <a16:creationId xmlns:a16="http://schemas.microsoft.com/office/drawing/2014/main" id="{91E18066-388B-3137-7308-07EC33FFC795}"/>
              </a:ext>
            </a:extLst>
          </p:cNvPr>
          <p:cNvSpPr>
            <a:spLocks noGrp="1"/>
          </p:cNvSpPr>
          <p:nvPr>
            <p:ph idx="1"/>
          </p:nvPr>
        </p:nvSpPr>
        <p:spPr/>
        <p:txBody>
          <a:bodyPr/>
          <a:lstStyle/>
          <a:p>
            <a:r>
              <a:rPr lang="en-US" dirty="0"/>
              <a:t>Could the recruiting method lead to a non-representative sample?</a:t>
            </a:r>
          </a:p>
          <a:p>
            <a:pPr lvl="1"/>
            <a:r>
              <a:rPr lang="en-US" dirty="0"/>
              <a:t>Recruiting by ad</a:t>
            </a:r>
          </a:p>
          <a:p>
            <a:pPr lvl="2"/>
            <a:r>
              <a:rPr lang="en-US" dirty="0"/>
              <a:t>“Do you like puzzles?”</a:t>
            </a:r>
          </a:p>
          <a:p>
            <a:pPr lvl="2"/>
            <a:r>
              <a:rPr lang="en-US" dirty="0"/>
              <a:t>“Research on stereotypes and bias”</a:t>
            </a:r>
          </a:p>
          <a:p>
            <a:pPr lvl="2"/>
            <a:r>
              <a:rPr lang="en-US" dirty="0"/>
              <a:t>“Study on memory!”</a:t>
            </a:r>
          </a:p>
          <a:p>
            <a:pPr lvl="2"/>
            <a:r>
              <a:rPr lang="en-US" dirty="0"/>
              <a:t>Brain imaging, EEG...</a:t>
            </a:r>
          </a:p>
          <a:p>
            <a:pPr lvl="2"/>
            <a:endParaRPr lang="en-US" dirty="0"/>
          </a:p>
          <a:p>
            <a:r>
              <a:rPr lang="en-US" dirty="0"/>
              <a:t>If the sample is biased</a:t>
            </a:r>
          </a:p>
          <a:p>
            <a:pPr lvl="1"/>
            <a:r>
              <a:rPr lang="en-US" dirty="0"/>
              <a:t>Internal validity stays high</a:t>
            </a:r>
          </a:p>
          <a:p>
            <a:pPr lvl="1"/>
            <a:r>
              <a:rPr lang="en-US" dirty="0"/>
              <a:t>External validity may be limited</a:t>
            </a:r>
          </a:p>
        </p:txBody>
      </p:sp>
    </p:spTree>
    <p:extLst>
      <p:ext uri="{BB962C8B-B14F-4D97-AF65-F5344CB8AC3E}">
        <p14:creationId xmlns:p14="http://schemas.microsoft.com/office/powerpoint/2010/main" val="339010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8ADA-033B-CCAA-EBF0-749FD8F7E4AB}"/>
              </a:ext>
            </a:extLst>
          </p:cNvPr>
          <p:cNvSpPr>
            <a:spLocks noGrp="1"/>
          </p:cNvSpPr>
          <p:nvPr>
            <p:ph type="title"/>
          </p:nvPr>
        </p:nvSpPr>
        <p:spPr/>
        <p:txBody>
          <a:bodyPr/>
          <a:lstStyle/>
          <a:p>
            <a:r>
              <a:rPr lang="en-US" dirty="0"/>
              <a:t>Limitations on external validity</a:t>
            </a:r>
          </a:p>
        </p:txBody>
      </p:sp>
      <p:sp>
        <p:nvSpPr>
          <p:cNvPr id="3" name="Content Placeholder 2">
            <a:extLst>
              <a:ext uri="{FF2B5EF4-FFF2-40B4-BE49-F238E27FC236}">
                <a16:creationId xmlns:a16="http://schemas.microsoft.com/office/drawing/2014/main" id="{702412AC-25E3-2718-5290-DF9A4D3C19CE}"/>
              </a:ext>
            </a:extLst>
          </p:cNvPr>
          <p:cNvSpPr>
            <a:spLocks noGrp="1"/>
          </p:cNvSpPr>
          <p:nvPr>
            <p:ph idx="1"/>
          </p:nvPr>
        </p:nvSpPr>
        <p:spPr/>
        <p:txBody>
          <a:bodyPr>
            <a:normAutofit lnSpcReduction="10000"/>
          </a:bodyPr>
          <a:lstStyle/>
          <a:p>
            <a:r>
              <a:rPr lang="en-US" dirty="0"/>
              <a:t>The research results may not apply to the whole population</a:t>
            </a:r>
          </a:p>
          <a:p>
            <a:pPr lvl="1"/>
            <a:r>
              <a:rPr lang="en-US" dirty="0"/>
              <a:t>They still apply to similar samples (restricted population)</a:t>
            </a:r>
          </a:p>
          <a:p>
            <a:pPr lvl="1"/>
            <a:r>
              <a:rPr lang="en-US" dirty="0"/>
              <a:t>Who doesn’t it apply to?</a:t>
            </a:r>
          </a:p>
          <a:p>
            <a:pPr lvl="2"/>
            <a:r>
              <a:rPr lang="en-US" dirty="0"/>
              <a:t>Why?</a:t>
            </a:r>
          </a:p>
          <a:p>
            <a:pPr lvl="2"/>
            <a:endParaRPr lang="en-US" dirty="0"/>
          </a:p>
          <a:p>
            <a:r>
              <a:rPr lang="en-US" dirty="0"/>
              <a:t>Implicit limitations</a:t>
            </a:r>
          </a:p>
          <a:p>
            <a:pPr lvl="1"/>
            <a:r>
              <a:rPr lang="en-US" dirty="0"/>
              <a:t>Effects rarely assumed to apply across whole age range</a:t>
            </a:r>
          </a:p>
          <a:p>
            <a:pPr lvl="1"/>
            <a:r>
              <a:rPr lang="en-US" dirty="0"/>
              <a:t>Not assumed to apply to constrained subpopulations</a:t>
            </a:r>
          </a:p>
          <a:p>
            <a:pPr lvl="1"/>
            <a:endParaRPr lang="en-US" dirty="0"/>
          </a:p>
          <a:p>
            <a:r>
              <a:rPr lang="en-US" dirty="0"/>
              <a:t>What sampling issues do we have to consider with our in-class experiment methodology?</a:t>
            </a:r>
          </a:p>
        </p:txBody>
      </p:sp>
    </p:spTree>
    <p:extLst>
      <p:ext uri="{BB962C8B-B14F-4D97-AF65-F5344CB8AC3E}">
        <p14:creationId xmlns:p14="http://schemas.microsoft.com/office/powerpoint/2010/main" val="396720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8918-9E4F-1495-7C1F-36F24A05BBAE}"/>
              </a:ext>
            </a:extLst>
          </p:cNvPr>
          <p:cNvSpPr>
            <a:spLocks noGrp="1"/>
          </p:cNvSpPr>
          <p:nvPr>
            <p:ph type="title"/>
          </p:nvPr>
        </p:nvSpPr>
        <p:spPr/>
        <p:txBody>
          <a:bodyPr/>
          <a:lstStyle/>
          <a:p>
            <a:r>
              <a:rPr lang="en-US" dirty="0"/>
              <a:t>WEIRD Samples</a:t>
            </a:r>
          </a:p>
        </p:txBody>
      </p:sp>
      <p:sp>
        <p:nvSpPr>
          <p:cNvPr id="3" name="Content Placeholder 2">
            <a:extLst>
              <a:ext uri="{FF2B5EF4-FFF2-40B4-BE49-F238E27FC236}">
                <a16:creationId xmlns:a16="http://schemas.microsoft.com/office/drawing/2014/main" id="{4A205796-1165-E3C2-B813-13917B2C014A}"/>
              </a:ext>
            </a:extLst>
          </p:cNvPr>
          <p:cNvSpPr>
            <a:spLocks noGrp="1"/>
          </p:cNvSpPr>
          <p:nvPr>
            <p:ph idx="1"/>
          </p:nvPr>
        </p:nvSpPr>
        <p:spPr/>
        <p:txBody>
          <a:bodyPr>
            <a:normAutofit fontScale="92500" lnSpcReduction="20000"/>
          </a:bodyPr>
          <a:lstStyle/>
          <a:p>
            <a:r>
              <a:rPr lang="en-US" dirty="0"/>
              <a:t>Western</a:t>
            </a:r>
          </a:p>
          <a:p>
            <a:r>
              <a:rPr lang="en-US" dirty="0"/>
              <a:t>Educated</a:t>
            </a:r>
          </a:p>
          <a:p>
            <a:r>
              <a:rPr lang="en-US" dirty="0"/>
              <a:t>Industrialized</a:t>
            </a:r>
          </a:p>
          <a:p>
            <a:r>
              <a:rPr lang="en-US" dirty="0"/>
              <a:t>Rich</a:t>
            </a:r>
          </a:p>
          <a:p>
            <a:r>
              <a:rPr lang="en-US" dirty="0"/>
              <a:t>Democratic</a:t>
            </a:r>
          </a:p>
          <a:p>
            <a:pPr lvl="1"/>
            <a:endParaRPr lang="en-US" dirty="0"/>
          </a:p>
          <a:p>
            <a:r>
              <a:rPr lang="en-US" dirty="0"/>
              <a:t>Undergraduates from expensive universities in the USA, Canada, Western Europe</a:t>
            </a:r>
          </a:p>
          <a:p>
            <a:endParaRPr lang="en-US" dirty="0"/>
          </a:p>
          <a:p>
            <a:r>
              <a:rPr lang="en-US" dirty="0"/>
              <a:t>When does this subpopulation exhibit different psychological phenomena than the broader population?</a:t>
            </a:r>
          </a:p>
        </p:txBody>
      </p:sp>
    </p:spTree>
    <p:extLst>
      <p:ext uri="{BB962C8B-B14F-4D97-AF65-F5344CB8AC3E}">
        <p14:creationId xmlns:p14="http://schemas.microsoft.com/office/powerpoint/2010/main" val="77734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8B53-34AB-AA4A-4B04-C87C73B5FF80}"/>
              </a:ext>
            </a:extLst>
          </p:cNvPr>
          <p:cNvSpPr>
            <a:spLocks noGrp="1"/>
          </p:cNvSpPr>
          <p:nvPr>
            <p:ph type="title"/>
          </p:nvPr>
        </p:nvSpPr>
        <p:spPr/>
        <p:txBody>
          <a:bodyPr/>
          <a:lstStyle/>
          <a:p>
            <a:r>
              <a:rPr lang="en-US" dirty="0"/>
              <a:t>Online research</a:t>
            </a:r>
          </a:p>
        </p:txBody>
      </p:sp>
      <p:sp>
        <p:nvSpPr>
          <p:cNvPr id="3" name="Content Placeholder 2">
            <a:extLst>
              <a:ext uri="{FF2B5EF4-FFF2-40B4-BE49-F238E27FC236}">
                <a16:creationId xmlns:a16="http://schemas.microsoft.com/office/drawing/2014/main" id="{C3A60793-EAED-C76E-3DC1-4A05EE1907FF}"/>
              </a:ext>
            </a:extLst>
          </p:cNvPr>
          <p:cNvSpPr>
            <a:spLocks noGrp="1"/>
          </p:cNvSpPr>
          <p:nvPr>
            <p:ph idx="1"/>
          </p:nvPr>
        </p:nvSpPr>
        <p:spPr/>
        <p:txBody>
          <a:bodyPr>
            <a:normAutofit lnSpcReduction="10000"/>
          </a:bodyPr>
          <a:lstStyle/>
          <a:p>
            <a:r>
              <a:rPr lang="en-US" dirty="0"/>
              <a:t>Online marketplace to connect volunteers to researchers</a:t>
            </a:r>
          </a:p>
          <a:p>
            <a:pPr lvl="1"/>
            <a:r>
              <a:rPr lang="en-US" dirty="0"/>
              <a:t>Potential to be less WEIRD</a:t>
            </a:r>
          </a:p>
          <a:p>
            <a:pPr lvl="1"/>
            <a:r>
              <a:rPr lang="en-US" dirty="0"/>
              <a:t>Still somewhat restricted</a:t>
            </a:r>
          </a:p>
          <a:p>
            <a:pPr lvl="1"/>
            <a:endParaRPr lang="en-US" dirty="0"/>
          </a:p>
          <a:p>
            <a:r>
              <a:rPr lang="en-US" dirty="0"/>
              <a:t>Not well-integrated into oversight processes for research</a:t>
            </a:r>
          </a:p>
          <a:p>
            <a:pPr lvl="1"/>
            <a:r>
              <a:rPr lang="en-US" dirty="0"/>
              <a:t>Identity authentication is hard</a:t>
            </a:r>
          </a:p>
          <a:p>
            <a:pPr lvl="1"/>
            <a:r>
              <a:rPr lang="en-US" dirty="0"/>
              <a:t>Bots, multi-accounts, shared accounts</a:t>
            </a:r>
          </a:p>
          <a:p>
            <a:pPr lvl="1"/>
            <a:r>
              <a:rPr lang="en-US" dirty="0"/>
              <a:t>Little accountability for researchers about privacy, compensation, fairness</a:t>
            </a:r>
          </a:p>
          <a:p>
            <a:pPr lvl="1"/>
            <a:endParaRPr lang="en-US" dirty="0"/>
          </a:p>
          <a:p>
            <a:r>
              <a:rPr lang="en-US" dirty="0"/>
              <a:t>Practically seems to work very well</a:t>
            </a:r>
          </a:p>
          <a:p>
            <a:pPr lvl="1"/>
            <a:r>
              <a:rPr lang="en-US" dirty="0"/>
              <a:t>No major issues seem to have occurred to date</a:t>
            </a:r>
          </a:p>
        </p:txBody>
      </p:sp>
    </p:spTree>
    <p:extLst>
      <p:ext uri="{BB962C8B-B14F-4D97-AF65-F5344CB8AC3E}">
        <p14:creationId xmlns:p14="http://schemas.microsoft.com/office/powerpoint/2010/main" val="281309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DABA-A130-F862-9B14-24DEC037B722}"/>
              </a:ext>
            </a:extLst>
          </p:cNvPr>
          <p:cNvSpPr>
            <a:spLocks noGrp="1"/>
          </p:cNvSpPr>
          <p:nvPr>
            <p:ph type="title"/>
          </p:nvPr>
        </p:nvSpPr>
        <p:spPr/>
        <p:txBody>
          <a:bodyPr/>
          <a:lstStyle/>
          <a:p>
            <a:r>
              <a:rPr lang="en-US" dirty="0"/>
              <a:t>For Monday 2/5</a:t>
            </a:r>
          </a:p>
        </p:txBody>
      </p:sp>
      <p:sp>
        <p:nvSpPr>
          <p:cNvPr id="3" name="Content Placeholder 2">
            <a:extLst>
              <a:ext uri="{FF2B5EF4-FFF2-40B4-BE49-F238E27FC236}">
                <a16:creationId xmlns:a16="http://schemas.microsoft.com/office/drawing/2014/main" id="{62560B71-3DF3-26C3-B339-A42CF75B9CC9}"/>
              </a:ext>
            </a:extLst>
          </p:cNvPr>
          <p:cNvSpPr>
            <a:spLocks noGrp="1"/>
          </p:cNvSpPr>
          <p:nvPr>
            <p:ph idx="1"/>
          </p:nvPr>
        </p:nvSpPr>
        <p:spPr/>
        <p:txBody>
          <a:bodyPr/>
          <a:lstStyle/>
          <a:p>
            <a:r>
              <a:rPr lang="en-US" dirty="0"/>
              <a:t>Preliminary analysis of Experiment 2 data</a:t>
            </a:r>
          </a:p>
          <a:p>
            <a:endParaRPr lang="en-US" dirty="0"/>
          </a:p>
          <a:p>
            <a:r>
              <a:rPr lang="en-US" dirty="0"/>
              <a:t>Handbook/recipe for running ANOVA in R posted on Canvas</a:t>
            </a:r>
          </a:p>
          <a:p>
            <a:endParaRPr lang="en-US" dirty="0"/>
          </a:p>
          <a:p>
            <a:r>
              <a:rPr lang="en-US" dirty="0"/>
              <a:t>Wednesday</a:t>
            </a:r>
          </a:p>
          <a:p>
            <a:pPr lvl="1"/>
            <a:r>
              <a:rPr lang="en-US" dirty="0"/>
              <a:t>Writing in APA format: Introduction, Discussion</a:t>
            </a:r>
          </a:p>
          <a:p>
            <a:r>
              <a:rPr lang="en-US" dirty="0"/>
              <a:t>Friday</a:t>
            </a:r>
          </a:p>
          <a:p>
            <a:pPr lvl="1"/>
            <a:r>
              <a:rPr lang="en-US" dirty="0"/>
              <a:t>Writeup #2 due</a:t>
            </a:r>
          </a:p>
        </p:txBody>
      </p:sp>
    </p:spTree>
    <p:extLst>
      <p:ext uri="{BB962C8B-B14F-4D97-AF65-F5344CB8AC3E}">
        <p14:creationId xmlns:p14="http://schemas.microsoft.com/office/powerpoint/2010/main" val="293661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The grass is always greener on the other side</a:t>
            </a:r>
          </a:p>
        </p:txBody>
      </p:sp>
      <p:sp>
        <p:nvSpPr>
          <p:cNvPr id="18435" name="Rectangle 3"/>
          <p:cNvSpPr>
            <a:spLocks noGrp="1" noChangeArrowheads="1"/>
          </p:cNvSpPr>
          <p:nvPr>
            <p:ph type="body" idx="1"/>
          </p:nvPr>
        </p:nvSpPr>
        <p:spPr/>
        <p:txBody>
          <a:bodyPr/>
          <a:lstStyle/>
          <a:p>
            <a:pPr eaLnBrk="1" hangingPunct="1"/>
            <a:r>
              <a:rPr lang="en-US" dirty="0"/>
              <a:t>Design a 2x2 between-participants factorial experiment to test the everyday meaning of this aphorism.  </a:t>
            </a:r>
          </a:p>
          <a:p>
            <a:pPr eaLnBrk="1" hangingPunct="1"/>
            <a:r>
              <a:rPr lang="en-US" dirty="0"/>
              <a:t>Use subjects high and low in optimism as one factor in the design.</a:t>
            </a:r>
          </a:p>
          <a:p>
            <a:pPr eaLnBrk="1" hangingPunct="1"/>
            <a:r>
              <a:rPr lang="en-US" dirty="0"/>
              <a:t>Give predicted results consistent with the idea that the grass on the other side will look greener and it will look particularly greener to optimists.</a:t>
            </a:r>
          </a:p>
        </p:txBody>
      </p:sp>
    </p:spTree>
    <p:extLst>
      <p:ext uri="{BB962C8B-B14F-4D97-AF65-F5344CB8AC3E}">
        <p14:creationId xmlns:p14="http://schemas.microsoft.com/office/powerpoint/2010/main" val="31300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Group 2"/>
          <p:cNvGraphicFramePr>
            <a:graphicFrameLocks noGrp="1"/>
          </p:cNvGraphicFramePr>
          <p:nvPr/>
        </p:nvGraphicFramePr>
        <p:xfrm>
          <a:off x="1828800" y="228600"/>
          <a:ext cx="4038600" cy="2781300"/>
        </p:xfrm>
        <a:graphic>
          <a:graphicData uri="http://schemas.openxmlformats.org/drawingml/2006/table">
            <a:tbl>
              <a:tblPr/>
              <a:tblGrid>
                <a:gridCol w="1676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Optimists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Pessimists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20"/>
          <p:cNvGrpSpPr>
            <a:grpSpLocks/>
          </p:cNvGrpSpPr>
          <p:nvPr/>
        </p:nvGrpSpPr>
        <p:grpSpPr bwMode="auto">
          <a:xfrm>
            <a:off x="3733801" y="1447800"/>
            <a:ext cx="1831975" cy="1208088"/>
            <a:chOff x="1344" y="1031"/>
            <a:chExt cx="1154" cy="761"/>
          </a:xfrm>
        </p:grpSpPr>
        <p:sp>
          <p:nvSpPr>
            <p:cNvPr id="4118" name="Text Box 21"/>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6.5</a:t>
              </a:r>
            </a:p>
          </p:txBody>
        </p:sp>
        <p:sp>
          <p:nvSpPr>
            <p:cNvPr id="4119" name="Text Box 22"/>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9.7</a:t>
              </a:r>
            </a:p>
          </p:txBody>
        </p:sp>
        <p:sp>
          <p:nvSpPr>
            <p:cNvPr id="4120" name="Text Box 23"/>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6.5</a:t>
              </a:r>
            </a:p>
          </p:txBody>
        </p:sp>
        <p:sp>
          <p:nvSpPr>
            <p:cNvPr id="4121" name="Text Box 24"/>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8.2</a:t>
              </a:r>
            </a:p>
          </p:txBody>
        </p:sp>
      </p:grpSp>
      <p:graphicFrame>
        <p:nvGraphicFramePr>
          <p:cNvPr id="49177" name="Object 25"/>
          <p:cNvGraphicFramePr>
            <a:graphicFrameLocks noChangeAspect="1"/>
          </p:cNvGraphicFramePr>
          <p:nvPr/>
        </p:nvGraphicFramePr>
        <p:xfrm>
          <a:off x="5562600" y="3201989"/>
          <a:ext cx="5105400" cy="3379787"/>
        </p:xfrm>
        <a:graphic>
          <a:graphicData uri="http://schemas.openxmlformats.org/presentationml/2006/ole">
            <mc:AlternateContent xmlns:mc="http://schemas.openxmlformats.org/markup-compatibility/2006">
              <mc:Choice xmlns:v="urn:schemas-microsoft-com:vml" Requires="v">
                <p:oleObj name="Chart" r:id="rId3" imgW="4419600" imgH="2924231" progId="MSGraph.Chart.8">
                  <p:embed followColorScheme="full"/>
                </p:oleObj>
              </mc:Choice>
              <mc:Fallback>
                <p:oleObj name="Chart" r:id="rId3" imgW="4419600" imgH="2924231" progId="MSGraph.Chart.8">
                  <p:embed followColorScheme="full"/>
                  <p:pic>
                    <p:nvPicPr>
                      <p:cNvPr id="49177" name="Object 25"/>
                      <p:cNvPicPr>
                        <a:picLocks noChangeAspect="1" noChangeArrowheads="1"/>
                      </p:cNvPicPr>
                      <p:nvPr/>
                    </p:nvPicPr>
                    <p:blipFill>
                      <a:blip r:embed="rId4"/>
                      <a:srcRect/>
                      <a:stretch>
                        <a:fillRect/>
                      </a:stretch>
                    </p:blipFill>
                    <p:spPr bwMode="auto">
                      <a:xfrm>
                        <a:off x="5562600" y="3201989"/>
                        <a:ext cx="5105400" cy="337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041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91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Absolut Memory Distortions</a:t>
            </a:r>
          </a:p>
        </p:txBody>
      </p:sp>
      <p:sp>
        <p:nvSpPr>
          <p:cNvPr id="7171" name="Rectangle 3"/>
          <p:cNvSpPr>
            <a:spLocks noGrp="1" noChangeArrowheads="1"/>
          </p:cNvSpPr>
          <p:nvPr>
            <p:ph type="body" idx="1"/>
          </p:nvPr>
        </p:nvSpPr>
        <p:spPr/>
        <p:txBody>
          <a:bodyPr>
            <a:normAutofit fontScale="92500" lnSpcReduction="10000"/>
          </a:bodyPr>
          <a:lstStyle/>
          <a:p>
            <a:pPr>
              <a:lnSpc>
                <a:spcPct val="80000"/>
              </a:lnSpc>
            </a:pPr>
            <a:r>
              <a:rPr lang="en-US" dirty="0"/>
              <a:t>Can the simple suggestion that you have consumed alcohol affect your memory for an event?  Alcohol placebos affect social behaviors, but not non-social ones, and have not previously been shown to affect memory.  We investigated the effect of alcohol placebos using materials that revealed both the social and the nonsocial influences of memory.  Subjects drank plain tonic water, but half were told it was a vodka and tonic; then all subjects took part in an eyewitness memory experiment.  Subjects who were told they drank alcohol were more swayed by misleading </a:t>
            </a:r>
            <a:r>
              <a:rPr lang="en-US" dirty="0" err="1"/>
              <a:t>postevent</a:t>
            </a:r>
            <a:r>
              <a:rPr lang="en-US" dirty="0"/>
              <a:t> information than were those who were told they drank tonic water, and were also more confident about the accuracy of their responses.  Our results show that the mere suggestion of alcohol consumption may make subjects more susceptible to misleading information and inappropriately confident.  These results also provide additional confirmation that eyewitness memory is influenced by both nonsocial and social factors.</a:t>
            </a:r>
          </a:p>
        </p:txBody>
      </p:sp>
    </p:spTree>
    <p:extLst>
      <p:ext uri="{BB962C8B-B14F-4D97-AF65-F5344CB8AC3E}">
        <p14:creationId xmlns:p14="http://schemas.microsoft.com/office/powerpoint/2010/main" val="242211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5723"/>
            <a:ext cx="3733800" cy="3235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72065"/>
            <a:ext cx="4188912" cy="6379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29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5145-BBA5-558E-E568-CE8AAD78443E}"/>
              </a:ext>
            </a:extLst>
          </p:cNvPr>
          <p:cNvSpPr>
            <a:spLocks noGrp="1"/>
          </p:cNvSpPr>
          <p:nvPr>
            <p:ph type="title"/>
          </p:nvPr>
        </p:nvSpPr>
        <p:spPr/>
        <p:txBody>
          <a:bodyPr/>
          <a:lstStyle/>
          <a:p>
            <a:r>
              <a:rPr lang="en-US" dirty="0"/>
              <a:t>Assignment questions</a:t>
            </a:r>
          </a:p>
        </p:txBody>
      </p:sp>
      <p:sp>
        <p:nvSpPr>
          <p:cNvPr id="3" name="Content Placeholder 2">
            <a:extLst>
              <a:ext uri="{FF2B5EF4-FFF2-40B4-BE49-F238E27FC236}">
                <a16:creationId xmlns:a16="http://schemas.microsoft.com/office/drawing/2014/main" id="{7BC082BD-86D9-F956-081F-E6DCB36C35FD}"/>
              </a:ext>
            </a:extLst>
          </p:cNvPr>
          <p:cNvSpPr>
            <a:spLocks noGrp="1"/>
          </p:cNvSpPr>
          <p:nvPr>
            <p:ph idx="1"/>
          </p:nvPr>
        </p:nvSpPr>
        <p:spPr/>
        <p:txBody>
          <a:bodyPr/>
          <a:lstStyle/>
          <a:p>
            <a:r>
              <a:rPr lang="en-US" dirty="0"/>
              <a:t>What are the two factors and levels of each factor in the design?</a:t>
            </a:r>
          </a:p>
          <a:p>
            <a:r>
              <a:rPr lang="en-US" dirty="0"/>
              <a:t>What is the main dependent variable of the design?</a:t>
            </a:r>
          </a:p>
          <a:p>
            <a:r>
              <a:rPr lang="en-US" dirty="0"/>
              <a:t>What are the 3 hypotheses tested by this factorial design?</a:t>
            </a:r>
          </a:p>
          <a:p>
            <a:r>
              <a:rPr lang="en-US" dirty="0"/>
              <a:t>What kind of interaction is shown in Figure 1?</a:t>
            </a:r>
          </a:p>
        </p:txBody>
      </p:sp>
    </p:spTree>
    <p:extLst>
      <p:ext uri="{BB962C8B-B14F-4D97-AF65-F5344CB8AC3E}">
        <p14:creationId xmlns:p14="http://schemas.microsoft.com/office/powerpoint/2010/main" val="17918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Diagram</a:t>
            </a:r>
          </a:p>
        </p:txBody>
      </p:sp>
      <p:sp>
        <p:nvSpPr>
          <p:cNvPr id="8195" name="Rectangle 3"/>
          <p:cNvSpPr>
            <a:spLocks noGrp="1" noChangeArrowheads="1"/>
          </p:cNvSpPr>
          <p:nvPr>
            <p:ph type="body" idx="1"/>
          </p:nvPr>
        </p:nvSpPr>
        <p:spPr/>
        <p:txBody>
          <a:bodyPr/>
          <a:lstStyle/>
          <a:p>
            <a:r>
              <a:rPr lang="en-US"/>
              <a:t>2x2 mixed design</a:t>
            </a:r>
          </a:p>
          <a:p>
            <a:pPr lvl="1"/>
            <a:r>
              <a:rPr lang="en-US"/>
              <a:t>Placebo/control between groups</a:t>
            </a:r>
          </a:p>
          <a:p>
            <a:pPr lvl="1"/>
            <a:r>
              <a:rPr lang="en-US"/>
              <a:t>Misleading/control information within groups</a:t>
            </a:r>
          </a:p>
          <a:p>
            <a:r>
              <a:rPr lang="en-US"/>
              <a:t>148 original participants (31 eliminated)</a:t>
            </a:r>
          </a:p>
          <a:p>
            <a:pPr lvl="1"/>
            <a:r>
              <a:rPr lang="en-US"/>
              <a:t>74 subjects per group planned</a:t>
            </a:r>
          </a:p>
        </p:txBody>
      </p:sp>
      <p:graphicFrame>
        <p:nvGraphicFramePr>
          <p:cNvPr id="21508" name="Group 4"/>
          <p:cNvGraphicFramePr>
            <a:graphicFrameLocks noGrp="1"/>
          </p:cNvGraphicFramePr>
          <p:nvPr/>
        </p:nvGraphicFramePr>
        <p:xfrm>
          <a:off x="1981201" y="4495801"/>
          <a:ext cx="5624513" cy="1743075"/>
        </p:xfrm>
        <a:graphic>
          <a:graphicData uri="http://schemas.openxmlformats.org/drawingml/2006/table">
            <a:tbl>
              <a:tblPr/>
              <a:tblGrid>
                <a:gridCol w="1874838">
                  <a:extLst>
                    <a:ext uri="{9D8B030D-6E8A-4147-A177-3AD203B41FA5}">
                      <a16:colId xmlns:a16="http://schemas.microsoft.com/office/drawing/2014/main" val="20000"/>
                    </a:ext>
                  </a:extLst>
                </a:gridCol>
                <a:gridCol w="1874837">
                  <a:extLst>
                    <a:ext uri="{9D8B030D-6E8A-4147-A177-3AD203B41FA5}">
                      <a16:colId xmlns:a16="http://schemas.microsoft.com/office/drawing/2014/main" val="20001"/>
                    </a:ext>
                  </a:extLst>
                </a:gridCol>
                <a:gridCol w="1874838">
                  <a:extLst>
                    <a:ext uri="{9D8B030D-6E8A-4147-A177-3AD203B41FA5}">
                      <a16:colId xmlns:a16="http://schemas.microsoft.com/office/drawing/2014/main" val="20002"/>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Misleading PEI</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Control PEI</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Alcohol placebo</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1.45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2.45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Control</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1.80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2.50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5856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33401"/>
            <a:ext cx="47244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286001"/>
            <a:ext cx="5638800"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177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395413"/>
            <a:ext cx="5610225"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653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B1CA-E7D9-D775-9F0A-74480A6B32AE}"/>
              </a:ext>
            </a:extLst>
          </p:cNvPr>
          <p:cNvSpPr>
            <a:spLocks noGrp="1"/>
          </p:cNvSpPr>
          <p:nvPr>
            <p:ph type="title"/>
          </p:nvPr>
        </p:nvSpPr>
        <p:spPr/>
        <p:txBody>
          <a:bodyPr/>
          <a:lstStyle/>
          <a:p>
            <a:r>
              <a:rPr lang="en-US" dirty="0"/>
              <a:t>Research sampling</a:t>
            </a:r>
          </a:p>
        </p:txBody>
      </p:sp>
      <p:sp>
        <p:nvSpPr>
          <p:cNvPr id="3" name="Content Placeholder 2">
            <a:extLst>
              <a:ext uri="{FF2B5EF4-FFF2-40B4-BE49-F238E27FC236}">
                <a16:creationId xmlns:a16="http://schemas.microsoft.com/office/drawing/2014/main" id="{C0F87C95-11CB-333D-061A-C0323B321E9A}"/>
              </a:ext>
            </a:extLst>
          </p:cNvPr>
          <p:cNvSpPr>
            <a:spLocks noGrp="1"/>
          </p:cNvSpPr>
          <p:nvPr>
            <p:ph idx="1"/>
          </p:nvPr>
        </p:nvSpPr>
        <p:spPr/>
        <p:txBody>
          <a:bodyPr/>
          <a:lstStyle/>
          <a:p>
            <a:r>
              <a:rPr lang="en-US" dirty="0"/>
              <a:t>Terms</a:t>
            </a:r>
          </a:p>
          <a:p>
            <a:pPr lvl="1"/>
            <a:r>
              <a:rPr lang="en-US" dirty="0"/>
              <a:t>Sample: participants, the people who actually participated in your study</a:t>
            </a:r>
          </a:p>
          <a:p>
            <a:pPr lvl="1"/>
            <a:r>
              <a:rPr lang="en-US" dirty="0"/>
              <a:t>Population: the general collection your participants were drawn from</a:t>
            </a:r>
          </a:p>
          <a:p>
            <a:pPr lvl="1"/>
            <a:endParaRPr lang="en-US" dirty="0"/>
          </a:p>
          <a:p>
            <a:r>
              <a:rPr lang="en-US" dirty="0"/>
              <a:t>Statistics</a:t>
            </a:r>
          </a:p>
          <a:p>
            <a:pPr lvl="1"/>
            <a:r>
              <a:rPr lang="en-US" dirty="0"/>
              <a:t>Measurements of your sample are noisy estimates of what you would get from measuring everybody in your population</a:t>
            </a:r>
          </a:p>
          <a:p>
            <a:pPr lvl="1"/>
            <a:r>
              <a:rPr lang="en-US" dirty="0"/>
              <a:t>Mean, SD are population descriptions</a:t>
            </a:r>
          </a:p>
          <a:p>
            <a:pPr lvl="1"/>
            <a:r>
              <a:rPr lang="en-US" dirty="0"/>
              <a:t>SE, Standard Error, is estimate of accuracy of your sample measurements</a:t>
            </a:r>
          </a:p>
        </p:txBody>
      </p:sp>
    </p:spTree>
    <p:extLst>
      <p:ext uri="{BB962C8B-B14F-4D97-AF65-F5344CB8AC3E}">
        <p14:creationId xmlns:p14="http://schemas.microsoft.com/office/powerpoint/2010/main" val="374023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64D-A1E1-103C-7CC8-11E1835C1B8A}"/>
              </a:ext>
            </a:extLst>
          </p:cNvPr>
          <p:cNvSpPr>
            <a:spLocks noGrp="1"/>
          </p:cNvSpPr>
          <p:nvPr>
            <p:ph type="title"/>
          </p:nvPr>
        </p:nvSpPr>
        <p:spPr/>
        <p:txBody>
          <a:bodyPr/>
          <a:lstStyle/>
          <a:p>
            <a:r>
              <a:rPr lang="en-US" dirty="0"/>
              <a:t>Recruiting participants</a:t>
            </a:r>
          </a:p>
        </p:txBody>
      </p:sp>
      <p:sp>
        <p:nvSpPr>
          <p:cNvPr id="3" name="Content Placeholder 2">
            <a:extLst>
              <a:ext uri="{FF2B5EF4-FFF2-40B4-BE49-F238E27FC236}">
                <a16:creationId xmlns:a16="http://schemas.microsoft.com/office/drawing/2014/main" id="{8756BFC9-93B2-B25C-7B76-3AAF594ED18E}"/>
              </a:ext>
            </a:extLst>
          </p:cNvPr>
          <p:cNvSpPr>
            <a:spLocks noGrp="1"/>
          </p:cNvSpPr>
          <p:nvPr>
            <p:ph idx="1"/>
          </p:nvPr>
        </p:nvSpPr>
        <p:spPr/>
        <p:txBody>
          <a:bodyPr/>
          <a:lstStyle/>
          <a:p>
            <a:r>
              <a:rPr lang="en-US" dirty="0"/>
              <a:t>Convenience sampling</a:t>
            </a:r>
          </a:p>
          <a:p>
            <a:pPr lvl="1"/>
            <a:r>
              <a:rPr lang="en-US" dirty="0"/>
              <a:t>Collecting data from available people around you</a:t>
            </a:r>
          </a:p>
          <a:p>
            <a:r>
              <a:rPr lang="en-US" dirty="0"/>
              <a:t>University undergraduates</a:t>
            </a:r>
          </a:p>
          <a:p>
            <a:pPr lvl="1"/>
            <a:r>
              <a:rPr lang="en-US" dirty="0"/>
              <a:t>Course credit for participation, 3-10 hours</a:t>
            </a:r>
          </a:p>
          <a:p>
            <a:r>
              <a:rPr lang="en-US" dirty="0"/>
              <a:t>Paid participants</a:t>
            </a:r>
          </a:p>
          <a:p>
            <a:pPr lvl="1"/>
            <a:r>
              <a:rPr lang="en-US" dirty="0"/>
              <a:t>Departmental PPR: Paid Participant Registry</a:t>
            </a:r>
          </a:p>
          <a:p>
            <a:pPr lvl="2"/>
            <a:r>
              <a:rPr lang="en-US" dirty="0"/>
              <a:t>Mailing list of participants who expressed interest in participation opportunities</a:t>
            </a:r>
          </a:p>
          <a:p>
            <a:pPr lvl="1"/>
            <a:r>
              <a:rPr lang="en-US" dirty="0"/>
              <a:t>Posted flyers around campus</a:t>
            </a:r>
          </a:p>
          <a:p>
            <a:pPr lvl="1"/>
            <a:r>
              <a:rPr lang="en-US" dirty="0"/>
              <a:t>Paid ads</a:t>
            </a:r>
          </a:p>
          <a:p>
            <a:r>
              <a:rPr lang="en-US" dirty="0"/>
              <a:t>Other online sources: Mechanical Turk</a:t>
            </a:r>
            <a:r>
              <a:rPr lang="en-US"/>
              <a:t>, Prolific</a:t>
            </a:r>
            <a:endParaRPr lang="en-US" dirty="0"/>
          </a:p>
        </p:txBody>
      </p:sp>
    </p:spTree>
    <p:extLst>
      <p:ext uri="{BB962C8B-B14F-4D97-AF65-F5344CB8AC3E}">
        <p14:creationId xmlns:p14="http://schemas.microsoft.com/office/powerpoint/2010/main" val="3761314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6968</TotalTime>
  <Words>881</Words>
  <Application>Microsoft Office PowerPoint</Application>
  <PresentationFormat>Widescreen</PresentationFormat>
  <Paragraphs>149</Paragraphs>
  <Slides>19</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Office Theme</vt:lpstr>
      <vt:lpstr>Chart</vt:lpstr>
      <vt:lpstr>205 Feb 2, Class 13</vt:lpstr>
      <vt:lpstr>Absolut Memory Distortions</vt:lpstr>
      <vt:lpstr>PowerPoint Presentation</vt:lpstr>
      <vt:lpstr>Assignment questions</vt:lpstr>
      <vt:lpstr>Diagram</vt:lpstr>
      <vt:lpstr>PowerPoint Presentation</vt:lpstr>
      <vt:lpstr>PowerPoint Presentation</vt:lpstr>
      <vt:lpstr>Research sampling</vt:lpstr>
      <vt:lpstr>Recruiting participants</vt:lpstr>
      <vt:lpstr>Ethics in Research Advertising</vt:lpstr>
      <vt:lpstr>Coercion in recruiting</vt:lpstr>
      <vt:lpstr>External validity</vt:lpstr>
      <vt:lpstr>Sampling bias</vt:lpstr>
      <vt:lpstr>Limitations on external validity</vt:lpstr>
      <vt:lpstr>WEIRD Samples</vt:lpstr>
      <vt:lpstr>Online research</vt:lpstr>
      <vt:lpstr>For Monday 2/5</vt:lpstr>
      <vt:lpstr>The grass is always greener on the other side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21, Class 14</dc:title>
  <dc:creator>Paul Reber</dc:creator>
  <cp:lastModifiedBy>Paul Reber</cp:lastModifiedBy>
  <cp:revision>6</cp:revision>
  <cp:lastPrinted>2022-10-21T16:43:01Z</cp:lastPrinted>
  <dcterms:created xsi:type="dcterms:W3CDTF">2022-10-21T14:10:20Z</dcterms:created>
  <dcterms:modified xsi:type="dcterms:W3CDTF">2024-02-02T02:17:37Z</dcterms:modified>
</cp:coreProperties>
</file>