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72" r:id="rId4"/>
    <p:sldId id="273" r:id="rId5"/>
    <p:sldId id="270" r:id="rId6"/>
    <p:sldId id="271" r:id="rId7"/>
    <p:sldId id="261" r:id="rId8"/>
    <p:sldId id="265" r:id="rId9"/>
    <p:sldId id="266" r:id="rId10"/>
    <p:sldId id="268" r:id="rId11"/>
    <p:sldId id="264" r:id="rId12"/>
    <p:sldId id="269" r:id="rId13"/>
    <p:sldId id="258"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ropbox\Teaching\205\Chapter%2012%20exampl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'2x2 Example 2'!$G$13</c:f>
              <c:strCache>
                <c:ptCount val="1"/>
                <c:pt idx="0">
                  <c:v>Optimist</c:v>
                </c:pt>
              </c:strCache>
            </c:strRef>
          </c:tx>
          <c:spPr>
            <a:ln w="28575" cap="rnd">
              <a:solidFill>
                <a:schemeClr val="accent1"/>
              </a:solidFill>
              <a:round/>
            </a:ln>
            <a:effectLst/>
          </c:spPr>
          <c:marker>
            <c:symbol val="none"/>
          </c:marker>
          <c:errBars>
            <c:errDir val="y"/>
            <c:errBarType val="both"/>
            <c:errValType val="cust"/>
            <c:noEndCap val="0"/>
            <c:plus>
              <c:numRef>
                <c:f>'2x2 Example 2'!$H$23:$I$23</c:f>
                <c:numCache>
                  <c:formatCode>General</c:formatCode>
                  <c:ptCount val="2"/>
                  <c:pt idx="0">
                    <c:v>0.25572803013519146</c:v>
                  </c:pt>
                  <c:pt idx="1">
                    <c:v>0.3055050463303895</c:v>
                  </c:pt>
                </c:numCache>
              </c:numRef>
            </c:plus>
            <c:minus>
              <c:numRef>
                <c:f>'2x2 Example 2'!$H$23:$I$23</c:f>
                <c:numCache>
                  <c:formatCode>General</c:formatCode>
                  <c:ptCount val="2"/>
                  <c:pt idx="0">
                    <c:v>0.25572803013519146</c:v>
                  </c:pt>
                  <c:pt idx="1">
                    <c:v>0.3055050463303895</c:v>
                  </c:pt>
                </c:numCache>
              </c:numRef>
            </c:minus>
            <c:spPr>
              <a:noFill/>
              <a:ln w="9525" cap="flat" cmpd="sng" algn="ctr">
                <a:solidFill>
                  <a:schemeClr val="tx1">
                    <a:lumMod val="65000"/>
                    <a:lumOff val="35000"/>
                  </a:schemeClr>
                </a:solidFill>
                <a:round/>
              </a:ln>
              <a:effectLst/>
            </c:spPr>
          </c:errBars>
          <c:cat>
            <c:strRef>
              <c:f>'2x2 Example 2'!$H$12:$I$12</c:f>
              <c:strCache>
                <c:ptCount val="2"/>
                <c:pt idx="0">
                  <c:v>Same</c:v>
                </c:pt>
                <c:pt idx="1">
                  <c:v>Other</c:v>
                </c:pt>
              </c:strCache>
            </c:strRef>
          </c:cat>
          <c:val>
            <c:numRef>
              <c:f>'2x2 Example 2'!$H$13:$I$13</c:f>
              <c:numCache>
                <c:formatCode>General</c:formatCode>
                <c:ptCount val="2"/>
                <c:pt idx="0">
                  <c:v>2.8666666666666667</c:v>
                </c:pt>
                <c:pt idx="1">
                  <c:v>4.5999999999999996</c:v>
                </c:pt>
              </c:numCache>
            </c:numRef>
          </c:val>
          <c:smooth val="0"/>
          <c:extLst>
            <c:ext xmlns:c16="http://schemas.microsoft.com/office/drawing/2014/chart" uri="{C3380CC4-5D6E-409C-BE32-E72D297353CC}">
              <c16:uniqueId val="{00000000-15C1-4764-9EAD-0C52A872A314}"/>
            </c:ext>
          </c:extLst>
        </c:ser>
        <c:ser>
          <c:idx val="1"/>
          <c:order val="1"/>
          <c:tx>
            <c:strRef>
              <c:f>'2x2 Example 2'!$G$14</c:f>
              <c:strCache>
                <c:ptCount val="1"/>
                <c:pt idx="0">
                  <c:v>Pessimist</c:v>
                </c:pt>
              </c:strCache>
            </c:strRef>
          </c:tx>
          <c:spPr>
            <a:ln w="28575" cap="rnd">
              <a:solidFill>
                <a:schemeClr val="accent2"/>
              </a:solidFill>
              <a:round/>
            </a:ln>
            <a:effectLst/>
          </c:spPr>
          <c:marker>
            <c:symbol val="none"/>
          </c:marker>
          <c:errBars>
            <c:errDir val="y"/>
            <c:errBarType val="both"/>
            <c:errValType val="cust"/>
            <c:noEndCap val="0"/>
            <c:plus>
              <c:numRef>
                <c:f>'2x2 Example 2'!$H$24:$I$24</c:f>
                <c:numCache>
                  <c:formatCode>General</c:formatCode>
                  <c:ptCount val="2"/>
                  <c:pt idx="0">
                    <c:v>0.25572803013519146</c:v>
                  </c:pt>
                  <c:pt idx="1">
                    <c:v>0.38791260675078659</c:v>
                  </c:pt>
                </c:numCache>
              </c:numRef>
            </c:plus>
            <c:minus>
              <c:numRef>
                <c:f>'2x2 Example 2'!$H$24:$I$24</c:f>
                <c:numCache>
                  <c:formatCode>General</c:formatCode>
                  <c:ptCount val="2"/>
                  <c:pt idx="0">
                    <c:v>0.25572803013519146</c:v>
                  </c:pt>
                  <c:pt idx="1">
                    <c:v>0.38791260675078659</c:v>
                  </c:pt>
                </c:numCache>
              </c:numRef>
            </c:minus>
            <c:spPr>
              <a:noFill/>
              <a:ln w="9525" cap="flat" cmpd="sng" algn="ctr">
                <a:solidFill>
                  <a:schemeClr val="tx1">
                    <a:lumMod val="65000"/>
                    <a:lumOff val="35000"/>
                  </a:schemeClr>
                </a:solidFill>
                <a:round/>
              </a:ln>
              <a:effectLst/>
            </c:spPr>
          </c:errBars>
          <c:cat>
            <c:strRef>
              <c:f>'2x2 Example 2'!$H$12:$I$12</c:f>
              <c:strCache>
                <c:ptCount val="2"/>
                <c:pt idx="0">
                  <c:v>Same</c:v>
                </c:pt>
                <c:pt idx="1">
                  <c:v>Other</c:v>
                </c:pt>
              </c:strCache>
            </c:strRef>
          </c:cat>
          <c:val>
            <c:numRef>
              <c:f>'2x2 Example 2'!$H$14:$I$14</c:f>
              <c:numCache>
                <c:formatCode>General</c:formatCode>
                <c:ptCount val="2"/>
                <c:pt idx="0">
                  <c:v>2.4666666666666668</c:v>
                </c:pt>
                <c:pt idx="1">
                  <c:v>3.4</c:v>
                </c:pt>
              </c:numCache>
            </c:numRef>
          </c:val>
          <c:smooth val="0"/>
          <c:extLst>
            <c:ext xmlns:c16="http://schemas.microsoft.com/office/drawing/2014/chart" uri="{C3380CC4-5D6E-409C-BE32-E72D297353CC}">
              <c16:uniqueId val="{00000001-15C1-4764-9EAD-0C52A872A314}"/>
            </c:ext>
          </c:extLst>
        </c:ser>
        <c:dLbls>
          <c:showLegendKey val="0"/>
          <c:showVal val="0"/>
          <c:showCatName val="0"/>
          <c:showSerName val="0"/>
          <c:showPercent val="0"/>
          <c:showBubbleSize val="0"/>
        </c:dLbls>
        <c:smooth val="0"/>
        <c:axId val="399060559"/>
        <c:axId val="305184927"/>
      </c:lineChart>
      <c:catAx>
        <c:axId val="399060559"/>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Side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05184927"/>
        <c:crosses val="autoZero"/>
        <c:auto val="1"/>
        <c:lblAlgn val="ctr"/>
        <c:lblOffset val="100"/>
        <c:noMultiLvlLbl val="0"/>
      </c:catAx>
      <c:valAx>
        <c:axId val="305184927"/>
        <c:scaling>
          <c:orientation val="minMax"/>
          <c:max val="7"/>
          <c:min val="1"/>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Greenness Rating</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99060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0E9859F0-804D-4223-B041-240447BC4580}" type="datetimeFigureOut">
              <a:rPr lang="en-US" smtClean="0"/>
              <a:t>2/4/2024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5975A7C2-4D3B-429A-B61A-F60A0B6DE2D2}" type="slidenum">
              <a:rPr lang="en-US" smtClean="0"/>
              <a:t>‹#›</a:t>
            </a:fld>
            <a:endParaRPr lang="en-US"/>
          </a:p>
        </p:txBody>
      </p:sp>
    </p:spTree>
    <p:extLst>
      <p:ext uri="{BB962C8B-B14F-4D97-AF65-F5344CB8AC3E}">
        <p14:creationId xmlns:p14="http://schemas.microsoft.com/office/powerpoint/2010/main" val="263149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E400DAB-D642-4450-9FB8-7E8059C75B16}" type="slidenum">
              <a:rPr lang="en-US" smtClean="0"/>
              <a:pPr/>
              <a:t>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280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D835882-5389-4FD0-8253-4B5D9C1C44F0}" type="slidenum">
              <a:rPr lang="en-US" smtClean="0"/>
              <a:pPr/>
              <a:t>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133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E51-F05B-5960-0F11-21EC404CF3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7FED54-F6A8-DFFE-421A-E70161077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234FF4-93B6-4A20-C59B-D8387AD8F295}"/>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B2E6CD25-28BD-2759-A7A8-CED5831F0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C2A38-64F0-5839-3A6A-00ABCE750BE7}"/>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52528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D0C9-3160-22A9-9376-750BB6598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C15EB0-064B-9BEA-D25D-54D89CEBA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4123E-0961-26F2-F05E-7D5AB34F791F}"/>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5A4A5F3F-80F6-28E5-7266-A1F7A47F7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FBBA6-AB80-786E-2ECD-9473676F2D96}"/>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91912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7729C-DB9A-2FB3-3BA1-D8FD03FB4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4854D9-67BA-A209-A2D2-964E48FED9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E732F-3264-81E6-B4D1-199360085AF2}"/>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5D59D9D6-AC82-1D2B-518C-713FE8854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59EBC-A081-0F37-138C-6CB738244111}"/>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27146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7D3F-FD7F-BBE5-A0ED-D59B6F789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EEF2-4795-0AA5-6FC8-0910AF2F5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E47BF-938F-FAB0-D85B-C9A292C3334B}"/>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8C8E8313-DECC-4FFC-E6CD-12A53ACE8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16842-9AF2-2C89-7E47-13284B87D001}"/>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69225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76B4-EA6E-9196-7E29-6A902EDDB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8E1F1-745A-9418-0881-9C7463354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247FC-5B5F-8043-899B-AC0C08675C4E}"/>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4AD8F9CC-D47A-1044-505C-52B768497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BB174-11C0-FBC0-EF62-DF3D012B3353}"/>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68646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813B-3404-C09F-0ABD-9F1541D40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310DE-8B24-13AA-342D-A7ACCB5EE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B3C2E4-DF0A-11B2-20DE-536CBB525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64AAD0-31F7-B606-83C0-69C346CCD4D1}"/>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6" name="Footer Placeholder 5">
            <a:extLst>
              <a:ext uri="{FF2B5EF4-FFF2-40B4-BE49-F238E27FC236}">
                <a16:creationId xmlns:a16="http://schemas.microsoft.com/office/drawing/2014/main" id="{F1ED683C-4158-9675-C8E3-5C28C9F96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698A9-804F-130D-D880-3ECA1D71011B}"/>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70390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F9DD-6292-3450-EAC0-E164CB0C3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1EAB3-FC97-1D98-A20B-5C7EE1DAD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67B39-BE51-CF53-97C3-24F4CAE57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16E3B-975C-F877-8FEB-E13BA504F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CD29E-F271-792C-F841-4781FB15A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B11C-3A8C-7B91-FD71-90EC819D8CE6}"/>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8" name="Footer Placeholder 7">
            <a:extLst>
              <a:ext uri="{FF2B5EF4-FFF2-40B4-BE49-F238E27FC236}">
                <a16:creationId xmlns:a16="http://schemas.microsoft.com/office/drawing/2014/main" id="{06E7BE75-676E-5885-D016-425FE282E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57E4B4-AAF9-42D0-874F-C98CB8CB76B0}"/>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71517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26A5-5368-AFEB-496A-730DAD066E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881E1B-2B9C-C2B9-7DD5-BC9EB6EB8BFD}"/>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4" name="Footer Placeholder 3">
            <a:extLst>
              <a:ext uri="{FF2B5EF4-FFF2-40B4-BE49-F238E27FC236}">
                <a16:creationId xmlns:a16="http://schemas.microsoft.com/office/drawing/2014/main" id="{4C3BD2B5-2A1C-B28C-8367-444CDC76C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9DF7BF-CB0F-7C41-50BC-4944EA69FA60}"/>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97385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96D9F-F50B-CF1F-613B-D5A5D9DE29EA}"/>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3" name="Footer Placeholder 2">
            <a:extLst>
              <a:ext uri="{FF2B5EF4-FFF2-40B4-BE49-F238E27FC236}">
                <a16:creationId xmlns:a16="http://schemas.microsoft.com/office/drawing/2014/main" id="{918F7C5E-CBAB-41BC-EF1B-FC451A406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D81B8-2CC9-5E14-00EE-BE8C9C1CA5C7}"/>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84353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2157-D421-06C0-9BA7-F54173134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3DEB16-DF26-EAF7-046C-991366C67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491614-6C41-C258-9BB2-736EF9831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D7E46-CD95-5B51-9BDB-FCDF721ED7E8}"/>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6" name="Footer Placeholder 5">
            <a:extLst>
              <a:ext uri="{FF2B5EF4-FFF2-40B4-BE49-F238E27FC236}">
                <a16:creationId xmlns:a16="http://schemas.microsoft.com/office/drawing/2014/main" id="{DAFE3104-AB04-9E36-A9D5-27C457E70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B14D4-EAD2-95D9-FE15-5A48FC2C6F45}"/>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81674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2B5-2B36-A498-884E-C7E4D1D76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3F29C7-9BC4-058B-D48D-F95C12096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768562-A951-2350-E314-2680C4DD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66DFD-9021-4245-D87B-9CC3B98C16D7}"/>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6" name="Footer Placeholder 5">
            <a:extLst>
              <a:ext uri="{FF2B5EF4-FFF2-40B4-BE49-F238E27FC236}">
                <a16:creationId xmlns:a16="http://schemas.microsoft.com/office/drawing/2014/main" id="{D8EDB002-76E4-EFC4-4D64-5CA5F3F0A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1E8D3-142F-9EEA-B75B-11737F70B618}"/>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77465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36D8A-BEA1-5154-40A7-AB4BD681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F7FCC-128B-9CE5-4C7C-60F6F2C3F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A1248-0A06-41FF-0603-038F43BA6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DE9E3E0C-5B6B-33D1-157D-1084FA509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D95E0-4624-00AF-10CD-B81F36EA8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79B89-897D-4C93-BAF1-1B27D9108CFA}" type="slidenum">
              <a:rPr lang="en-US" smtClean="0"/>
              <a:t>‹#›</a:t>
            </a:fld>
            <a:endParaRPr lang="en-US"/>
          </a:p>
        </p:txBody>
      </p:sp>
    </p:spTree>
    <p:extLst>
      <p:ext uri="{BB962C8B-B14F-4D97-AF65-F5344CB8AC3E}">
        <p14:creationId xmlns:p14="http://schemas.microsoft.com/office/powerpoint/2010/main" val="1283857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C8E4B6-1E07-610D-BAC3-216CC574E05A}"/>
              </a:ext>
            </a:extLst>
          </p:cNvPr>
          <p:cNvSpPr>
            <a:spLocks noGrp="1"/>
          </p:cNvSpPr>
          <p:nvPr>
            <p:ph type="title"/>
          </p:nvPr>
        </p:nvSpPr>
        <p:spPr/>
        <p:txBody>
          <a:bodyPr/>
          <a:lstStyle/>
          <a:p>
            <a:r>
              <a:rPr lang="en-US" dirty="0"/>
              <a:t>205 Feb 5, Class 14</a:t>
            </a:r>
          </a:p>
        </p:txBody>
      </p:sp>
      <p:sp>
        <p:nvSpPr>
          <p:cNvPr id="5" name="Content Placeholder 4">
            <a:extLst>
              <a:ext uri="{FF2B5EF4-FFF2-40B4-BE49-F238E27FC236}">
                <a16:creationId xmlns:a16="http://schemas.microsoft.com/office/drawing/2014/main" id="{3C44AD2F-4D0B-98A7-C733-660E8945A587}"/>
              </a:ext>
            </a:extLst>
          </p:cNvPr>
          <p:cNvSpPr>
            <a:spLocks noGrp="1"/>
          </p:cNvSpPr>
          <p:nvPr>
            <p:ph idx="1"/>
          </p:nvPr>
        </p:nvSpPr>
        <p:spPr/>
        <p:txBody>
          <a:bodyPr/>
          <a:lstStyle/>
          <a:p>
            <a:r>
              <a:rPr lang="en-US" dirty="0"/>
              <a:t>ANOVA with demonstration examples</a:t>
            </a:r>
          </a:p>
          <a:p>
            <a:pPr lvl="1"/>
            <a:r>
              <a:rPr lang="en-US" dirty="0"/>
              <a:t>Running and reporting analysis</a:t>
            </a:r>
          </a:p>
          <a:p>
            <a:pPr lvl="1"/>
            <a:r>
              <a:rPr lang="en-US" dirty="0"/>
              <a:t>Making a 2x2 figure</a:t>
            </a:r>
          </a:p>
          <a:p>
            <a:endParaRPr lang="en-US" dirty="0"/>
          </a:p>
          <a:p>
            <a:r>
              <a:rPr lang="en-US" dirty="0"/>
              <a:t>Effect sizes in analysis</a:t>
            </a:r>
          </a:p>
          <a:p>
            <a:pPr lvl="1"/>
            <a:r>
              <a:rPr lang="en-US" dirty="0"/>
              <a:t>Power analysis</a:t>
            </a:r>
          </a:p>
          <a:p>
            <a:pPr lvl="1"/>
            <a:r>
              <a:rPr lang="en-US" dirty="0"/>
              <a:t>Replicability of research</a:t>
            </a:r>
          </a:p>
        </p:txBody>
      </p:sp>
    </p:spTree>
    <p:extLst>
      <p:ext uri="{BB962C8B-B14F-4D97-AF65-F5344CB8AC3E}">
        <p14:creationId xmlns:p14="http://schemas.microsoft.com/office/powerpoint/2010/main" val="342501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47EE-9FEC-A145-9FC9-82F765623464}"/>
              </a:ext>
            </a:extLst>
          </p:cNvPr>
          <p:cNvSpPr>
            <a:spLocks noGrp="1"/>
          </p:cNvSpPr>
          <p:nvPr>
            <p:ph type="title"/>
          </p:nvPr>
        </p:nvSpPr>
        <p:spPr/>
        <p:txBody>
          <a:bodyPr/>
          <a:lstStyle/>
          <a:p>
            <a:r>
              <a:rPr lang="en-US" dirty="0"/>
              <a:t>Sensitivity</a:t>
            </a:r>
          </a:p>
        </p:txBody>
      </p:sp>
      <p:sp>
        <p:nvSpPr>
          <p:cNvPr id="3" name="Content Placeholder 2">
            <a:extLst>
              <a:ext uri="{FF2B5EF4-FFF2-40B4-BE49-F238E27FC236}">
                <a16:creationId xmlns:a16="http://schemas.microsoft.com/office/drawing/2014/main" id="{67312692-2BDF-5D19-2082-11AA2508B559}"/>
              </a:ext>
            </a:extLst>
          </p:cNvPr>
          <p:cNvSpPr>
            <a:spLocks noGrp="1"/>
          </p:cNvSpPr>
          <p:nvPr>
            <p:ph idx="1"/>
          </p:nvPr>
        </p:nvSpPr>
        <p:spPr/>
        <p:txBody>
          <a:bodyPr/>
          <a:lstStyle/>
          <a:p>
            <a:r>
              <a:rPr lang="en-US" dirty="0"/>
              <a:t>Under-powered studies</a:t>
            </a:r>
          </a:p>
          <a:p>
            <a:pPr lvl="1"/>
            <a:r>
              <a:rPr lang="en-US" dirty="0"/>
              <a:t>Might still work</a:t>
            </a:r>
          </a:p>
          <a:p>
            <a:pPr lvl="1"/>
            <a:r>
              <a:rPr lang="en-US" dirty="0"/>
              <a:t>“Marginal” effects: .05 &lt; p &lt; .10</a:t>
            </a:r>
          </a:p>
          <a:p>
            <a:pPr lvl="2"/>
            <a:r>
              <a:rPr lang="en-US" dirty="0"/>
              <a:t>One-tailed test would work</a:t>
            </a:r>
          </a:p>
          <a:p>
            <a:pPr lvl="1"/>
            <a:r>
              <a:rPr lang="en-US" dirty="0"/>
              <a:t>Type 2 effects</a:t>
            </a:r>
          </a:p>
          <a:p>
            <a:pPr lvl="1"/>
            <a:endParaRPr lang="en-US" dirty="0"/>
          </a:p>
          <a:p>
            <a:r>
              <a:rPr lang="en-US" dirty="0"/>
              <a:t>“Over-powered” studies</a:t>
            </a:r>
          </a:p>
          <a:p>
            <a:pPr lvl="1"/>
            <a:r>
              <a:rPr lang="en-US" dirty="0"/>
              <a:t>Not actually possible</a:t>
            </a:r>
          </a:p>
          <a:p>
            <a:pPr lvl="1"/>
            <a:r>
              <a:rPr lang="en-US" dirty="0"/>
              <a:t>Large n’s can produce tiny reliable effects</a:t>
            </a:r>
          </a:p>
          <a:p>
            <a:pPr lvl="2"/>
            <a:r>
              <a:rPr lang="en-US" dirty="0"/>
              <a:t>Just look at the effect size when interpreting results</a:t>
            </a:r>
          </a:p>
        </p:txBody>
      </p:sp>
    </p:spTree>
    <p:extLst>
      <p:ext uri="{BB962C8B-B14F-4D97-AF65-F5344CB8AC3E}">
        <p14:creationId xmlns:p14="http://schemas.microsoft.com/office/powerpoint/2010/main" val="250511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238D-5906-A686-E36B-A0F108911E1E}"/>
              </a:ext>
            </a:extLst>
          </p:cNvPr>
          <p:cNvSpPr>
            <a:spLocks noGrp="1"/>
          </p:cNvSpPr>
          <p:nvPr>
            <p:ph type="title"/>
          </p:nvPr>
        </p:nvSpPr>
        <p:spPr/>
        <p:txBody>
          <a:bodyPr/>
          <a:lstStyle/>
          <a:p>
            <a:r>
              <a:rPr lang="en-US" dirty="0"/>
              <a:t>Reproducibility of results</a:t>
            </a:r>
          </a:p>
        </p:txBody>
      </p:sp>
      <p:sp>
        <p:nvSpPr>
          <p:cNvPr id="3" name="Content Placeholder 2">
            <a:extLst>
              <a:ext uri="{FF2B5EF4-FFF2-40B4-BE49-F238E27FC236}">
                <a16:creationId xmlns:a16="http://schemas.microsoft.com/office/drawing/2014/main" id="{66932C48-8821-AC4D-6497-CB5ABA9089B1}"/>
              </a:ext>
            </a:extLst>
          </p:cNvPr>
          <p:cNvSpPr>
            <a:spLocks noGrp="1"/>
          </p:cNvSpPr>
          <p:nvPr>
            <p:ph idx="1"/>
          </p:nvPr>
        </p:nvSpPr>
        <p:spPr/>
        <p:txBody>
          <a:bodyPr/>
          <a:lstStyle/>
          <a:p>
            <a:r>
              <a:rPr lang="en-US" dirty="0"/>
              <a:t>Finding: some well-known psychological science studies were found to “not replicate”</a:t>
            </a:r>
          </a:p>
          <a:p>
            <a:r>
              <a:rPr lang="en-US" dirty="0"/>
              <a:t>Good consequences: more attention is being paid to statistical inference</a:t>
            </a:r>
          </a:p>
          <a:p>
            <a:pPr lvl="1"/>
            <a:r>
              <a:rPr lang="en-US" dirty="0"/>
              <a:t>Reduce focus on p-value, more on effect size and inference</a:t>
            </a:r>
          </a:p>
          <a:p>
            <a:pPr lvl="1"/>
            <a:r>
              <a:rPr lang="en-US" dirty="0"/>
              <a:t>Replicating findings helps extend theory</a:t>
            </a:r>
          </a:p>
          <a:p>
            <a:r>
              <a:rPr lang="en-US" dirty="0"/>
              <a:t>Bad consequences: increased distrust of science</a:t>
            </a:r>
          </a:p>
          <a:p>
            <a:pPr lvl="1"/>
            <a:r>
              <a:rPr lang="en-US" dirty="0"/>
              <a:t>Some ways to increase rigor will lead to less overall science</a:t>
            </a:r>
          </a:p>
          <a:p>
            <a:pPr lvl="1"/>
            <a:r>
              <a:rPr lang="en-US" dirty="0"/>
              <a:t>Exposing gaps in statistical understanding</a:t>
            </a:r>
          </a:p>
          <a:p>
            <a:pPr lvl="1"/>
            <a:endParaRPr lang="en-US" dirty="0"/>
          </a:p>
          <a:p>
            <a:pPr marL="0" indent="0">
              <a:buNone/>
            </a:pPr>
            <a:endParaRPr lang="en-US" dirty="0"/>
          </a:p>
        </p:txBody>
      </p:sp>
    </p:spTree>
    <p:extLst>
      <p:ext uri="{BB962C8B-B14F-4D97-AF65-F5344CB8AC3E}">
        <p14:creationId xmlns:p14="http://schemas.microsoft.com/office/powerpoint/2010/main" val="417893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31BB-7DF4-5301-047E-48201820672B}"/>
              </a:ext>
            </a:extLst>
          </p:cNvPr>
          <p:cNvSpPr>
            <a:spLocks noGrp="1"/>
          </p:cNvSpPr>
          <p:nvPr>
            <p:ph type="title"/>
          </p:nvPr>
        </p:nvSpPr>
        <p:spPr/>
        <p:txBody>
          <a:bodyPr/>
          <a:lstStyle/>
          <a:p>
            <a:r>
              <a:rPr lang="en-US" dirty="0"/>
              <a:t>Open Practices</a:t>
            </a:r>
          </a:p>
        </p:txBody>
      </p:sp>
      <p:sp>
        <p:nvSpPr>
          <p:cNvPr id="3" name="Content Placeholder 2">
            <a:extLst>
              <a:ext uri="{FF2B5EF4-FFF2-40B4-BE49-F238E27FC236}">
                <a16:creationId xmlns:a16="http://schemas.microsoft.com/office/drawing/2014/main" id="{4F9040E0-A882-B47E-3630-39B04C9CB19E}"/>
              </a:ext>
            </a:extLst>
          </p:cNvPr>
          <p:cNvSpPr>
            <a:spLocks noGrp="1"/>
          </p:cNvSpPr>
          <p:nvPr>
            <p:ph idx="1"/>
          </p:nvPr>
        </p:nvSpPr>
        <p:spPr/>
        <p:txBody>
          <a:bodyPr/>
          <a:lstStyle/>
          <a:p>
            <a:r>
              <a:rPr lang="en-US" dirty="0"/>
              <a:t>Make all data publicly available</a:t>
            </a:r>
          </a:p>
          <a:p>
            <a:pPr lvl="1"/>
            <a:r>
              <a:rPr lang="en-US" dirty="0"/>
              <a:t>De-identified</a:t>
            </a:r>
          </a:p>
          <a:p>
            <a:pPr lvl="1"/>
            <a:r>
              <a:rPr lang="en-US" dirty="0"/>
              <a:t>Ideally pre-analysis, pre-exclusion</a:t>
            </a:r>
          </a:p>
          <a:p>
            <a:r>
              <a:rPr lang="en-US" dirty="0"/>
              <a:t>Make detailed methods available</a:t>
            </a:r>
          </a:p>
          <a:p>
            <a:pPr lvl="1"/>
            <a:r>
              <a:rPr lang="en-US" dirty="0"/>
              <a:t>Supplemental Materials</a:t>
            </a:r>
          </a:p>
          <a:p>
            <a:pPr lvl="1"/>
            <a:r>
              <a:rPr lang="en-US" dirty="0"/>
              <a:t>Analysis scripts</a:t>
            </a:r>
          </a:p>
          <a:p>
            <a:r>
              <a:rPr lang="en-US" dirty="0"/>
              <a:t>Experiment pre-registration</a:t>
            </a:r>
          </a:p>
          <a:p>
            <a:pPr lvl="1"/>
            <a:r>
              <a:rPr lang="en-US" dirty="0"/>
              <a:t>Semi-publicly post experiment design details before starting</a:t>
            </a:r>
          </a:p>
          <a:p>
            <a:pPr lvl="1"/>
            <a:r>
              <a:rPr lang="en-US" dirty="0"/>
              <a:t>Requires effect size estimate, detailed analysis plan</a:t>
            </a:r>
            <a:br>
              <a:rPr lang="en-US" dirty="0"/>
            </a:br>
            <a:endParaRPr lang="en-US" dirty="0"/>
          </a:p>
        </p:txBody>
      </p:sp>
    </p:spTree>
    <p:extLst>
      <p:ext uri="{BB962C8B-B14F-4D97-AF65-F5344CB8AC3E}">
        <p14:creationId xmlns:p14="http://schemas.microsoft.com/office/powerpoint/2010/main" val="2818695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70F3-E54B-BD95-F779-5315A5E7B000}"/>
              </a:ext>
            </a:extLst>
          </p:cNvPr>
          <p:cNvSpPr>
            <a:spLocks noGrp="1"/>
          </p:cNvSpPr>
          <p:nvPr>
            <p:ph type="title"/>
          </p:nvPr>
        </p:nvSpPr>
        <p:spPr/>
        <p:txBody>
          <a:bodyPr/>
          <a:lstStyle/>
          <a:p>
            <a:r>
              <a:rPr lang="en-US" dirty="0"/>
              <a:t>For </a:t>
            </a:r>
            <a:r>
              <a:rPr lang="en-US"/>
              <a:t>Wed Feb 7</a:t>
            </a:r>
            <a:endParaRPr lang="en-US" dirty="0"/>
          </a:p>
        </p:txBody>
      </p:sp>
      <p:sp>
        <p:nvSpPr>
          <p:cNvPr id="3" name="Content Placeholder 2">
            <a:extLst>
              <a:ext uri="{FF2B5EF4-FFF2-40B4-BE49-F238E27FC236}">
                <a16:creationId xmlns:a16="http://schemas.microsoft.com/office/drawing/2014/main" id="{665570EA-E81E-1DAA-DCD2-AA68168B9AF3}"/>
              </a:ext>
            </a:extLst>
          </p:cNvPr>
          <p:cNvSpPr>
            <a:spLocks noGrp="1"/>
          </p:cNvSpPr>
          <p:nvPr>
            <p:ph idx="1"/>
          </p:nvPr>
        </p:nvSpPr>
        <p:spPr/>
        <p:txBody>
          <a:bodyPr/>
          <a:lstStyle/>
          <a:p>
            <a:r>
              <a:rPr lang="en-US" dirty="0"/>
              <a:t>Return to Chapter 6, APA writing style</a:t>
            </a:r>
          </a:p>
          <a:p>
            <a:pPr lvl="1"/>
            <a:r>
              <a:rPr lang="en-US" dirty="0"/>
              <a:t>Introduction</a:t>
            </a:r>
          </a:p>
          <a:p>
            <a:pPr lvl="1"/>
            <a:r>
              <a:rPr lang="en-US" dirty="0"/>
              <a:t>Discussion</a:t>
            </a:r>
          </a:p>
          <a:p>
            <a:pPr lvl="1"/>
            <a:r>
              <a:rPr lang="en-US" dirty="0"/>
              <a:t>Abstract</a:t>
            </a:r>
          </a:p>
          <a:p>
            <a:r>
              <a:rPr lang="en-US" dirty="0"/>
              <a:t>Analysis of Experiment 2 data</a:t>
            </a:r>
          </a:p>
          <a:p>
            <a:r>
              <a:rPr lang="en-US" dirty="0"/>
              <a:t>Preparing the next paper</a:t>
            </a:r>
          </a:p>
          <a:p>
            <a:endParaRPr lang="en-US" dirty="0"/>
          </a:p>
          <a:p>
            <a:r>
              <a:rPr lang="en-US" dirty="0"/>
              <a:t>Then on to Final Project design…</a:t>
            </a:r>
          </a:p>
        </p:txBody>
      </p:sp>
    </p:spTree>
    <p:extLst>
      <p:ext uri="{BB962C8B-B14F-4D97-AF65-F5344CB8AC3E}">
        <p14:creationId xmlns:p14="http://schemas.microsoft.com/office/powerpoint/2010/main" val="214550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EC50-2481-191B-0F65-6036A61A2DB8}"/>
              </a:ext>
            </a:extLst>
          </p:cNvPr>
          <p:cNvSpPr>
            <a:spLocks noGrp="1"/>
          </p:cNvSpPr>
          <p:nvPr>
            <p:ph type="title"/>
          </p:nvPr>
        </p:nvSpPr>
        <p:spPr/>
        <p:txBody>
          <a:bodyPr/>
          <a:lstStyle/>
          <a:p>
            <a:r>
              <a:rPr lang="en-US" dirty="0"/>
              <a:t>Running </a:t>
            </a:r>
            <a:r>
              <a:rPr lang="en-US" dirty="0" err="1"/>
              <a:t>ezANOVA</a:t>
            </a:r>
            <a:endParaRPr lang="en-US" dirty="0"/>
          </a:p>
        </p:txBody>
      </p:sp>
      <p:sp>
        <p:nvSpPr>
          <p:cNvPr id="3" name="Content Placeholder 2">
            <a:extLst>
              <a:ext uri="{FF2B5EF4-FFF2-40B4-BE49-F238E27FC236}">
                <a16:creationId xmlns:a16="http://schemas.microsoft.com/office/drawing/2014/main" id="{3B0A658C-165C-7E05-6C8F-D921E6028012}"/>
              </a:ext>
            </a:extLst>
          </p:cNvPr>
          <p:cNvSpPr>
            <a:spLocks noGrp="1"/>
          </p:cNvSpPr>
          <p:nvPr>
            <p:ph idx="1"/>
          </p:nvPr>
        </p:nvSpPr>
        <p:spPr/>
        <p:txBody>
          <a:bodyPr/>
          <a:lstStyle/>
          <a:p>
            <a:r>
              <a:rPr lang="en-US" dirty="0"/>
              <a:t>Overview of the data in Excel</a:t>
            </a:r>
          </a:p>
          <a:p>
            <a:r>
              <a:rPr lang="en-US" dirty="0"/>
              <a:t>Launch </a:t>
            </a:r>
            <a:r>
              <a:rPr lang="en-US" dirty="0" err="1"/>
              <a:t>Rstudio</a:t>
            </a:r>
            <a:endParaRPr lang="en-US" dirty="0"/>
          </a:p>
          <a:p>
            <a:r>
              <a:rPr lang="en-US" dirty="0"/>
              <a:t>Load R script, 205Demo_ANOVA_assignment.R</a:t>
            </a:r>
          </a:p>
          <a:p>
            <a:r>
              <a:rPr lang="en-US" dirty="0"/>
              <a:t>Step through the analysis</a:t>
            </a:r>
          </a:p>
          <a:p>
            <a:r>
              <a:rPr lang="en-US" dirty="0"/>
              <a:t>Format into APA style for Results reporting</a:t>
            </a:r>
          </a:p>
        </p:txBody>
      </p:sp>
    </p:spTree>
    <p:extLst>
      <p:ext uri="{BB962C8B-B14F-4D97-AF65-F5344CB8AC3E}">
        <p14:creationId xmlns:p14="http://schemas.microsoft.com/office/powerpoint/2010/main" val="15867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563-02EA-140B-B4C3-C08AD6D9C359}"/>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EB6B604A-B150-EC4D-9063-797E898B778B}"/>
              </a:ext>
            </a:extLst>
          </p:cNvPr>
          <p:cNvSpPr>
            <a:spLocks noGrp="1"/>
          </p:cNvSpPr>
          <p:nvPr>
            <p:ph idx="1"/>
          </p:nvPr>
        </p:nvSpPr>
        <p:spPr/>
        <p:txBody>
          <a:bodyPr/>
          <a:lstStyle/>
          <a:p>
            <a:r>
              <a:rPr lang="en-US" dirty="0"/>
              <a:t>To test a Mozart Effect hypothesis, participants were assigned to listen to one of three kinds of audio while performing a spatial cognition test with 21 challenging problems. </a:t>
            </a:r>
          </a:p>
          <a:p>
            <a:r>
              <a:rPr lang="en-US" dirty="0"/>
              <a:t>The audio sounds were either soothing Ocean noise, Folk dance music or Classical music.</a:t>
            </a:r>
          </a:p>
          <a:p>
            <a:r>
              <a:rPr lang="en-US" dirty="0"/>
              <a:t>The number of problems solved was the dependent variable.</a:t>
            </a:r>
          </a:p>
          <a:p>
            <a:endParaRPr lang="en-US" dirty="0"/>
          </a:p>
        </p:txBody>
      </p:sp>
    </p:spTree>
    <p:extLst>
      <p:ext uri="{BB962C8B-B14F-4D97-AF65-F5344CB8AC3E}">
        <p14:creationId xmlns:p14="http://schemas.microsoft.com/office/powerpoint/2010/main" val="333044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8A62-76DE-50D3-AEB7-924306631EC8}"/>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0D6F636-6909-29B3-BB27-7FAC2391C2A1}"/>
              </a:ext>
            </a:extLst>
          </p:cNvPr>
          <p:cNvSpPr>
            <a:spLocks noGrp="1"/>
          </p:cNvSpPr>
          <p:nvPr>
            <p:ph idx="1"/>
          </p:nvPr>
        </p:nvSpPr>
        <p:spPr/>
        <p:txBody>
          <a:bodyPr>
            <a:normAutofit/>
          </a:bodyPr>
          <a:lstStyle/>
          <a:p>
            <a:r>
              <a:rPr lang="en-US" dirty="0"/>
              <a:t>To test the effect of various kinds of stressors on eating behavior, participants were given a series of anagram puzzles to solve.</a:t>
            </a:r>
          </a:p>
          <a:p>
            <a:r>
              <a:rPr lang="en-US" dirty="0"/>
              <a:t>The puzzles were selected to be either Hard or Easy with hard problems expected to be more stressful. The puzzles were printed in either Red or Black ink on the paper with red ink expected to increase stress.</a:t>
            </a:r>
          </a:p>
          <a:p>
            <a:r>
              <a:rPr lang="en-US" dirty="0"/>
              <a:t>After solving the puzzles, participants were provided with a bowl of chocolates and invited to take as many as they wanted.  The number of chocolates taken was the dependent variable.</a:t>
            </a:r>
          </a:p>
          <a:p>
            <a:endParaRPr lang="en-US" dirty="0"/>
          </a:p>
        </p:txBody>
      </p:sp>
    </p:spTree>
    <p:extLst>
      <p:ext uri="{BB962C8B-B14F-4D97-AF65-F5344CB8AC3E}">
        <p14:creationId xmlns:p14="http://schemas.microsoft.com/office/powerpoint/2010/main" val="122172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The grass is always greener on the other side</a:t>
            </a:r>
          </a:p>
        </p:txBody>
      </p:sp>
      <p:sp>
        <p:nvSpPr>
          <p:cNvPr id="18435" name="Rectangle 3"/>
          <p:cNvSpPr>
            <a:spLocks noGrp="1" noChangeArrowheads="1"/>
          </p:cNvSpPr>
          <p:nvPr>
            <p:ph type="body" idx="1"/>
          </p:nvPr>
        </p:nvSpPr>
        <p:spPr/>
        <p:txBody>
          <a:bodyPr/>
          <a:lstStyle/>
          <a:p>
            <a:pPr eaLnBrk="1" hangingPunct="1"/>
            <a:r>
              <a:rPr lang="en-US" dirty="0"/>
              <a:t>Design a 2x2 between-participants factorial experiment to test the everyday meaning of this aphorism.  </a:t>
            </a:r>
          </a:p>
          <a:p>
            <a:pPr eaLnBrk="1" hangingPunct="1"/>
            <a:r>
              <a:rPr lang="en-US" dirty="0"/>
              <a:t>Use subjects high and low in optimism as one factor in the design.</a:t>
            </a:r>
          </a:p>
          <a:p>
            <a:pPr eaLnBrk="1" hangingPunct="1"/>
            <a:r>
              <a:rPr lang="en-US" dirty="0"/>
              <a:t>Give predicted results consistent with the idea that the grass on the other side will look greener and it will look particularly greener to optimists.</a:t>
            </a:r>
          </a:p>
        </p:txBody>
      </p:sp>
    </p:spTree>
    <p:extLst>
      <p:ext uri="{BB962C8B-B14F-4D97-AF65-F5344CB8AC3E}">
        <p14:creationId xmlns:p14="http://schemas.microsoft.com/office/powerpoint/2010/main" val="31300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nvGraphicFramePr>
        <p:xfrm>
          <a:off x="1828800" y="2286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Optimists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Pessimists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733801" y="1447800"/>
            <a:ext cx="1831975" cy="1208088"/>
            <a:chOff x="1344" y="1031"/>
            <a:chExt cx="1154" cy="761"/>
          </a:xfrm>
        </p:grpSpPr>
        <p:sp>
          <p:nvSpPr>
            <p:cNvPr id="4118" name="Text Box 21"/>
            <p:cNvSpPr txBox="1">
              <a:spLocks noChangeArrowheads="1"/>
            </p:cNvSpPr>
            <p:nvPr/>
          </p:nvSpPr>
          <p:spPr bwMode="auto">
            <a:xfrm>
              <a:off x="1344" y="1031"/>
              <a:ext cx="374" cy="233"/>
            </a:xfrm>
            <a:prstGeom prst="rect">
              <a:avLst/>
            </a:prstGeom>
            <a:noFill/>
            <a:ln w="9525">
              <a:noFill/>
              <a:miter lim="800000"/>
              <a:headEnd/>
              <a:tailEnd/>
            </a:ln>
          </p:spPr>
          <p:txBody>
            <a:bodyPr wrap="none">
              <a:spAutoFit/>
            </a:bodyPr>
            <a:lstStyle/>
            <a:p>
              <a:r>
                <a:rPr lang="en-US" dirty="0"/>
                <a:t>2.87</a:t>
              </a:r>
            </a:p>
          </p:txBody>
        </p:sp>
        <p:sp>
          <p:nvSpPr>
            <p:cNvPr id="4119"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dirty="0"/>
                <a:t>4.6</a:t>
              </a:r>
            </a:p>
          </p:txBody>
        </p:sp>
        <p:sp>
          <p:nvSpPr>
            <p:cNvPr id="4120" name="Text Box 23"/>
            <p:cNvSpPr txBox="1">
              <a:spLocks noChangeArrowheads="1"/>
            </p:cNvSpPr>
            <p:nvPr/>
          </p:nvSpPr>
          <p:spPr bwMode="auto">
            <a:xfrm>
              <a:off x="1344" y="1559"/>
              <a:ext cx="374" cy="233"/>
            </a:xfrm>
            <a:prstGeom prst="rect">
              <a:avLst/>
            </a:prstGeom>
            <a:noFill/>
            <a:ln w="9525">
              <a:noFill/>
              <a:miter lim="800000"/>
              <a:headEnd/>
              <a:tailEnd/>
            </a:ln>
          </p:spPr>
          <p:txBody>
            <a:bodyPr wrap="none">
              <a:spAutoFit/>
            </a:bodyPr>
            <a:lstStyle/>
            <a:p>
              <a:r>
                <a:rPr lang="en-US" dirty="0"/>
                <a:t>2.47</a:t>
              </a:r>
            </a:p>
          </p:txBody>
        </p:sp>
        <p:sp>
          <p:nvSpPr>
            <p:cNvPr id="4121"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dirty="0"/>
                <a:t>3.4</a:t>
              </a:r>
            </a:p>
          </p:txBody>
        </p:sp>
      </p:grpSp>
      <p:graphicFrame>
        <p:nvGraphicFramePr>
          <p:cNvPr id="3" name="Chart 2">
            <a:extLst>
              <a:ext uri="{FF2B5EF4-FFF2-40B4-BE49-F238E27FC236}">
                <a16:creationId xmlns:a16="http://schemas.microsoft.com/office/drawing/2014/main" id="{96F7DDB0-4165-C31A-E9CC-B93071E8FBD8}"/>
              </a:ext>
            </a:extLst>
          </p:cNvPr>
          <p:cNvGraphicFramePr>
            <a:graphicFrameLocks/>
          </p:cNvGraphicFramePr>
          <p:nvPr>
            <p:extLst>
              <p:ext uri="{D42A27DB-BD31-4B8C-83A1-F6EECF244321}">
                <p14:modId xmlns:p14="http://schemas.microsoft.com/office/powerpoint/2010/main" val="3234276795"/>
              </p:ext>
            </p:extLst>
          </p:nvPr>
        </p:nvGraphicFramePr>
        <p:xfrm>
          <a:off x="6095999" y="2023353"/>
          <a:ext cx="4740613" cy="43336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041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225F-D4DF-90EB-19E2-E1BA48AEF56D}"/>
              </a:ext>
            </a:extLst>
          </p:cNvPr>
          <p:cNvSpPr>
            <a:spLocks noGrp="1"/>
          </p:cNvSpPr>
          <p:nvPr>
            <p:ph type="title"/>
          </p:nvPr>
        </p:nvSpPr>
        <p:spPr/>
        <p:txBody>
          <a:bodyPr/>
          <a:lstStyle/>
          <a:p>
            <a:r>
              <a:rPr lang="en-US" dirty="0"/>
              <a:t>Making a 2x2 figure</a:t>
            </a:r>
          </a:p>
        </p:txBody>
      </p:sp>
      <p:sp>
        <p:nvSpPr>
          <p:cNvPr id="3" name="Content Placeholder 2">
            <a:extLst>
              <a:ext uri="{FF2B5EF4-FFF2-40B4-BE49-F238E27FC236}">
                <a16:creationId xmlns:a16="http://schemas.microsoft.com/office/drawing/2014/main" id="{DBCD3C9B-2386-4F69-F279-8F58EF8534F9}"/>
              </a:ext>
            </a:extLst>
          </p:cNvPr>
          <p:cNvSpPr>
            <a:spLocks noGrp="1"/>
          </p:cNvSpPr>
          <p:nvPr>
            <p:ph idx="1"/>
          </p:nvPr>
        </p:nvSpPr>
        <p:spPr/>
        <p:txBody>
          <a:bodyPr/>
          <a:lstStyle/>
          <a:p>
            <a:r>
              <a:rPr lang="en-US" dirty="0"/>
              <a:t>Making the means table</a:t>
            </a:r>
          </a:p>
          <a:p>
            <a:pPr lvl="1"/>
            <a:r>
              <a:rPr lang="en-US" dirty="0"/>
              <a:t>2x2 data, 3x3 with labels</a:t>
            </a:r>
          </a:p>
          <a:p>
            <a:pPr lvl="1"/>
            <a:r>
              <a:rPr lang="en-US" dirty="0"/>
              <a:t>Separate SE table for eventual error bars</a:t>
            </a:r>
          </a:p>
          <a:p>
            <a:r>
              <a:rPr lang="en-US" dirty="0"/>
              <a:t>Insert “chart”</a:t>
            </a:r>
          </a:p>
          <a:p>
            <a:pPr lvl="1"/>
            <a:r>
              <a:rPr lang="en-US" dirty="0"/>
              <a:t>2d bar graph</a:t>
            </a:r>
          </a:p>
          <a:p>
            <a:pPr lvl="1"/>
            <a:r>
              <a:rPr lang="en-US" dirty="0"/>
              <a:t>Line graph</a:t>
            </a:r>
          </a:p>
          <a:p>
            <a:r>
              <a:rPr lang="en-US" dirty="0"/>
              <a:t>Formatting</a:t>
            </a:r>
          </a:p>
          <a:p>
            <a:pPr lvl="1"/>
            <a:r>
              <a:rPr lang="en-US" dirty="0"/>
              <a:t>Remove title</a:t>
            </a:r>
          </a:p>
          <a:p>
            <a:pPr lvl="1"/>
            <a:r>
              <a:rPr lang="en-US" dirty="0"/>
              <a:t>Label y-axis</a:t>
            </a:r>
          </a:p>
          <a:p>
            <a:pPr lvl="1"/>
            <a:r>
              <a:rPr lang="en-US" dirty="0"/>
              <a:t>Add SE bars</a:t>
            </a:r>
          </a:p>
        </p:txBody>
      </p:sp>
    </p:spTree>
    <p:extLst>
      <p:ext uri="{BB962C8B-B14F-4D97-AF65-F5344CB8AC3E}">
        <p14:creationId xmlns:p14="http://schemas.microsoft.com/office/powerpoint/2010/main" val="23922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F04F-91AF-0D78-9297-AA47EBA6C5F9}"/>
              </a:ext>
            </a:extLst>
          </p:cNvPr>
          <p:cNvSpPr>
            <a:spLocks noGrp="1"/>
          </p:cNvSpPr>
          <p:nvPr>
            <p:ph type="title"/>
          </p:nvPr>
        </p:nvSpPr>
        <p:spPr/>
        <p:txBody>
          <a:bodyPr/>
          <a:lstStyle/>
          <a:p>
            <a:r>
              <a:rPr lang="en-US" dirty="0"/>
              <a:t>Effect size statistics</a:t>
            </a:r>
          </a:p>
        </p:txBody>
      </p:sp>
      <p:sp>
        <p:nvSpPr>
          <p:cNvPr id="4" name="Text Placeholder 3">
            <a:extLst>
              <a:ext uri="{FF2B5EF4-FFF2-40B4-BE49-F238E27FC236}">
                <a16:creationId xmlns:a16="http://schemas.microsoft.com/office/drawing/2014/main" id="{3186860C-EE0E-CD14-8E5B-A75D7B51028E}"/>
              </a:ext>
            </a:extLst>
          </p:cNvPr>
          <p:cNvSpPr>
            <a:spLocks noGrp="1"/>
          </p:cNvSpPr>
          <p:nvPr>
            <p:ph type="body" idx="1"/>
          </p:nvPr>
        </p:nvSpPr>
        <p:spPr/>
        <p:txBody>
          <a:bodyPr/>
          <a:lstStyle/>
          <a:p>
            <a:r>
              <a:rPr lang="en-US" dirty="0"/>
              <a:t>Cohen’s d</a:t>
            </a:r>
          </a:p>
        </p:txBody>
      </p:sp>
      <p:sp>
        <p:nvSpPr>
          <p:cNvPr id="5" name="Content Placeholder 4">
            <a:extLst>
              <a:ext uri="{FF2B5EF4-FFF2-40B4-BE49-F238E27FC236}">
                <a16:creationId xmlns:a16="http://schemas.microsoft.com/office/drawing/2014/main" id="{517C4AAD-7D5E-A311-D41E-D22F5745B9DD}"/>
              </a:ext>
            </a:extLst>
          </p:cNvPr>
          <p:cNvSpPr>
            <a:spLocks noGrp="1"/>
          </p:cNvSpPr>
          <p:nvPr>
            <p:ph sz="half" idx="2"/>
          </p:nvPr>
        </p:nvSpPr>
        <p:spPr/>
        <p:txBody>
          <a:bodyPr>
            <a:normAutofit/>
          </a:bodyPr>
          <a:lstStyle/>
          <a:p>
            <a:r>
              <a:rPr lang="en-US" dirty="0"/>
              <a:t>Difference in means divided by the standard deviation</a:t>
            </a:r>
          </a:p>
          <a:p>
            <a:endParaRPr lang="en-US" dirty="0"/>
          </a:p>
          <a:p>
            <a:endParaRPr lang="en-US" dirty="0"/>
          </a:p>
          <a:p>
            <a:endParaRPr lang="en-US" dirty="0"/>
          </a:p>
          <a:p>
            <a:endParaRPr lang="en-US" dirty="0"/>
          </a:p>
          <a:p>
            <a:endParaRPr lang="en-US" dirty="0"/>
          </a:p>
          <a:p>
            <a:endParaRPr lang="en-US" dirty="0"/>
          </a:p>
        </p:txBody>
      </p:sp>
      <p:sp>
        <p:nvSpPr>
          <p:cNvPr id="6" name="Text Placeholder 5">
            <a:extLst>
              <a:ext uri="{FF2B5EF4-FFF2-40B4-BE49-F238E27FC236}">
                <a16:creationId xmlns:a16="http://schemas.microsoft.com/office/drawing/2014/main" id="{9B637778-0BE7-8AE9-F224-A501B406B83E}"/>
              </a:ext>
            </a:extLst>
          </p:cNvPr>
          <p:cNvSpPr>
            <a:spLocks noGrp="1"/>
          </p:cNvSpPr>
          <p:nvPr>
            <p:ph type="body" sz="quarter" idx="3"/>
          </p:nvPr>
        </p:nvSpPr>
        <p:spPr/>
        <p:txBody>
          <a:bodyPr/>
          <a:lstStyle/>
          <a:p>
            <a:r>
              <a:rPr lang="en-US" dirty="0"/>
              <a:t>Generalized Eta-squared</a:t>
            </a:r>
          </a:p>
        </p:txBody>
      </p:sp>
      <p:graphicFrame>
        <p:nvGraphicFramePr>
          <p:cNvPr id="9" name="Table 8">
            <a:extLst>
              <a:ext uri="{FF2B5EF4-FFF2-40B4-BE49-F238E27FC236}">
                <a16:creationId xmlns:a16="http://schemas.microsoft.com/office/drawing/2014/main" id="{7EE0D2AA-83EC-61B0-AFAB-876321B476FF}"/>
              </a:ext>
            </a:extLst>
          </p:cNvPr>
          <p:cNvGraphicFramePr>
            <a:graphicFrameLocks noGrp="1"/>
          </p:cNvGraphicFramePr>
          <p:nvPr>
            <p:extLst>
              <p:ext uri="{D42A27DB-BD31-4B8C-83A1-F6EECF244321}">
                <p14:modId xmlns:p14="http://schemas.microsoft.com/office/powerpoint/2010/main" val="318756016"/>
              </p:ext>
            </p:extLst>
          </p:nvPr>
        </p:nvGraphicFramePr>
        <p:xfrm>
          <a:off x="1826185" y="416679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74526643"/>
                    </a:ext>
                  </a:extLst>
                </a:gridCol>
                <a:gridCol w="2709333">
                  <a:extLst>
                    <a:ext uri="{9D8B030D-6E8A-4147-A177-3AD203B41FA5}">
                      <a16:colId xmlns:a16="http://schemas.microsoft.com/office/drawing/2014/main" val="2358677246"/>
                    </a:ext>
                  </a:extLst>
                </a:gridCol>
                <a:gridCol w="2709333">
                  <a:extLst>
                    <a:ext uri="{9D8B030D-6E8A-4147-A177-3AD203B41FA5}">
                      <a16:colId xmlns:a16="http://schemas.microsoft.com/office/drawing/2014/main" val="1195379192"/>
                    </a:ext>
                  </a:extLst>
                </a:gridCol>
              </a:tblGrid>
              <a:tr h="370840">
                <a:tc>
                  <a:txBody>
                    <a:bodyPr/>
                    <a:lstStyle/>
                    <a:p>
                      <a:r>
                        <a:rPr lang="en-US" dirty="0"/>
                        <a:t>Effect Magnitude</a:t>
                      </a:r>
                    </a:p>
                  </a:txBody>
                  <a:tcPr/>
                </a:tc>
                <a:tc>
                  <a:txBody>
                    <a:bodyPr/>
                    <a:lstStyle/>
                    <a:p>
                      <a:pPr algn="ctr"/>
                      <a:r>
                        <a:rPr lang="en-US" dirty="0"/>
                        <a:t>Cohen’s d</a:t>
                      </a:r>
                    </a:p>
                  </a:txBody>
                  <a:tcPr/>
                </a:tc>
                <a:tc>
                  <a:txBody>
                    <a:bodyPr/>
                    <a:lstStyle/>
                    <a:p>
                      <a:pPr algn="ctr"/>
                      <a:r>
                        <a:rPr lang="en-US" dirty="0"/>
                        <a:t>Generalized eta-squared</a:t>
                      </a:r>
                    </a:p>
                  </a:txBody>
                  <a:tcPr/>
                </a:tc>
                <a:extLst>
                  <a:ext uri="{0D108BD9-81ED-4DB2-BD59-A6C34878D82A}">
                    <a16:rowId xmlns:a16="http://schemas.microsoft.com/office/drawing/2014/main" val="412212594"/>
                  </a:ext>
                </a:extLst>
              </a:tr>
              <a:tr h="370840">
                <a:tc>
                  <a:txBody>
                    <a:bodyPr/>
                    <a:lstStyle/>
                    <a:p>
                      <a:r>
                        <a:rPr lang="en-US" dirty="0"/>
                        <a:t>Small</a:t>
                      </a:r>
                    </a:p>
                  </a:txBody>
                  <a:tcPr/>
                </a:tc>
                <a:tc>
                  <a:txBody>
                    <a:bodyPr/>
                    <a:lstStyle/>
                    <a:p>
                      <a:pPr algn="ctr"/>
                      <a:r>
                        <a:rPr lang="en-US" dirty="0"/>
                        <a:t>0.2</a:t>
                      </a:r>
                    </a:p>
                  </a:txBody>
                  <a:tcPr/>
                </a:tc>
                <a:tc>
                  <a:txBody>
                    <a:bodyPr/>
                    <a:lstStyle/>
                    <a:p>
                      <a:pPr algn="ctr"/>
                      <a:r>
                        <a:rPr lang="en-US" dirty="0"/>
                        <a:t>0.02</a:t>
                      </a:r>
                    </a:p>
                  </a:txBody>
                  <a:tcPr/>
                </a:tc>
                <a:extLst>
                  <a:ext uri="{0D108BD9-81ED-4DB2-BD59-A6C34878D82A}">
                    <a16:rowId xmlns:a16="http://schemas.microsoft.com/office/drawing/2014/main" val="234001012"/>
                  </a:ext>
                </a:extLst>
              </a:tr>
              <a:tr h="370840">
                <a:tc>
                  <a:txBody>
                    <a:bodyPr/>
                    <a:lstStyle/>
                    <a:p>
                      <a:r>
                        <a:rPr lang="en-US" dirty="0"/>
                        <a:t>Medium</a:t>
                      </a:r>
                    </a:p>
                  </a:txBody>
                  <a:tcPr/>
                </a:tc>
                <a:tc>
                  <a:txBody>
                    <a:bodyPr/>
                    <a:lstStyle/>
                    <a:p>
                      <a:pPr algn="ctr"/>
                      <a:r>
                        <a:rPr lang="en-US" dirty="0"/>
                        <a:t>0.5</a:t>
                      </a:r>
                    </a:p>
                  </a:txBody>
                  <a:tcPr/>
                </a:tc>
                <a:tc>
                  <a:txBody>
                    <a:bodyPr/>
                    <a:lstStyle/>
                    <a:p>
                      <a:pPr algn="ctr"/>
                      <a:r>
                        <a:rPr lang="en-US" dirty="0"/>
                        <a:t>0.13</a:t>
                      </a:r>
                    </a:p>
                  </a:txBody>
                  <a:tcPr/>
                </a:tc>
                <a:extLst>
                  <a:ext uri="{0D108BD9-81ED-4DB2-BD59-A6C34878D82A}">
                    <a16:rowId xmlns:a16="http://schemas.microsoft.com/office/drawing/2014/main" val="3777627343"/>
                  </a:ext>
                </a:extLst>
              </a:tr>
              <a:tr h="370840">
                <a:tc>
                  <a:txBody>
                    <a:bodyPr/>
                    <a:lstStyle/>
                    <a:p>
                      <a:r>
                        <a:rPr lang="en-US" dirty="0"/>
                        <a:t>Large</a:t>
                      </a:r>
                    </a:p>
                  </a:txBody>
                  <a:tcPr/>
                </a:tc>
                <a:tc>
                  <a:txBody>
                    <a:bodyPr/>
                    <a:lstStyle/>
                    <a:p>
                      <a:pPr algn="ctr"/>
                      <a:r>
                        <a:rPr lang="en-US" dirty="0"/>
                        <a:t>0.8</a:t>
                      </a:r>
                    </a:p>
                  </a:txBody>
                  <a:tcPr/>
                </a:tc>
                <a:tc>
                  <a:txBody>
                    <a:bodyPr/>
                    <a:lstStyle/>
                    <a:p>
                      <a:pPr algn="ctr"/>
                      <a:r>
                        <a:rPr lang="en-US" dirty="0"/>
                        <a:t>0.26</a:t>
                      </a:r>
                    </a:p>
                  </a:txBody>
                  <a:tcPr/>
                </a:tc>
                <a:extLst>
                  <a:ext uri="{0D108BD9-81ED-4DB2-BD59-A6C34878D82A}">
                    <a16:rowId xmlns:a16="http://schemas.microsoft.com/office/drawing/2014/main" val="1947126051"/>
                  </a:ext>
                </a:extLst>
              </a:tr>
              <a:tr h="370840">
                <a:tc>
                  <a:txBody>
                    <a:bodyPr/>
                    <a:lstStyle/>
                    <a:p>
                      <a:r>
                        <a:rPr lang="en-US" dirty="0"/>
                        <a:t>Very large</a:t>
                      </a:r>
                    </a:p>
                  </a:txBody>
                  <a:tcPr/>
                </a:tc>
                <a:tc>
                  <a:txBody>
                    <a:bodyPr/>
                    <a:lstStyle/>
                    <a:p>
                      <a:pPr algn="ctr"/>
                      <a:r>
                        <a:rPr lang="en-US" dirty="0"/>
                        <a:t>1.2</a:t>
                      </a:r>
                    </a:p>
                  </a:txBody>
                  <a:tcPr/>
                </a:tc>
                <a:tc>
                  <a:txBody>
                    <a:bodyPr/>
                    <a:lstStyle/>
                    <a:p>
                      <a:pPr algn="ctr"/>
                      <a:r>
                        <a:rPr lang="en-US" dirty="0"/>
                        <a:t>0.40</a:t>
                      </a:r>
                    </a:p>
                  </a:txBody>
                  <a:tcPr/>
                </a:tc>
                <a:extLst>
                  <a:ext uri="{0D108BD9-81ED-4DB2-BD59-A6C34878D82A}">
                    <a16:rowId xmlns:a16="http://schemas.microsoft.com/office/drawing/2014/main" val="3193347829"/>
                  </a:ext>
                </a:extLst>
              </a:tr>
            </a:tbl>
          </a:graphicData>
        </a:graphic>
      </p:graphicFrame>
      <p:sp>
        <p:nvSpPr>
          <p:cNvPr id="10" name="Content Placeholder 4">
            <a:extLst>
              <a:ext uri="{FF2B5EF4-FFF2-40B4-BE49-F238E27FC236}">
                <a16:creationId xmlns:a16="http://schemas.microsoft.com/office/drawing/2014/main" id="{3D61ED01-0B2A-5491-2E37-5D3BA42F21C3}"/>
              </a:ext>
            </a:extLst>
          </p:cNvPr>
          <p:cNvSpPr txBox="1">
            <a:spLocks/>
          </p:cNvSpPr>
          <p:nvPr/>
        </p:nvSpPr>
        <p:spPr>
          <a:xfrm>
            <a:off x="6096000" y="2505075"/>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Estimated proportion of variance due to each factor and interaction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721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6036-FC76-2F68-852B-300B8A9205D5}"/>
              </a:ext>
            </a:extLst>
          </p:cNvPr>
          <p:cNvSpPr>
            <a:spLocks noGrp="1"/>
          </p:cNvSpPr>
          <p:nvPr>
            <p:ph type="title"/>
          </p:nvPr>
        </p:nvSpPr>
        <p:spPr/>
        <p:txBody>
          <a:bodyPr/>
          <a:lstStyle/>
          <a:p>
            <a:r>
              <a:rPr lang="en-US" dirty="0"/>
              <a:t>Power analysis</a:t>
            </a:r>
          </a:p>
        </p:txBody>
      </p:sp>
      <p:sp>
        <p:nvSpPr>
          <p:cNvPr id="3" name="Content Placeholder 2">
            <a:extLst>
              <a:ext uri="{FF2B5EF4-FFF2-40B4-BE49-F238E27FC236}">
                <a16:creationId xmlns:a16="http://schemas.microsoft.com/office/drawing/2014/main" id="{4B41D165-038B-D5FB-1296-6DB9F906B751}"/>
              </a:ext>
            </a:extLst>
          </p:cNvPr>
          <p:cNvSpPr>
            <a:spLocks noGrp="1"/>
          </p:cNvSpPr>
          <p:nvPr>
            <p:ph idx="1"/>
          </p:nvPr>
        </p:nvSpPr>
        <p:spPr/>
        <p:txBody>
          <a:bodyPr>
            <a:normAutofit lnSpcReduction="10000"/>
          </a:bodyPr>
          <a:lstStyle/>
          <a:p>
            <a:r>
              <a:rPr lang="en-US" dirty="0"/>
              <a:t>How many participants do I need for my experiment to work?</a:t>
            </a:r>
          </a:p>
          <a:p>
            <a:pPr lvl="1"/>
            <a:r>
              <a:rPr lang="en-US" dirty="0"/>
              <a:t>Practical/convenience sampling: how many do you have?</a:t>
            </a:r>
          </a:p>
          <a:p>
            <a:pPr lvl="1"/>
            <a:r>
              <a:rPr lang="en-US" dirty="0"/>
              <a:t>RCT: precisely estimated samples in advance</a:t>
            </a:r>
          </a:p>
          <a:p>
            <a:pPr lvl="1"/>
            <a:endParaRPr lang="en-US" dirty="0"/>
          </a:p>
          <a:p>
            <a:r>
              <a:rPr lang="en-US" dirty="0"/>
              <a:t>Probability of a statistically reliable result</a:t>
            </a:r>
          </a:p>
          <a:p>
            <a:pPr lvl="1"/>
            <a:r>
              <a:rPr lang="en-US" dirty="0"/>
              <a:t>P = f(effect size, n)</a:t>
            </a:r>
          </a:p>
          <a:p>
            <a:pPr lvl="1"/>
            <a:endParaRPr lang="en-US" dirty="0"/>
          </a:p>
          <a:p>
            <a:r>
              <a:rPr lang="en-US" dirty="0"/>
              <a:t>Rough estimates</a:t>
            </a:r>
          </a:p>
          <a:p>
            <a:pPr lvl="1"/>
            <a:r>
              <a:rPr lang="en-US" dirty="0"/>
              <a:t>Cohen’s d = 1.0, n = 32 (16/group), power = 80%</a:t>
            </a:r>
          </a:p>
          <a:p>
            <a:pPr lvl="1"/>
            <a:r>
              <a:rPr lang="en-US" dirty="0"/>
              <a:t>d = 0.5, n= 126 (63/group), power = 80%</a:t>
            </a:r>
          </a:p>
          <a:p>
            <a:pPr lvl="1"/>
            <a:r>
              <a:rPr lang="en-US" dirty="0"/>
              <a:t>d = 0.2, n = 784 (392/group), power = 80%</a:t>
            </a:r>
          </a:p>
        </p:txBody>
      </p:sp>
    </p:spTree>
    <p:extLst>
      <p:ext uri="{BB962C8B-B14F-4D97-AF65-F5344CB8AC3E}">
        <p14:creationId xmlns:p14="http://schemas.microsoft.com/office/powerpoint/2010/main" val="141740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9427</TotalTime>
  <Words>657</Words>
  <Application>Microsoft Office PowerPoint</Application>
  <PresentationFormat>Widescreen</PresentationFormat>
  <Paragraphs>127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205 Feb 5, Class 14</vt:lpstr>
      <vt:lpstr>Running ezANOVA</vt:lpstr>
      <vt:lpstr>Example 1</vt:lpstr>
      <vt:lpstr>Example 2</vt:lpstr>
      <vt:lpstr>The grass is always greener on the other side</vt:lpstr>
      <vt:lpstr>PowerPoint Presentation</vt:lpstr>
      <vt:lpstr>Making a 2x2 figure</vt:lpstr>
      <vt:lpstr>Effect size statistics</vt:lpstr>
      <vt:lpstr>Power analysis</vt:lpstr>
      <vt:lpstr>Sensitivity</vt:lpstr>
      <vt:lpstr>Reproducibility of results</vt:lpstr>
      <vt:lpstr>Open Practices</vt:lpstr>
      <vt:lpstr>For Wed Feb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24, Class 15</dc:title>
  <dc:creator>Paul Reber</dc:creator>
  <cp:lastModifiedBy>Paul Reber</cp:lastModifiedBy>
  <cp:revision>12</cp:revision>
  <cp:lastPrinted>2024-02-05T13:45:01Z</cp:lastPrinted>
  <dcterms:created xsi:type="dcterms:W3CDTF">2022-10-23T22:37:12Z</dcterms:created>
  <dcterms:modified xsi:type="dcterms:W3CDTF">2024-02-06T01:27:19Z</dcterms:modified>
</cp:coreProperties>
</file>