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93" r:id="rId4"/>
    <p:sldId id="284" r:id="rId5"/>
    <p:sldId id="272" r:id="rId6"/>
    <p:sldId id="258" r:id="rId7"/>
    <p:sldId id="259" r:id="rId8"/>
    <p:sldId id="260" r:id="rId9"/>
    <p:sldId id="285" r:id="rId10"/>
    <p:sldId id="286" r:id="rId11"/>
    <p:sldId id="289" r:id="rId12"/>
    <p:sldId id="288" r:id="rId13"/>
    <p:sldId id="290" r:id="rId14"/>
    <p:sldId id="291" r:id="rId15"/>
    <p:sldId id="292" r:id="rId16"/>
    <p:sldId id="287" r:id="rId17"/>
    <p:sldId id="257"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F190-A0A4-C928-2759-69C776260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7B82FB-D28C-FCE9-1AC2-A50A11981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BAF602-B1C6-6BC0-6DBC-0916E0CB7919}"/>
              </a:ext>
            </a:extLst>
          </p:cNvPr>
          <p:cNvSpPr>
            <a:spLocks noGrp="1"/>
          </p:cNvSpPr>
          <p:nvPr>
            <p:ph type="dt" sz="half" idx="10"/>
          </p:nvPr>
        </p:nvSpPr>
        <p:spPr/>
        <p:txBody>
          <a:bodyPr/>
          <a:lstStyle/>
          <a:p>
            <a:fld id="{54C02000-2437-4124-A50E-6426CFF0B9D2}" type="datetimeFigureOut">
              <a:rPr lang="en-US" smtClean="0"/>
              <a:t>2/5/2024</a:t>
            </a:fld>
            <a:endParaRPr lang="en-US"/>
          </a:p>
        </p:txBody>
      </p:sp>
      <p:sp>
        <p:nvSpPr>
          <p:cNvPr id="5" name="Footer Placeholder 4">
            <a:extLst>
              <a:ext uri="{FF2B5EF4-FFF2-40B4-BE49-F238E27FC236}">
                <a16:creationId xmlns:a16="http://schemas.microsoft.com/office/drawing/2014/main" id="{1D6C78E3-594D-B2B0-05F8-C715AD409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A9BC2-3AC8-02A4-F3E4-442E8A8D2C7D}"/>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428761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AB65-9311-5458-578B-C1D49FBA98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C6756F-1308-617C-A5C0-984A8AD64B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3862E-954D-4DD0-11FF-728721038199}"/>
              </a:ext>
            </a:extLst>
          </p:cNvPr>
          <p:cNvSpPr>
            <a:spLocks noGrp="1"/>
          </p:cNvSpPr>
          <p:nvPr>
            <p:ph type="dt" sz="half" idx="10"/>
          </p:nvPr>
        </p:nvSpPr>
        <p:spPr/>
        <p:txBody>
          <a:bodyPr/>
          <a:lstStyle/>
          <a:p>
            <a:fld id="{54C02000-2437-4124-A50E-6426CFF0B9D2}" type="datetimeFigureOut">
              <a:rPr lang="en-US" smtClean="0"/>
              <a:t>2/5/2024</a:t>
            </a:fld>
            <a:endParaRPr lang="en-US"/>
          </a:p>
        </p:txBody>
      </p:sp>
      <p:sp>
        <p:nvSpPr>
          <p:cNvPr id="5" name="Footer Placeholder 4">
            <a:extLst>
              <a:ext uri="{FF2B5EF4-FFF2-40B4-BE49-F238E27FC236}">
                <a16:creationId xmlns:a16="http://schemas.microsoft.com/office/drawing/2014/main" id="{FE8BF523-9AAE-7041-5FC9-A02180A29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FF77-7CD3-7BDF-7077-5071911DA8C3}"/>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231419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A4F03-FC43-18C0-1F86-A645E5B7C5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F3831B-89DC-58FC-727D-6AAD9497B9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F6596-85F7-5A4D-2ABF-2C962942296D}"/>
              </a:ext>
            </a:extLst>
          </p:cNvPr>
          <p:cNvSpPr>
            <a:spLocks noGrp="1"/>
          </p:cNvSpPr>
          <p:nvPr>
            <p:ph type="dt" sz="half" idx="10"/>
          </p:nvPr>
        </p:nvSpPr>
        <p:spPr/>
        <p:txBody>
          <a:bodyPr/>
          <a:lstStyle/>
          <a:p>
            <a:fld id="{54C02000-2437-4124-A50E-6426CFF0B9D2}" type="datetimeFigureOut">
              <a:rPr lang="en-US" smtClean="0"/>
              <a:t>2/5/2024</a:t>
            </a:fld>
            <a:endParaRPr lang="en-US"/>
          </a:p>
        </p:txBody>
      </p:sp>
      <p:sp>
        <p:nvSpPr>
          <p:cNvPr id="5" name="Footer Placeholder 4">
            <a:extLst>
              <a:ext uri="{FF2B5EF4-FFF2-40B4-BE49-F238E27FC236}">
                <a16:creationId xmlns:a16="http://schemas.microsoft.com/office/drawing/2014/main" id="{7B367D60-6744-2569-42E9-E3053FF8E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CA74E-CB6C-A67B-1A59-73CBEFC0D343}"/>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219485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5D78-789D-57F6-592C-EE11F095D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60B31-9C83-829D-9475-C928389AFF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7E6E0-75DB-C1A6-C69F-D3429ABE82D5}"/>
              </a:ext>
            </a:extLst>
          </p:cNvPr>
          <p:cNvSpPr>
            <a:spLocks noGrp="1"/>
          </p:cNvSpPr>
          <p:nvPr>
            <p:ph type="dt" sz="half" idx="10"/>
          </p:nvPr>
        </p:nvSpPr>
        <p:spPr/>
        <p:txBody>
          <a:bodyPr/>
          <a:lstStyle/>
          <a:p>
            <a:fld id="{54C02000-2437-4124-A50E-6426CFF0B9D2}" type="datetimeFigureOut">
              <a:rPr lang="en-US" smtClean="0"/>
              <a:t>2/5/2024</a:t>
            </a:fld>
            <a:endParaRPr lang="en-US"/>
          </a:p>
        </p:txBody>
      </p:sp>
      <p:sp>
        <p:nvSpPr>
          <p:cNvPr id="5" name="Footer Placeholder 4">
            <a:extLst>
              <a:ext uri="{FF2B5EF4-FFF2-40B4-BE49-F238E27FC236}">
                <a16:creationId xmlns:a16="http://schemas.microsoft.com/office/drawing/2014/main" id="{FE7F7C84-A512-E5CA-CD42-54451E913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AD3E8-5DDE-D2F3-28E6-5B9B2070833E}"/>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1445766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C8D5-1EBF-943E-7523-2E144E2FE1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0FC4BC-1425-12AE-2DE7-BDFC0BC91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C143D-35A1-EAC6-7752-A0B9B811D068}"/>
              </a:ext>
            </a:extLst>
          </p:cNvPr>
          <p:cNvSpPr>
            <a:spLocks noGrp="1"/>
          </p:cNvSpPr>
          <p:nvPr>
            <p:ph type="dt" sz="half" idx="10"/>
          </p:nvPr>
        </p:nvSpPr>
        <p:spPr/>
        <p:txBody>
          <a:bodyPr/>
          <a:lstStyle/>
          <a:p>
            <a:fld id="{54C02000-2437-4124-A50E-6426CFF0B9D2}" type="datetimeFigureOut">
              <a:rPr lang="en-US" smtClean="0"/>
              <a:t>2/5/2024</a:t>
            </a:fld>
            <a:endParaRPr lang="en-US"/>
          </a:p>
        </p:txBody>
      </p:sp>
      <p:sp>
        <p:nvSpPr>
          <p:cNvPr id="5" name="Footer Placeholder 4">
            <a:extLst>
              <a:ext uri="{FF2B5EF4-FFF2-40B4-BE49-F238E27FC236}">
                <a16:creationId xmlns:a16="http://schemas.microsoft.com/office/drawing/2014/main" id="{10D2507E-BBDA-B2DA-3045-4553DEF60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3944B-514A-24A4-9957-11998BC12439}"/>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358979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0333-9DF0-9F70-AAC5-AFDB745CB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5FDE09-9B03-3517-F48C-D773D2DD0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A15C70-486B-6951-BC4E-84469A8694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86F893-B7B1-F1D8-788D-51866F5A6F43}"/>
              </a:ext>
            </a:extLst>
          </p:cNvPr>
          <p:cNvSpPr>
            <a:spLocks noGrp="1"/>
          </p:cNvSpPr>
          <p:nvPr>
            <p:ph type="dt" sz="half" idx="10"/>
          </p:nvPr>
        </p:nvSpPr>
        <p:spPr/>
        <p:txBody>
          <a:bodyPr/>
          <a:lstStyle/>
          <a:p>
            <a:fld id="{54C02000-2437-4124-A50E-6426CFF0B9D2}" type="datetimeFigureOut">
              <a:rPr lang="en-US" smtClean="0"/>
              <a:t>2/5/2024</a:t>
            </a:fld>
            <a:endParaRPr lang="en-US"/>
          </a:p>
        </p:txBody>
      </p:sp>
      <p:sp>
        <p:nvSpPr>
          <p:cNvPr id="6" name="Footer Placeholder 5">
            <a:extLst>
              <a:ext uri="{FF2B5EF4-FFF2-40B4-BE49-F238E27FC236}">
                <a16:creationId xmlns:a16="http://schemas.microsoft.com/office/drawing/2014/main" id="{AB1612CD-A81B-E7EB-88BE-1CD24B806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2BF68-B3CB-FB88-5B6E-1912287F4311}"/>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129148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B0D9-A1D4-E67F-FCB9-ADB24E8707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212C25-21D4-0A87-EEE5-F0F933CA7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7BBD6-3840-5B7A-7FD7-6F037A9E39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800DDB-1023-6ACC-8AFA-8CAEE962A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AE9A8-98E5-5ED3-8F65-DE21BB849C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D3B17C-35AB-73F9-EF51-FBC6CBC9B646}"/>
              </a:ext>
            </a:extLst>
          </p:cNvPr>
          <p:cNvSpPr>
            <a:spLocks noGrp="1"/>
          </p:cNvSpPr>
          <p:nvPr>
            <p:ph type="dt" sz="half" idx="10"/>
          </p:nvPr>
        </p:nvSpPr>
        <p:spPr/>
        <p:txBody>
          <a:bodyPr/>
          <a:lstStyle/>
          <a:p>
            <a:fld id="{54C02000-2437-4124-A50E-6426CFF0B9D2}" type="datetimeFigureOut">
              <a:rPr lang="en-US" smtClean="0"/>
              <a:t>2/5/2024</a:t>
            </a:fld>
            <a:endParaRPr lang="en-US"/>
          </a:p>
        </p:txBody>
      </p:sp>
      <p:sp>
        <p:nvSpPr>
          <p:cNvPr id="8" name="Footer Placeholder 7">
            <a:extLst>
              <a:ext uri="{FF2B5EF4-FFF2-40B4-BE49-F238E27FC236}">
                <a16:creationId xmlns:a16="http://schemas.microsoft.com/office/drawing/2014/main" id="{B7608CE5-7AFF-5442-5910-683AB4F2BD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0B8807-9E35-E76A-3BA0-B22B7F080F75}"/>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321689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A9C4-0B10-EB03-6747-3E47A286EF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94FD5F-C2F6-E191-23DA-85168221E2C0}"/>
              </a:ext>
            </a:extLst>
          </p:cNvPr>
          <p:cNvSpPr>
            <a:spLocks noGrp="1"/>
          </p:cNvSpPr>
          <p:nvPr>
            <p:ph type="dt" sz="half" idx="10"/>
          </p:nvPr>
        </p:nvSpPr>
        <p:spPr/>
        <p:txBody>
          <a:bodyPr/>
          <a:lstStyle/>
          <a:p>
            <a:fld id="{54C02000-2437-4124-A50E-6426CFF0B9D2}" type="datetimeFigureOut">
              <a:rPr lang="en-US" smtClean="0"/>
              <a:t>2/5/2024</a:t>
            </a:fld>
            <a:endParaRPr lang="en-US"/>
          </a:p>
        </p:txBody>
      </p:sp>
      <p:sp>
        <p:nvSpPr>
          <p:cNvPr id="4" name="Footer Placeholder 3">
            <a:extLst>
              <a:ext uri="{FF2B5EF4-FFF2-40B4-BE49-F238E27FC236}">
                <a16:creationId xmlns:a16="http://schemas.microsoft.com/office/drawing/2014/main" id="{CE2E5044-68F6-93AC-D316-6E3467C74D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3E9740-D3C4-258D-051D-B553BC4B7173}"/>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103249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4C075-173D-CCDE-4B47-273E2278FB40}"/>
              </a:ext>
            </a:extLst>
          </p:cNvPr>
          <p:cNvSpPr>
            <a:spLocks noGrp="1"/>
          </p:cNvSpPr>
          <p:nvPr>
            <p:ph type="dt" sz="half" idx="10"/>
          </p:nvPr>
        </p:nvSpPr>
        <p:spPr/>
        <p:txBody>
          <a:bodyPr/>
          <a:lstStyle/>
          <a:p>
            <a:fld id="{54C02000-2437-4124-A50E-6426CFF0B9D2}" type="datetimeFigureOut">
              <a:rPr lang="en-US" smtClean="0"/>
              <a:t>2/5/2024</a:t>
            </a:fld>
            <a:endParaRPr lang="en-US"/>
          </a:p>
        </p:txBody>
      </p:sp>
      <p:sp>
        <p:nvSpPr>
          <p:cNvPr id="3" name="Footer Placeholder 2">
            <a:extLst>
              <a:ext uri="{FF2B5EF4-FFF2-40B4-BE49-F238E27FC236}">
                <a16:creationId xmlns:a16="http://schemas.microsoft.com/office/drawing/2014/main" id="{3436660F-E4C5-8D05-157C-B05F6AC239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ECFB5-3BC3-7CD9-AC73-CFB635591B9B}"/>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362990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9383-CDF7-2DB0-818F-AC4D19C53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F19427-8379-C474-07F5-309D652A8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01D88A-D115-2B06-34BA-C1343BFB4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01DD2-2D9D-33FB-088E-10EC2E3F771C}"/>
              </a:ext>
            </a:extLst>
          </p:cNvPr>
          <p:cNvSpPr>
            <a:spLocks noGrp="1"/>
          </p:cNvSpPr>
          <p:nvPr>
            <p:ph type="dt" sz="half" idx="10"/>
          </p:nvPr>
        </p:nvSpPr>
        <p:spPr/>
        <p:txBody>
          <a:bodyPr/>
          <a:lstStyle/>
          <a:p>
            <a:fld id="{54C02000-2437-4124-A50E-6426CFF0B9D2}" type="datetimeFigureOut">
              <a:rPr lang="en-US" smtClean="0"/>
              <a:t>2/5/2024</a:t>
            </a:fld>
            <a:endParaRPr lang="en-US"/>
          </a:p>
        </p:txBody>
      </p:sp>
      <p:sp>
        <p:nvSpPr>
          <p:cNvPr id="6" name="Footer Placeholder 5">
            <a:extLst>
              <a:ext uri="{FF2B5EF4-FFF2-40B4-BE49-F238E27FC236}">
                <a16:creationId xmlns:a16="http://schemas.microsoft.com/office/drawing/2014/main" id="{AC681137-A9BD-B429-4E09-39FAA5C7C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165C5-262B-0AA9-307A-0CBEB6775B97}"/>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116195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29D7-00F5-9B1A-AC93-F4BD71D8D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368E00-A309-43FA-212E-35E99489A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68636-8DB0-DD78-993E-4A18B6974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544BA-B30C-08E1-D4F1-8DEFBBE6C7B1}"/>
              </a:ext>
            </a:extLst>
          </p:cNvPr>
          <p:cNvSpPr>
            <a:spLocks noGrp="1"/>
          </p:cNvSpPr>
          <p:nvPr>
            <p:ph type="dt" sz="half" idx="10"/>
          </p:nvPr>
        </p:nvSpPr>
        <p:spPr/>
        <p:txBody>
          <a:bodyPr/>
          <a:lstStyle/>
          <a:p>
            <a:fld id="{54C02000-2437-4124-A50E-6426CFF0B9D2}" type="datetimeFigureOut">
              <a:rPr lang="en-US" smtClean="0"/>
              <a:t>2/5/2024</a:t>
            </a:fld>
            <a:endParaRPr lang="en-US"/>
          </a:p>
        </p:txBody>
      </p:sp>
      <p:sp>
        <p:nvSpPr>
          <p:cNvPr id="6" name="Footer Placeholder 5">
            <a:extLst>
              <a:ext uri="{FF2B5EF4-FFF2-40B4-BE49-F238E27FC236}">
                <a16:creationId xmlns:a16="http://schemas.microsoft.com/office/drawing/2014/main" id="{CCB2C67F-C458-6300-DFAC-36BA9832E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A07F7-365E-4891-727A-E5C2A685A154}"/>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404215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EF9E8-0976-8746-500A-3A9EDC301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062C19-532B-D5C7-D90B-CEF68EF70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B42F6-67F4-F05C-D2D0-A9CBE7C06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02000-2437-4124-A50E-6426CFF0B9D2}" type="datetimeFigureOut">
              <a:rPr lang="en-US" smtClean="0"/>
              <a:t>2/5/2024</a:t>
            </a:fld>
            <a:endParaRPr lang="en-US"/>
          </a:p>
        </p:txBody>
      </p:sp>
      <p:sp>
        <p:nvSpPr>
          <p:cNvPr id="5" name="Footer Placeholder 4">
            <a:extLst>
              <a:ext uri="{FF2B5EF4-FFF2-40B4-BE49-F238E27FC236}">
                <a16:creationId xmlns:a16="http://schemas.microsoft.com/office/drawing/2014/main" id="{B8F527B3-4FCB-5C0A-11DB-02425EEA4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CCCF8E-8834-7990-8EF3-71B8F0FCB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3D898-074C-4FFE-B4AB-124964C0E76F}" type="slidenum">
              <a:rPr lang="en-US" smtClean="0"/>
              <a:t>‹#›</a:t>
            </a:fld>
            <a:endParaRPr lang="en-US"/>
          </a:p>
        </p:txBody>
      </p:sp>
    </p:spTree>
    <p:extLst>
      <p:ext uri="{BB962C8B-B14F-4D97-AF65-F5344CB8AC3E}">
        <p14:creationId xmlns:p14="http://schemas.microsoft.com/office/powerpoint/2010/main" val="216204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85331-D61B-0689-C51E-A84CAF4EDB7A}"/>
              </a:ext>
            </a:extLst>
          </p:cNvPr>
          <p:cNvSpPr>
            <a:spLocks noGrp="1"/>
          </p:cNvSpPr>
          <p:nvPr>
            <p:ph type="title"/>
          </p:nvPr>
        </p:nvSpPr>
        <p:spPr/>
        <p:txBody>
          <a:bodyPr/>
          <a:lstStyle/>
          <a:p>
            <a:r>
              <a:rPr lang="en-US" dirty="0"/>
              <a:t>205 Feb 7, Class 15</a:t>
            </a:r>
          </a:p>
        </p:txBody>
      </p:sp>
      <p:sp>
        <p:nvSpPr>
          <p:cNvPr id="5" name="Content Placeholder 4">
            <a:extLst>
              <a:ext uri="{FF2B5EF4-FFF2-40B4-BE49-F238E27FC236}">
                <a16:creationId xmlns:a16="http://schemas.microsoft.com/office/drawing/2014/main" id="{0541832B-55CE-80F0-D10A-D4CECC72A123}"/>
              </a:ext>
            </a:extLst>
          </p:cNvPr>
          <p:cNvSpPr>
            <a:spLocks noGrp="1"/>
          </p:cNvSpPr>
          <p:nvPr>
            <p:ph idx="1"/>
          </p:nvPr>
        </p:nvSpPr>
        <p:spPr/>
        <p:txBody>
          <a:bodyPr/>
          <a:lstStyle/>
          <a:p>
            <a:r>
              <a:rPr lang="en-US" dirty="0"/>
              <a:t>Experiment 2 analysis</a:t>
            </a:r>
          </a:p>
          <a:p>
            <a:r>
              <a:rPr lang="en-US" dirty="0"/>
              <a:t>Writing feedback</a:t>
            </a:r>
          </a:p>
          <a:p>
            <a:endParaRPr lang="en-US" dirty="0"/>
          </a:p>
          <a:p>
            <a:r>
              <a:rPr lang="en-US" dirty="0"/>
              <a:t>Scientific writing</a:t>
            </a:r>
          </a:p>
          <a:p>
            <a:pPr lvl="1"/>
            <a:r>
              <a:rPr lang="en-US" dirty="0"/>
              <a:t>Introduction: framing the question</a:t>
            </a:r>
          </a:p>
          <a:p>
            <a:pPr lvl="1"/>
            <a:r>
              <a:rPr lang="en-US" dirty="0"/>
              <a:t>Discussion: drawing inferences</a:t>
            </a:r>
          </a:p>
          <a:p>
            <a:r>
              <a:rPr lang="en-US" dirty="0"/>
              <a:t>Expanding the background research</a:t>
            </a:r>
          </a:p>
        </p:txBody>
      </p:sp>
    </p:spTree>
    <p:extLst>
      <p:ext uri="{BB962C8B-B14F-4D97-AF65-F5344CB8AC3E}">
        <p14:creationId xmlns:p14="http://schemas.microsoft.com/office/powerpoint/2010/main" val="408478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F12B96C-9E39-57B5-B032-80FE7FC41838}"/>
              </a:ext>
            </a:extLst>
          </p:cNvPr>
          <p:cNvSpPr>
            <a:spLocks noGrp="1"/>
          </p:cNvSpPr>
          <p:nvPr>
            <p:ph type="title"/>
          </p:nvPr>
        </p:nvSpPr>
        <p:spPr/>
        <p:txBody>
          <a:bodyPr/>
          <a:lstStyle/>
          <a:p>
            <a:endParaRPr lang="en-US"/>
          </a:p>
        </p:txBody>
      </p:sp>
      <p:sp>
        <p:nvSpPr>
          <p:cNvPr id="11" name="Text Placeholder 10">
            <a:extLst>
              <a:ext uri="{FF2B5EF4-FFF2-40B4-BE49-F238E27FC236}">
                <a16:creationId xmlns:a16="http://schemas.microsoft.com/office/drawing/2014/main" id="{AFD4D526-4BF9-4875-6004-260087AF0322}"/>
              </a:ext>
            </a:extLst>
          </p:cNvPr>
          <p:cNvSpPr>
            <a:spLocks noGrp="1"/>
          </p:cNvSpPr>
          <p:nvPr>
            <p:ph type="body" idx="1"/>
          </p:nvPr>
        </p:nvSpPr>
        <p:spPr/>
        <p:txBody>
          <a:bodyPr/>
          <a:lstStyle/>
          <a:p>
            <a:endParaRPr lang="en-US"/>
          </a:p>
        </p:txBody>
      </p:sp>
      <p:sp>
        <p:nvSpPr>
          <p:cNvPr id="12" name="Content Placeholder 11">
            <a:extLst>
              <a:ext uri="{FF2B5EF4-FFF2-40B4-BE49-F238E27FC236}">
                <a16:creationId xmlns:a16="http://schemas.microsoft.com/office/drawing/2014/main" id="{CF39ACE2-D8A0-143E-D094-C4F2E941F97C}"/>
              </a:ext>
            </a:extLst>
          </p:cNvPr>
          <p:cNvSpPr>
            <a:spLocks noGrp="1"/>
          </p:cNvSpPr>
          <p:nvPr>
            <p:ph sz="half" idx="2"/>
          </p:nvPr>
        </p:nvSpPr>
        <p:spPr/>
        <p:txBody>
          <a:bodyPr/>
          <a:lstStyle/>
          <a:p>
            <a:endParaRPr lang="en-US"/>
          </a:p>
        </p:txBody>
      </p:sp>
      <p:sp>
        <p:nvSpPr>
          <p:cNvPr id="13" name="Text Placeholder 12">
            <a:extLst>
              <a:ext uri="{FF2B5EF4-FFF2-40B4-BE49-F238E27FC236}">
                <a16:creationId xmlns:a16="http://schemas.microsoft.com/office/drawing/2014/main" id="{5D025BF9-66F7-E522-60E1-C06509E078F0}"/>
              </a:ext>
            </a:extLst>
          </p:cNvPr>
          <p:cNvSpPr>
            <a:spLocks noGrp="1"/>
          </p:cNvSpPr>
          <p:nvPr>
            <p:ph type="body" sz="quarter" idx="3"/>
          </p:nvPr>
        </p:nvSpPr>
        <p:spPr/>
        <p:txBody>
          <a:bodyPr/>
          <a:lstStyle/>
          <a:p>
            <a:endParaRPr lang="en-US"/>
          </a:p>
        </p:txBody>
      </p:sp>
      <p:sp>
        <p:nvSpPr>
          <p:cNvPr id="14" name="Content Placeholder 13">
            <a:extLst>
              <a:ext uri="{FF2B5EF4-FFF2-40B4-BE49-F238E27FC236}">
                <a16:creationId xmlns:a16="http://schemas.microsoft.com/office/drawing/2014/main" id="{C5891828-0516-75BC-D7A5-5A7A85E9DF10}"/>
              </a:ext>
            </a:extLst>
          </p:cNvPr>
          <p:cNvSpPr>
            <a:spLocks noGrp="1"/>
          </p:cNvSpPr>
          <p:nvPr>
            <p:ph sz="quarter" idx="4"/>
          </p:nvPr>
        </p:nvSpPr>
        <p:spPr/>
        <p:txBody>
          <a:bodyPr/>
          <a:lstStyle/>
          <a:p>
            <a:endParaRPr lang="en-US"/>
          </a:p>
        </p:txBody>
      </p:sp>
      <p:pic>
        <p:nvPicPr>
          <p:cNvPr id="5" name="Picture 4">
            <a:extLst>
              <a:ext uri="{FF2B5EF4-FFF2-40B4-BE49-F238E27FC236}">
                <a16:creationId xmlns:a16="http://schemas.microsoft.com/office/drawing/2014/main" id="{41A36183-2701-C01A-E3E4-9708D08063AC}"/>
              </a:ext>
            </a:extLst>
          </p:cNvPr>
          <p:cNvPicPr>
            <a:picLocks noChangeAspect="1"/>
          </p:cNvPicPr>
          <p:nvPr/>
        </p:nvPicPr>
        <p:blipFill>
          <a:blip r:embed="rId2"/>
          <a:stretch>
            <a:fillRect/>
          </a:stretch>
        </p:blipFill>
        <p:spPr>
          <a:xfrm>
            <a:off x="838200" y="1374775"/>
            <a:ext cx="4791075" cy="3838575"/>
          </a:xfrm>
          <a:prstGeom prst="rect">
            <a:avLst/>
          </a:prstGeom>
        </p:spPr>
      </p:pic>
      <p:pic>
        <p:nvPicPr>
          <p:cNvPr id="7" name="Picture 6">
            <a:extLst>
              <a:ext uri="{FF2B5EF4-FFF2-40B4-BE49-F238E27FC236}">
                <a16:creationId xmlns:a16="http://schemas.microsoft.com/office/drawing/2014/main" id="{200928A7-B548-9F55-32C4-A1E149905E3A}"/>
              </a:ext>
            </a:extLst>
          </p:cNvPr>
          <p:cNvPicPr>
            <a:picLocks noChangeAspect="1"/>
          </p:cNvPicPr>
          <p:nvPr/>
        </p:nvPicPr>
        <p:blipFill>
          <a:blip r:embed="rId3"/>
          <a:stretch>
            <a:fillRect/>
          </a:stretch>
        </p:blipFill>
        <p:spPr>
          <a:xfrm>
            <a:off x="966787" y="5348287"/>
            <a:ext cx="4772025" cy="1285875"/>
          </a:xfrm>
          <a:prstGeom prst="rect">
            <a:avLst/>
          </a:prstGeom>
        </p:spPr>
      </p:pic>
      <p:pic>
        <p:nvPicPr>
          <p:cNvPr id="9" name="Picture 8">
            <a:extLst>
              <a:ext uri="{FF2B5EF4-FFF2-40B4-BE49-F238E27FC236}">
                <a16:creationId xmlns:a16="http://schemas.microsoft.com/office/drawing/2014/main" id="{F6FFAAE7-CB65-A9C6-382A-247DF8673F6E}"/>
              </a:ext>
            </a:extLst>
          </p:cNvPr>
          <p:cNvPicPr>
            <a:picLocks noChangeAspect="1"/>
          </p:cNvPicPr>
          <p:nvPr/>
        </p:nvPicPr>
        <p:blipFill>
          <a:blip r:embed="rId4"/>
          <a:stretch>
            <a:fillRect/>
          </a:stretch>
        </p:blipFill>
        <p:spPr>
          <a:xfrm>
            <a:off x="6453190" y="833437"/>
            <a:ext cx="4848225" cy="5800725"/>
          </a:xfrm>
          <a:prstGeom prst="rect">
            <a:avLst/>
          </a:prstGeom>
        </p:spPr>
      </p:pic>
    </p:spTree>
    <p:extLst>
      <p:ext uri="{BB962C8B-B14F-4D97-AF65-F5344CB8AC3E}">
        <p14:creationId xmlns:p14="http://schemas.microsoft.com/office/powerpoint/2010/main" val="281950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5F2188-DF89-E16D-6F05-8C6FE6CB5C43}"/>
              </a:ext>
            </a:extLst>
          </p:cNvPr>
          <p:cNvSpPr>
            <a:spLocks noGrp="1"/>
          </p:cNvSpPr>
          <p:nvPr>
            <p:ph type="title"/>
          </p:nvPr>
        </p:nvSpPr>
        <p:spPr/>
        <p:txBody>
          <a:bodyPr/>
          <a:lstStyle/>
          <a:p>
            <a:r>
              <a:rPr lang="en-US" dirty="0"/>
              <a:t>Study 1</a:t>
            </a:r>
          </a:p>
        </p:txBody>
      </p:sp>
      <p:sp>
        <p:nvSpPr>
          <p:cNvPr id="8" name="Content Placeholder 7">
            <a:extLst>
              <a:ext uri="{FF2B5EF4-FFF2-40B4-BE49-F238E27FC236}">
                <a16:creationId xmlns:a16="http://schemas.microsoft.com/office/drawing/2014/main" id="{9870FF57-3A1E-549A-B5EE-49999B618005}"/>
              </a:ext>
            </a:extLst>
          </p:cNvPr>
          <p:cNvSpPr>
            <a:spLocks noGrp="1"/>
          </p:cNvSpPr>
          <p:nvPr>
            <p:ph idx="1"/>
          </p:nvPr>
        </p:nvSpPr>
        <p:spPr/>
        <p:txBody>
          <a:bodyPr>
            <a:normAutofit lnSpcReduction="10000"/>
          </a:bodyPr>
          <a:lstStyle/>
          <a:p>
            <a:pPr algn="l"/>
            <a:r>
              <a:rPr lang="en-US" sz="3200" b="0" i="0" u="none" strike="noStrike" baseline="0" dirty="0">
                <a:latin typeface="AdvOTf9433e2d"/>
              </a:rPr>
              <a:t>Study 1 was designed such that participants</a:t>
            </a:r>
            <a:r>
              <a:rPr lang="en-US" sz="3200" b="0" i="0" u="none" strike="noStrike" baseline="0" dirty="0">
                <a:latin typeface="AdvOT8608a8d1+20"/>
              </a:rPr>
              <a:t>’ </a:t>
            </a:r>
            <a:r>
              <a:rPr lang="en-US" sz="3200" b="0" i="0" u="none" strike="noStrike" baseline="0" dirty="0">
                <a:latin typeface="AdvOTf9433e2d"/>
              </a:rPr>
              <a:t>goal was to solve more puzzles. Anger was expected to increase goal attainment (i.e., number of puzzles solved) relative to a neutral state on challenging puzzles. The dif</a:t>
            </a:r>
            <a:r>
              <a:rPr lang="en-US" sz="3200" b="0" i="0" u="none" strike="noStrike" baseline="0" dirty="0">
                <a:latin typeface="AdvOTf9433e2d+fb"/>
              </a:rPr>
              <a:t>fi</a:t>
            </a:r>
            <a:r>
              <a:rPr lang="en-US" sz="3200" b="0" i="0" u="none" strike="noStrike" baseline="0" dirty="0">
                <a:latin typeface="AdvOTf9433e2d"/>
              </a:rPr>
              <a:t>culty of the puzzles in this situation can be overcome with greater persistence in attempting to solve the puzzles, and therefore, we also examined persistence on the task. In addition to comparison to a neutral condition, the effects of anger were compared to the effects of other states that varied in their valence and approach orientation.</a:t>
            </a:r>
            <a:endParaRPr lang="en-US" sz="4400" dirty="0"/>
          </a:p>
        </p:txBody>
      </p:sp>
    </p:spTree>
    <p:extLst>
      <p:ext uri="{BB962C8B-B14F-4D97-AF65-F5344CB8AC3E}">
        <p14:creationId xmlns:p14="http://schemas.microsoft.com/office/powerpoint/2010/main" val="157393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D9181E-27BF-89AF-8236-EF664F60AEC3}"/>
              </a:ext>
            </a:extLst>
          </p:cNvPr>
          <p:cNvSpPr>
            <a:spLocks noGrp="1"/>
          </p:cNvSpPr>
          <p:nvPr>
            <p:ph type="title"/>
          </p:nvPr>
        </p:nvSpPr>
        <p:spPr/>
        <p:txBody>
          <a:bodyPr/>
          <a:lstStyle/>
          <a:p>
            <a:r>
              <a:rPr lang="en-US" dirty="0"/>
              <a:t>Methods</a:t>
            </a:r>
          </a:p>
        </p:txBody>
      </p:sp>
      <p:sp>
        <p:nvSpPr>
          <p:cNvPr id="8" name="Content Placeholder 7">
            <a:extLst>
              <a:ext uri="{FF2B5EF4-FFF2-40B4-BE49-F238E27FC236}">
                <a16:creationId xmlns:a16="http://schemas.microsoft.com/office/drawing/2014/main" id="{3610D95B-E89A-5424-D5B8-0E78255607E4}"/>
              </a:ext>
            </a:extLst>
          </p:cNvPr>
          <p:cNvSpPr>
            <a:spLocks noGrp="1"/>
          </p:cNvSpPr>
          <p:nvPr>
            <p:ph idx="1"/>
          </p:nvPr>
        </p:nvSpPr>
        <p:spPr/>
        <p:txBody>
          <a:bodyPr>
            <a:normAutofit/>
          </a:bodyPr>
          <a:lstStyle/>
          <a:p>
            <a:pPr algn="l"/>
            <a:r>
              <a:rPr lang="en-US" b="0" i="0" u="none" strike="noStrike" baseline="0" dirty="0">
                <a:latin typeface="AdvOTf9433e2d"/>
              </a:rPr>
              <a:t>Participants were randomly assigned to emotion condition (anger, neutral, amusement, desire, sadness). Emotions were elicited through images that forwarded automatically in a slide show consisting of </a:t>
            </a:r>
            <a:r>
              <a:rPr lang="en-US" b="0" i="0" u="none" strike="noStrike" baseline="0" dirty="0">
                <a:latin typeface="AdvOTf9433e2d+fb"/>
              </a:rPr>
              <a:t>fi</a:t>
            </a:r>
            <a:r>
              <a:rPr lang="en-US" b="0" i="0" u="none" strike="noStrike" baseline="0" dirty="0">
                <a:latin typeface="AdvOTf9433e2d"/>
              </a:rPr>
              <a:t>fteen images displayed for 5 s each (a common emotion elicitation associated with medium-to-large effect sizes; H. C. </a:t>
            </a:r>
            <a:r>
              <a:rPr lang="en-US" b="0" i="0" u="none" strike="noStrike" baseline="0" dirty="0" err="1">
                <a:latin typeface="AdvOTf9433e2d"/>
              </a:rPr>
              <a:t>Lench</a:t>
            </a:r>
            <a:r>
              <a:rPr lang="en-US" b="0" i="0" u="none" strike="noStrike" baseline="0" dirty="0">
                <a:latin typeface="AdvOTf9433e2d"/>
              </a:rPr>
              <a:t> et al., 2011). Images from the IAPS (Lang, 1995) were chosen that have been shown to elicit amusement, sadness, anger, or neutral emotion in the previous standardization studies (</a:t>
            </a:r>
            <a:r>
              <a:rPr lang="en-US" b="0" i="0" u="none" strike="noStrike" baseline="0" dirty="0" err="1">
                <a:latin typeface="AdvOTf9433e2d"/>
              </a:rPr>
              <a:t>Mikels</a:t>
            </a:r>
            <a:r>
              <a:rPr lang="en-US" b="0" i="0" u="none" strike="noStrike" baseline="0" dirty="0">
                <a:latin typeface="AdvOTf9433e2d"/>
              </a:rPr>
              <a:t> et al., 2005).1 The number of IAPS images that elicit anger speci</a:t>
            </a:r>
            <a:r>
              <a:rPr lang="en-US" b="0" i="0" u="none" strike="noStrike" baseline="0" dirty="0">
                <a:latin typeface="AdvOTf9433e2d+fb"/>
              </a:rPr>
              <a:t>fi</a:t>
            </a:r>
            <a:r>
              <a:rPr lang="en-US" b="0" i="0" u="none" strike="noStrike" baseline="0" dirty="0">
                <a:latin typeface="AdvOTf9433e2d"/>
              </a:rPr>
              <a:t>cally is relatively small, and therefore, we developed seven images speci</a:t>
            </a:r>
            <a:r>
              <a:rPr lang="en-US" b="0" i="0" u="none" strike="noStrike" baseline="0" dirty="0">
                <a:latin typeface="AdvOTf9433e2d+fb"/>
              </a:rPr>
              <a:t>fi</a:t>
            </a:r>
            <a:r>
              <a:rPr lang="en-US" b="0" i="0" u="none" strike="noStrike" baseline="0" dirty="0">
                <a:latin typeface="AdvOTf9433e2d"/>
              </a:rPr>
              <a:t>c to the study population (e.g., insults to the university football team).</a:t>
            </a:r>
            <a:endParaRPr lang="en-US" sz="4000" dirty="0"/>
          </a:p>
        </p:txBody>
      </p:sp>
    </p:spTree>
    <p:extLst>
      <p:ext uri="{BB962C8B-B14F-4D97-AF65-F5344CB8AC3E}">
        <p14:creationId xmlns:p14="http://schemas.microsoft.com/office/powerpoint/2010/main" val="220336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667-666F-9F00-0A21-C3FC0C072F21}"/>
              </a:ext>
            </a:extLst>
          </p:cNvPr>
          <p:cNvSpPr>
            <a:spLocks noGrp="1"/>
          </p:cNvSpPr>
          <p:nvPr>
            <p:ph type="title"/>
          </p:nvPr>
        </p:nvSpPr>
        <p:spPr/>
        <p:txBody>
          <a:bodyPr/>
          <a:lstStyle/>
          <a:p>
            <a:r>
              <a:rPr lang="en-US" dirty="0"/>
              <a:t>Manipulation check</a:t>
            </a:r>
          </a:p>
        </p:txBody>
      </p:sp>
      <p:sp>
        <p:nvSpPr>
          <p:cNvPr id="3" name="Content Placeholder 2">
            <a:extLst>
              <a:ext uri="{FF2B5EF4-FFF2-40B4-BE49-F238E27FC236}">
                <a16:creationId xmlns:a16="http://schemas.microsoft.com/office/drawing/2014/main" id="{BA472A70-61A9-1A30-BA0F-0CEBE5A9887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B62F7F2-CA5A-A189-05C4-E60D04F3AE09}"/>
              </a:ext>
            </a:extLst>
          </p:cNvPr>
          <p:cNvPicPr>
            <a:picLocks noChangeAspect="1"/>
          </p:cNvPicPr>
          <p:nvPr/>
        </p:nvPicPr>
        <p:blipFill>
          <a:blip r:embed="rId2"/>
          <a:stretch>
            <a:fillRect/>
          </a:stretch>
        </p:blipFill>
        <p:spPr>
          <a:xfrm>
            <a:off x="1723339" y="1897075"/>
            <a:ext cx="8527566" cy="4269971"/>
          </a:xfrm>
          <a:prstGeom prst="rect">
            <a:avLst/>
          </a:prstGeom>
        </p:spPr>
      </p:pic>
    </p:spTree>
    <p:extLst>
      <p:ext uri="{BB962C8B-B14F-4D97-AF65-F5344CB8AC3E}">
        <p14:creationId xmlns:p14="http://schemas.microsoft.com/office/powerpoint/2010/main" val="360368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9BF8-46BA-FD23-431A-8F13AE8658BB}"/>
              </a:ext>
            </a:extLst>
          </p:cNvPr>
          <p:cNvSpPr>
            <a:spLocks noGrp="1"/>
          </p:cNvSpPr>
          <p:nvPr>
            <p:ph type="title"/>
          </p:nvPr>
        </p:nvSpPr>
        <p:spPr/>
        <p:txBody>
          <a:bodyPr/>
          <a:lstStyle/>
          <a:p>
            <a:r>
              <a:rPr lang="en-US" dirty="0"/>
              <a:t>Anagrams solved</a:t>
            </a:r>
          </a:p>
        </p:txBody>
      </p:sp>
      <p:sp>
        <p:nvSpPr>
          <p:cNvPr id="3" name="Content Placeholder 2">
            <a:extLst>
              <a:ext uri="{FF2B5EF4-FFF2-40B4-BE49-F238E27FC236}">
                <a16:creationId xmlns:a16="http://schemas.microsoft.com/office/drawing/2014/main" id="{594091BD-B196-315A-6A54-48E71483D9E5}"/>
              </a:ext>
            </a:extLst>
          </p:cNvPr>
          <p:cNvSpPr>
            <a:spLocks noGrp="1"/>
          </p:cNvSpPr>
          <p:nvPr>
            <p:ph idx="1"/>
          </p:nvPr>
        </p:nvSpPr>
        <p:spPr>
          <a:xfrm>
            <a:off x="838200" y="1825625"/>
            <a:ext cx="3879715" cy="4351338"/>
          </a:xfrm>
        </p:spPr>
        <p:txBody>
          <a:bodyPr>
            <a:normAutofit/>
          </a:bodyPr>
          <a:lstStyle/>
          <a:p>
            <a:pPr algn="l"/>
            <a:r>
              <a:rPr lang="en-US" sz="1800" b="0" i="0" u="none" strike="noStrike" baseline="0" dirty="0">
                <a:latin typeface="AdvOTf9433e2d"/>
              </a:rPr>
              <a:t>As shown in Figure 2, an analysis of variance (ANOVA) revealed that emotion condition affected the number of anagrams correctly solved on the dif</a:t>
            </a:r>
            <a:r>
              <a:rPr lang="en-US" sz="1800" b="0" i="0" u="none" strike="noStrike" baseline="0" dirty="0">
                <a:latin typeface="AdvOTf9433e2d+fb"/>
              </a:rPr>
              <a:t>fi</a:t>
            </a:r>
            <a:r>
              <a:rPr lang="en-US" sz="1800" b="0" i="0" u="none" strike="noStrike" baseline="0" dirty="0">
                <a:latin typeface="AdvOTf9433e2d"/>
              </a:rPr>
              <a:t>cult </a:t>
            </a:r>
            <a:r>
              <a:rPr lang="en-US" sz="1800" b="0" i="0" u="none" strike="noStrike" baseline="0" dirty="0">
                <a:latin typeface="AdvOTf9433e2d+fb"/>
              </a:rPr>
              <a:t>fi</a:t>
            </a:r>
            <a:r>
              <a:rPr lang="en-US" sz="1800" b="0" i="0" u="none" strike="noStrike" baseline="0" dirty="0">
                <a:latin typeface="AdvOTf9433e2d"/>
              </a:rPr>
              <a:t>rst set, </a:t>
            </a:r>
            <a:r>
              <a:rPr lang="en-US" sz="1800" b="0" i="0" u="none" strike="noStrike" baseline="0" dirty="0">
                <a:latin typeface="AdvOTb4af3d5d.I"/>
              </a:rPr>
              <a:t>F</a:t>
            </a:r>
            <a:r>
              <a:rPr lang="en-US" sz="1800" b="0" i="0" u="none" strike="noStrike" baseline="0" dirty="0">
                <a:latin typeface="AdvOTf9433e2d"/>
              </a:rPr>
              <a:t>(4, 228) </a:t>
            </a:r>
            <a:r>
              <a:rPr lang="en-US" sz="1800" b="0" i="0" u="none" strike="noStrike" baseline="0" dirty="0">
                <a:latin typeface="AdvOT8608a8d1"/>
              </a:rPr>
              <a:t>= </a:t>
            </a:r>
            <a:r>
              <a:rPr lang="en-US" sz="1800" b="0" i="0" u="none" strike="noStrike" baseline="0" dirty="0">
                <a:latin typeface="AdvOTf9433e2d"/>
              </a:rPr>
              <a:t>3.65, </a:t>
            </a:r>
            <a:r>
              <a:rPr lang="en-US" sz="1800" b="0" i="0" u="none" strike="noStrike" baseline="0" dirty="0">
                <a:latin typeface="AdvOTb4af3d5d.I"/>
              </a:rPr>
              <a:t>p </a:t>
            </a:r>
            <a:r>
              <a:rPr lang="en-US" sz="1800" b="0" i="0" u="none" strike="noStrike" baseline="0" dirty="0">
                <a:latin typeface="AdvOT8608a8d1"/>
              </a:rPr>
              <a:t>= </a:t>
            </a:r>
            <a:r>
              <a:rPr lang="en-US" sz="1800" b="0" i="0" u="none" strike="noStrike" baseline="0" dirty="0">
                <a:latin typeface="AdvOTf9433e2d"/>
              </a:rPr>
              <a:t>.007, </a:t>
            </a:r>
            <a:r>
              <a:rPr lang="en-US" sz="1800" b="0" i="0" u="none" strike="noStrike" baseline="0" dirty="0">
                <a:latin typeface="AdvOT8608a8d1+03"/>
              </a:rPr>
              <a:t>η</a:t>
            </a:r>
            <a:r>
              <a:rPr lang="en-US" sz="1800" b="0" i="0" u="none" strike="noStrike" baseline="0" dirty="0">
                <a:latin typeface="AdvTTbdb21c9e"/>
              </a:rPr>
              <a:t>2 </a:t>
            </a:r>
            <a:r>
              <a:rPr lang="en-US" sz="1800" b="0" i="0" u="none" strike="noStrike" baseline="0" dirty="0">
                <a:latin typeface="AdvTTd0b5fdba.I"/>
              </a:rPr>
              <a:t>p </a:t>
            </a:r>
            <a:r>
              <a:rPr lang="en-US" sz="1800" b="0" i="0" u="none" strike="noStrike" baseline="0" dirty="0">
                <a:latin typeface="AdvOT8608a8d1"/>
              </a:rPr>
              <a:t>= </a:t>
            </a:r>
            <a:r>
              <a:rPr lang="en-US" sz="1800" b="0" i="0" u="none" strike="noStrike" baseline="0" dirty="0">
                <a:latin typeface="AdvOTf9433e2d"/>
              </a:rPr>
              <a:t>.06. The primary contrast of interest showed that participants in the anger condition solved more anagrams than those in the neutral condition, </a:t>
            </a:r>
            <a:r>
              <a:rPr lang="en-US" sz="1800" b="0" i="0" u="none" strike="noStrike" baseline="0" dirty="0">
                <a:latin typeface="AdvOTb4af3d5d.I"/>
              </a:rPr>
              <a:t>t</a:t>
            </a:r>
            <a:r>
              <a:rPr lang="en-US" sz="1800" b="0" i="0" u="none" strike="noStrike" baseline="0" dirty="0">
                <a:latin typeface="AdvOTf9433e2d"/>
              </a:rPr>
              <a:t>(90) </a:t>
            </a:r>
            <a:r>
              <a:rPr lang="en-US" sz="1800" b="0" i="0" u="none" strike="noStrike" baseline="0" dirty="0">
                <a:latin typeface="AdvOT8608a8d1"/>
              </a:rPr>
              <a:t>= </a:t>
            </a:r>
            <a:r>
              <a:rPr lang="en-US" sz="1800" b="0" i="0" u="none" strike="noStrike" baseline="0" dirty="0">
                <a:latin typeface="AdvOTf9433e2d"/>
              </a:rPr>
              <a:t>3.82, </a:t>
            </a:r>
            <a:r>
              <a:rPr lang="en-US" sz="1800" b="0" i="0" u="none" strike="noStrike" baseline="0" dirty="0">
                <a:latin typeface="AdvOTb4af3d5d.I"/>
              </a:rPr>
              <a:t>p </a:t>
            </a:r>
            <a:r>
              <a:rPr lang="en-US" sz="1800" b="0" i="0" u="none" strike="noStrike" baseline="0" dirty="0">
                <a:latin typeface="AdvOT8608a8d1"/>
              </a:rPr>
              <a:t>&lt; </a:t>
            </a:r>
            <a:r>
              <a:rPr lang="en-US" sz="1800" b="0" i="0" u="none" strike="noStrike" baseline="0" dirty="0">
                <a:latin typeface="AdvOTf9433e2d"/>
              </a:rPr>
              <a:t>.001, </a:t>
            </a:r>
            <a:r>
              <a:rPr lang="en-US" sz="1800" b="0" i="0" u="none" strike="noStrike" baseline="0" dirty="0">
                <a:latin typeface="AdvOTb4af3d5d.I"/>
              </a:rPr>
              <a:t>d </a:t>
            </a:r>
            <a:r>
              <a:rPr lang="en-US" sz="1800" b="0" i="0" u="none" strike="noStrike" baseline="0" dirty="0">
                <a:latin typeface="AdvOT8608a8d1"/>
              </a:rPr>
              <a:t>= </a:t>
            </a:r>
            <a:r>
              <a:rPr lang="en-US" sz="1800" b="0" i="0" u="none" strike="noStrike" baseline="0" dirty="0">
                <a:latin typeface="AdvOTf9433e2d"/>
              </a:rPr>
              <a:t>.81.  Compared to the neutral condition, this represents a 39.18% improvement in goal attainment (anagrams solved) when angry.</a:t>
            </a:r>
            <a:endParaRPr lang="en-US" dirty="0"/>
          </a:p>
        </p:txBody>
      </p:sp>
      <p:pic>
        <p:nvPicPr>
          <p:cNvPr id="5" name="Picture 4">
            <a:extLst>
              <a:ext uri="{FF2B5EF4-FFF2-40B4-BE49-F238E27FC236}">
                <a16:creationId xmlns:a16="http://schemas.microsoft.com/office/drawing/2014/main" id="{A543FF5D-86C5-B7BE-84C5-14D74BB0CBC6}"/>
              </a:ext>
            </a:extLst>
          </p:cNvPr>
          <p:cNvPicPr>
            <a:picLocks noChangeAspect="1"/>
          </p:cNvPicPr>
          <p:nvPr/>
        </p:nvPicPr>
        <p:blipFill>
          <a:blip r:embed="rId2"/>
          <a:stretch>
            <a:fillRect/>
          </a:stretch>
        </p:blipFill>
        <p:spPr>
          <a:xfrm>
            <a:off x="4883894" y="1825625"/>
            <a:ext cx="6353175" cy="3152775"/>
          </a:xfrm>
          <a:prstGeom prst="rect">
            <a:avLst/>
          </a:prstGeom>
        </p:spPr>
      </p:pic>
    </p:spTree>
    <p:extLst>
      <p:ext uri="{BB962C8B-B14F-4D97-AF65-F5344CB8AC3E}">
        <p14:creationId xmlns:p14="http://schemas.microsoft.com/office/powerpoint/2010/main" val="242108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C31A-34A5-8306-1099-E09B13D04115}"/>
              </a:ext>
            </a:extLst>
          </p:cNvPr>
          <p:cNvSpPr>
            <a:spLocks noGrp="1"/>
          </p:cNvSpPr>
          <p:nvPr>
            <p:ph type="title"/>
          </p:nvPr>
        </p:nvSpPr>
        <p:spPr/>
        <p:txBody>
          <a:bodyPr/>
          <a:lstStyle/>
          <a:p>
            <a:r>
              <a:rPr lang="en-US" dirty="0"/>
              <a:t>Additional studies</a:t>
            </a:r>
          </a:p>
        </p:txBody>
      </p:sp>
      <p:sp>
        <p:nvSpPr>
          <p:cNvPr id="3" name="Content Placeholder 2">
            <a:extLst>
              <a:ext uri="{FF2B5EF4-FFF2-40B4-BE49-F238E27FC236}">
                <a16:creationId xmlns:a16="http://schemas.microsoft.com/office/drawing/2014/main" id="{761FF71A-C9B4-6046-506D-E006C15F0C96}"/>
              </a:ext>
            </a:extLst>
          </p:cNvPr>
          <p:cNvSpPr>
            <a:spLocks noGrp="1"/>
          </p:cNvSpPr>
          <p:nvPr>
            <p:ph idx="1"/>
          </p:nvPr>
        </p:nvSpPr>
        <p:spPr/>
        <p:txBody>
          <a:bodyPr/>
          <a:lstStyle/>
          <a:p>
            <a:r>
              <a:rPr lang="en-US" dirty="0"/>
              <a:t>Study 2: anger led to more cheating (false self-report) on hard puzzle solutions</a:t>
            </a:r>
          </a:p>
          <a:p>
            <a:r>
              <a:rPr lang="en-US" dirty="0"/>
              <a:t>Study 3: video game play – skiing on Wii balance board</a:t>
            </a:r>
          </a:p>
          <a:p>
            <a:pPr lvl="1"/>
            <a:r>
              <a:rPr lang="en-US" dirty="0"/>
              <a:t>Hard/easy game</a:t>
            </a:r>
          </a:p>
          <a:p>
            <a:pPr lvl="1"/>
            <a:r>
              <a:rPr lang="en-US" dirty="0"/>
              <a:t>5 emotion levels</a:t>
            </a:r>
          </a:p>
          <a:p>
            <a:pPr lvl="1"/>
            <a:r>
              <a:rPr lang="en-US" dirty="0"/>
              <a:t>Anger led to better scores on only harder game</a:t>
            </a:r>
          </a:p>
          <a:p>
            <a:r>
              <a:rPr lang="en-US" dirty="0"/>
              <a:t>Study 4: decreased reaction times after unfair game</a:t>
            </a:r>
          </a:p>
          <a:p>
            <a:r>
              <a:rPr lang="en-US" dirty="0"/>
              <a:t>Study 5: non-experimental study comparing anger and voting tendency</a:t>
            </a:r>
          </a:p>
        </p:txBody>
      </p:sp>
    </p:spTree>
    <p:extLst>
      <p:ext uri="{BB962C8B-B14F-4D97-AF65-F5344CB8AC3E}">
        <p14:creationId xmlns:p14="http://schemas.microsoft.com/office/powerpoint/2010/main" val="87353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CD9490-07CF-884A-C0DE-1A1B6B440AA1}"/>
              </a:ext>
            </a:extLst>
          </p:cNvPr>
          <p:cNvPicPr>
            <a:picLocks noChangeAspect="1"/>
          </p:cNvPicPr>
          <p:nvPr/>
        </p:nvPicPr>
        <p:blipFill>
          <a:blip r:embed="rId2"/>
          <a:stretch>
            <a:fillRect/>
          </a:stretch>
        </p:blipFill>
        <p:spPr>
          <a:xfrm>
            <a:off x="820738" y="611491"/>
            <a:ext cx="4772025" cy="2219325"/>
          </a:xfrm>
          <a:prstGeom prst="rect">
            <a:avLst/>
          </a:prstGeom>
        </p:spPr>
      </p:pic>
      <p:pic>
        <p:nvPicPr>
          <p:cNvPr id="10" name="Picture 9">
            <a:extLst>
              <a:ext uri="{FF2B5EF4-FFF2-40B4-BE49-F238E27FC236}">
                <a16:creationId xmlns:a16="http://schemas.microsoft.com/office/drawing/2014/main" id="{F6D25247-CA26-79E1-F68D-C9A1E794A6FC}"/>
              </a:ext>
            </a:extLst>
          </p:cNvPr>
          <p:cNvPicPr>
            <a:picLocks noChangeAspect="1"/>
          </p:cNvPicPr>
          <p:nvPr/>
        </p:nvPicPr>
        <p:blipFill>
          <a:blip r:embed="rId3"/>
          <a:stretch>
            <a:fillRect/>
          </a:stretch>
        </p:blipFill>
        <p:spPr>
          <a:xfrm>
            <a:off x="836612" y="2830816"/>
            <a:ext cx="4714875" cy="3667125"/>
          </a:xfrm>
          <a:prstGeom prst="rect">
            <a:avLst/>
          </a:prstGeom>
        </p:spPr>
      </p:pic>
      <p:pic>
        <p:nvPicPr>
          <p:cNvPr id="12" name="Picture 11">
            <a:extLst>
              <a:ext uri="{FF2B5EF4-FFF2-40B4-BE49-F238E27FC236}">
                <a16:creationId xmlns:a16="http://schemas.microsoft.com/office/drawing/2014/main" id="{D11DF01D-40CB-F795-8233-642D409DF8DF}"/>
              </a:ext>
            </a:extLst>
          </p:cNvPr>
          <p:cNvPicPr>
            <a:picLocks noChangeAspect="1"/>
          </p:cNvPicPr>
          <p:nvPr/>
        </p:nvPicPr>
        <p:blipFill>
          <a:blip r:embed="rId4"/>
          <a:stretch>
            <a:fillRect/>
          </a:stretch>
        </p:blipFill>
        <p:spPr>
          <a:xfrm>
            <a:off x="6172200" y="102394"/>
            <a:ext cx="4886325" cy="1990725"/>
          </a:xfrm>
          <a:prstGeom prst="rect">
            <a:avLst/>
          </a:prstGeom>
        </p:spPr>
      </p:pic>
      <p:pic>
        <p:nvPicPr>
          <p:cNvPr id="14" name="Picture 13">
            <a:extLst>
              <a:ext uri="{FF2B5EF4-FFF2-40B4-BE49-F238E27FC236}">
                <a16:creationId xmlns:a16="http://schemas.microsoft.com/office/drawing/2014/main" id="{9AB04166-AA5E-0BAE-5214-169B817E9727}"/>
              </a:ext>
            </a:extLst>
          </p:cNvPr>
          <p:cNvPicPr>
            <a:picLocks noChangeAspect="1"/>
          </p:cNvPicPr>
          <p:nvPr/>
        </p:nvPicPr>
        <p:blipFill>
          <a:blip r:embed="rId5"/>
          <a:stretch>
            <a:fillRect/>
          </a:stretch>
        </p:blipFill>
        <p:spPr>
          <a:xfrm>
            <a:off x="6172200" y="2008981"/>
            <a:ext cx="4867275" cy="4676775"/>
          </a:xfrm>
          <a:prstGeom prst="rect">
            <a:avLst/>
          </a:prstGeom>
        </p:spPr>
      </p:pic>
    </p:spTree>
    <p:extLst>
      <p:ext uri="{BB962C8B-B14F-4D97-AF65-F5344CB8AC3E}">
        <p14:creationId xmlns:p14="http://schemas.microsoft.com/office/powerpoint/2010/main" val="197341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01D1-A403-8EDE-0295-E1929E74A788}"/>
              </a:ext>
            </a:extLst>
          </p:cNvPr>
          <p:cNvSpPr>
            <a:spLocks noGrp="1"/>
          </p:cNvSpPr>
          <p:nvPr>
            <p:ph type="title"/>
          </p:nvPr>
        </p:nvSpPr>
        <p:spPr/>
        <p:txBody>
          <a:bodyPr/>
          <a:lstStyle/>
          <a:p>
            <a:r>
              <a:rPr lang="en-US" dirty="0"/>
              <a:t>For Fri 2/9</a:t>
            </a:r>
          </a:p>
        </p:txBody>
      </p:sp>
      <p:sp>
        <p:nvSpPr>
          <p:cNvPr id="3" name="Content Placeholder 2">
            <a:extLst>
              <a:ext uri="{FF2B5EF4-FFF2-40B4-BE49-F238E27FC236}">
                <a16:creationId xmlns:a16="http://schemas.microsoft.com/office/drawing/2014/main" id="{F6E59B7A-7D14-1519-E54B-AF8AACDADA46}"/>
              </a:ext>
            </a:extLst>
          </p:cNvPr>
          <p:cNvSpPr>
            <a:spLocks noGrp="1"/>
          </p:cNvSpPr>
          <p:nvPr>
            <p:ph idx="1"/>
          </p:nvPr>
        </p:nvSpPr>
        <p:spPr/>
        <p:txBody>
          <a:bodyPr>
            <a:normAutofit/>
          </a:bodyPr>
          <a:lstStyle/>
          <a:p>
            <a:r>
              <a:rPr lang="en-US" sz="3200" dirty="0"/>
              <a:t>Chapter 13, Developing a Research Proposal</a:t>
            </a:r>
          </a:p>
          <a:p>
            <a:pPr lvl="1"/>
            <a:r>
              <a:rPr lang="en-US" sz="2800" dirty="0"/>
              <a:t>Finding background reference that might be a good starting point for your final project</a:t>
            </a:r>
          </a:p>
          <a:p>
            <a:pPr lvl="1"/>
            <a:r>
              <a:rPr lang="en-US" sz="2800" dirty="0"/>
              <a:t>Use this paper as a writing example to look at style of writing the Introduction and Discussion</a:t>
            </a:r>
          </a:p>
          <a:p>
            <a:pPr lvl="1"/>
            <a:endParaRPr lang="en-US" sz="2800" dirty="0"/>
          </a:p>
        </p:txBody>
      </p:sp>
    </p:spTree>
    <p:extLst>
      <p:ext uri="{BB962C8B-B14F-4D97-AF65-F5344CB8AC3E}">
        <p14:creationId xmlns:p14="http://schemas.microsoft.com/office/powerpoint/2010/main" val="351027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B4BE-0C68-96D7-E7B1-F49147AB76F6}"/>
              </a:ext>
            </a:extLst>
          </p:cNvPr>
          <p:cNvSpPr>
            <a:spLocks noGrp="1"/>
          </p:cNvSpPr>
          <p:nvPr>
            <p:ph type="title"/>
          </p:nvPr>
        </p:nvSpPr>
        <p:spPr/>
        <p:txBody>
          <a:bodyPr/>
          <a:lstStyle/>
          <a:p>
            <a:r>
              <a:rPr lang="en-US" dirty="0"/>
              <a:t>Experiment 2 data</a:t>
            </a:r>
          </a:p>
        </p:txBody>
      </p:sp>
      <p:sp>
        <p:nvSpPr>
          <p:cNvPr id="3" name="Content Placeholder 2">
            <a:extLst>
              <a:ext uri="{FF2B5EF4-FFF2-40B4-BE49-F238E27FC236}">
                <a16:creationId xmlns:a16="http://schemas.microsoft.com/office/drawing/2014/main" id="{20260531-B36A-3035-4298-B9057990C30C}"/>
              </a:ext>
            </a:extLst>
          </p:cNvPr>
          <p:cNvSpPr>
            <a:spLocks noGrp="1"/>
          </p:cNvSpPr>
          <p:nvPr>
            <p:ph idx="1"/>
          </p:nvPr>
        </p:nvSpPr>
        <p:spPr/>
        <p:txBody>
          <a:bodyPr/>
          <a:lstStyle/>
          <a:p>
            <a:r>
              <a:rPr lang="en-US" dirty="0"/>
              <a:t>Exp2_Winter2024.csv/.xlsx</a:t>
            </a:r>
          </a:p>
          <a:p>
            <a:r>
              <a:rPr lang="en-US" dirty="0"/>
              <a:t>Running the analysis in R</a:t>
            </a:r>
          </a:p>
          <a:p>
            <a:r>
              <a:rPr lang="en-US" dirty="0"/>
              <a:t>Reporting the results</a:t>
            </a:r>
          </a:p>
          <a:p>
            <a:r>
              <a:rPr lang="en-US" dirty="0"/>
              <a:t>Making a graph</a:t>
            </a:r>
          </a:p>
          <a:p>
            <a:endParaRPr lang="en-US" dirty="0"/>
          </a:p>
        </p:txBody>
      </p:sp>
    </p:spTree>
    <p:extLst>
      <p:ext uri="{BB962C8B-B14F-4D97-AF65-F5344CB8AC3E}">
        <p14:creationId xmlns:p14="http://schemas.microsoft.com/office/powerpoint/2010/main" val="417239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FD66-C342-FAA7-9D87-E0930698A55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99F13A6-1A8A-2DE3-3D4E-90F1D46B94DC}"/>
              </a:ext>
            </a:extLst>
          </p:cNvPr>
          <p:cNvSpPr>
            <a:spLocks noGrp="1"/>
          </p:cNvSpPr>
          <p:nvPr>
            <p:ph idx="1"/>
          </p:nvPr>
        </p:nvSpPr>
        <p:spPr/>
        <p:txBody>
          <a:bodyPr/>
          <a:lstStyle/>
          <a:p>
            <a:r>
              <a:rPr lang="en-US" dirty="0"/>
              <a:t>Main effect of stimulus meaning</a:t>
            </a:r>
          </a:p>
          <a:p>
            <a:pPr lvl="1"/>
            <a:r>
              <a:rPr lang="en-US" dirty="0"/>
              <a:t>F(X,X) = Y.YY, p&lt;.0z</a:t>
            </a:r>
          </a:p>
          <a:p>
            <a:r>
              <a:rPr lang="en-US" dirty="0"/>
              <a:t>Main effect of deep/shallow encoding</a:t>
            </a:r>
          </a:p>
          <a:p>
            <a:pPr lvl="1"/>
            <a:r>
              <a:rPr lang="en-US" dirty="0"/>
              <a:t>F(X,X) = Y.YY, p&lt;.0z</a:t>
            </a:r>
          </a:p>
          <a:p>
            <a:r>
              <a:rPr lang="en-US" dirty="0"/>
              <a:t>Interaction</a:t>
            </a:r>
          </a:p>
          <a:p>
            <a:pPr lvl="1"/>
            <a:r>
              <a:rPr lang="en-US" dirty="0"/>
              <a:t>F(X,X) = Y.YY, p&lt;.0z</a:t>
            </a:r>
          </a:p>
          <a:p>
            <a:pPr lvl="1"/>
            <a:endParaRPr lang="en-US" dirty="0"/>
          </a:p>
        </p:txBody>
      </p:sp>
    </p:spTree>
    <p:extLst>
      <p:ext uri="{BB962C8B-B14F-4D97-AF65-F5344CB8AC3E}">
        <p14:creationId xmlns:p14="http://schemas.microsoft.com/office/powerpoint/2010/main" val="226414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C994-357C-916E-1827-C751289AA314}"/>
              </a:ext>
            </a:extLst>
          </p:cNvPr>
          <p:cNvSpPr>
            <a:spLocks noGrp="1"/>
          </p:cNvSpPr>
          <p:nvPr>
            <p:ph type="title"/>
          </p:nvPr>
        </p:nvSpPr>
        <p:spPr/>
        <p:txBody>
          <a:bodyPr/>
          <a:lstStyle/>
          <a:p>
            <a:r>
              <a:rPr lang="en-US" dirty="0"/>
              <a:t>First paper feedback</a:t>
            </a:r>
          </a:p>
        </p:txBody>
      </p:sp>
      <p:sp>
        <p:nvSpPr>
          <p:cNvPr id="3" name="Content Placeholder 2">
            <a:extLst>
              <a:ext uri="{FF2B5EF4-FFF2-40B4-BE49-F238E27FC236}">
                <a16:creationId xmlns:a16="http://schemas.microsoft.com/office/drawing/2014/main" id="{6ACD5B6C-6714-DD1E-81E8-31A368001068}"/>
              </a:ext>
            </a:extLst>
          </p:cNvPr>
          <p:cNvSpPr>
            <a:spLocks noGrp="1"/>
          </p:cNvSpPr>
          <p:nvPr>
            <p:ph idx="1"/>
          </p:nvPr>
        </p:nvSpPr>
        <p:spPr>
          <a:xfrm>
            <a:off x="838200" y="1825625"/>
            <a:ext cx="6332621" cy="4351338"/>
          </a:xfrm>
        </p:spPr>
        <p:txBody>
          <a:bodyPr/>
          <a:lstStyle/>
          <a:p>
            <a:r>
              <a:rPr lang="en-US" dirty="0"/>
              <a:t>Follow the provided guidelines</a:t>
            </a:r>
          </a:p>
          <a:p>
            <a:pPr lvl="1"/>
            <a:r>
              <a:rPr lang="en-US" dirty="0"/>
              <a:t>Method: Participants, Materials, Procedure</a:t>
            </a:r>
          </a:p>
          <a:p>
            <a:pPr lvl="1"/>
            <a:r>
              <a:rPr lang="en-US" dirty="0"/>
              <a:t>Use the recommendations on framing Results</a:t>
            </a:r>
          </a:p>
          <a:p>
            <a:pPr lvl="1"/>
            <a:r>
              <a:rPr lang="en-US" dirty="0"/>
              <a:t>Double-check that all the numbers are there and correct</a:t>
            </a:r>
          </a:p>
          <a:p>
            <a:pPr lvl="1"/>
            <a:endParaRPr lang="en-US" dirty="0"/>
          </a:p>
          <a:p>
            <a:r>
              <a:rPr lang="en-US" dirty="0"/>
              <a:t>Review the provided sample manuscript paper for overall format</a:t>
            </a:r>
          </a:p>
          <a:p>
            <a:pPr lvl="1"/>
            <a:endParaRPr lang="en-US" dirty="0"/>
          </a:p>
        </p:txBody>
      </p:sp>
      <p:pic>
        <p:nvPicPr>
          <p:cNvPr id="5" name="Picture 4">
            <a:extLst>
              <a:ext uri="{FF2B5EF4-FFF2-40B4-BE49-F238E27FC236}">
                <a16:creationId xmlns:a16="http://schemas.microsoft.com/office/drawing/2014/main" id="{00A602CB-856C-345F-9FBB-46568601D763}"/>
              </a:ext>
            </a:extLst>
          </p:cNvPr>
          <p:cNvPicPr>
            <a:picLocks noChangeAspect="1"/>
          </p:cNvPicPr>
          <p:nvPr/>
        </p:nvPicPr>
        <p:blipFill>
          <a:blip r:embed="rId2"/>
          <a:stretch>
            <a:fillRect/>
          </a:stretch>
        </p:blipFill>
        <p:spPr>
          <a:xfrm>
            <a:off x="7067279" y="882399"/>
            <a:ext cx="5124721" cy="5610476"/>
          </a:xfrm>
          <a:prstGeom prst="rect">
            <a:avLst/>
          </a:prstGeom>
        </p:spPr>
      </p:pic>
    </p:spTree>
    <p:extLst>
      <p:ext uri="{BB962C8B-B14F-4D97-AF65-F5344CB8AC3E}">
        <p14:creationId xmlns:p14="http://schemas.microsoft.com/office/powerpoint/2010/main" val="101753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9D8C-96B4-0483-B366-28A447FF4ADF}"/>
              </a:ext>
            </a:extLst>
          </p:cNvPr>
          <p:cNvSpPr>
            <a:spLocks noGrp="1"/>
          </p:cNvSpPr>
          <p:nvPr>
            <p:ph type="title"/>
          </p:nvPr>
        </p:nvSpPr>
        <p:spPr/>
        <p:txBody>
          <a:bodyPr/>
          <a:lstStyle/>
          <a:p>
            <a:r>
              <a:rPr lang="en-US" dirty="0"/>
              <a:t>Writeup #2</a:t>
            </a:r>
          </a:p>
        </p:txBody>
      </p:sp>
      <p:sp>
        <p:nvSpPr>
          <p:cNvPr id="3" name="Content Placeholder 2">
            <a:extLst>
              <a:ext uri="{FF2B5EF4-FFF2-40B4-BE49-F238E27FC236}">
                <a16:creationId xmlns:a16="http://schemas.microsoft.com/office/drawing/2014/main" id="{1B0D8871-5910-7D64-EC6F-2DF43B696AB2}"/>
              </a:ext>
            </a:extLst>
          </p:cNvPr>
          <p:cNvSpPr>
            <a:spLocks noGrp="1"/>
          </p:cNvSpPr>
          <p:nvPr>
            <p:ph idx="1"/>
          </p:nvPr>
        </p:nvSpPr>
        <p:spPr/>
        <p:txBody>
          <a:bodyPr>
            <a:normAutofit fontScale="92500" lnSpcReduction="10000"/>
          </a:bodyPr>
          <a:lstStyle/>
          <a:p>
            <a:r>
              <a:rPr lang="en-US" dirty="0"/>
              <a:t>Include both Experiment 1 and Experiment 2</a:t>
            </a:r>
          </a:p>
          <a:p>
            <a:pPr lvl="1"/>
            <a:r>
              <a:rPr lang="en-US" dirty="0"/>
              <a:t>Methods for Experiment 2 available on Canvas</a:t>
            </a:r>
          </a:p>
          <a:p>
            <a:pPr lvl="1"/>
            <a:r>
              <a:rPr lang="en-US" dirty="0"/>
              <a:t>Make corrections to Experiment 1</a:t>
            </a:r>
          </a:p>
          <a:p>
            <a:pPr lvl="1"/>
            <a:endParaRPr lang="en-US" dirty="0"/>
          </a:p>
          <a:p>
            <a:r>
              <a:rPr lang="en-US" dirty="0"/>
              <a:t>Expand the Introduction</a:t>
            </a:r>
          </a:p>
          <a:p>
            <a:pPr lvl="1"/>
            <a:r>
              <a:rPr lang="en-US" dirty="0"/>
              <a:t>What is “deep” encoding?</a:t>
            </a:r>
          </a:p>
          <a:p>
            <a:pPr lvl="1"/>
            <a:r>
              <a:rPr lang="en-US" u="sng" dirty="0"/>
              <a:t>Why</a:t>
            </a:r>
            <a:r>
              <a:rPr lang="en-US" dirty="0"/>
              <a:t> do we hypothesize that “deep” encoding leads to better memory?</a:t>
            </a:r>
          </a:p>
          <a:p>
            <a:pPr lvl="1"/>
            <a:r>
              <a:rPr lang="en-US" dirty="0"/>
              <a:t>What is new about the studies you are reporting?</a:t>
            </a:r>
          </a:p>
          <a:p>
            <a:r>
              <a:rPr lang="en-US" dirty="0"/>
              <a:t>Expand the Discussion</a:t>
            </a:r>
          </a:p>
          <a:p>
            <a:pPr lvl="1"/>
            <a:r>
              <a:rPr lang="en-US" dirty="0"/>
              <a:t>Summarize results of both experiments</a:t>
            </a:r>
          </a:p>
          <a:p>
            <a:pPr lvl="1"/>
            <a:r>
              <a:rPr lang="en-US" dirty="0"/>
              <a:t>What do they mean with respect to the hypothesis?</a:t>
            </a:r>
          </a:p>
          <a:p>
            <a:pPr lvl="2"/>
            <a:r>
              <a:rPr lang="en-US" dirty="0"/>
              <a:t>Refer back to theory from the Introduction</a:t>
            </a:r>
          </a:p>
          <a:p>
            <a:pPr lvl="1"/>
            <a:endParaRPr lang="en-US" dirty="0"/>
          </a:p>
        </p:txBody>
      </p:sp>
    </p:spTree>
    <p:extLst>
      <p:ext uri="{BB962C8B-B14F-4D97-AF65-F5344CB8AC3E}">
        <p14:creationId xmlns:p14="http://schemas.microsoft.com/office/powerpoint/2010/main" val="174487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2001-3D27-43D1-4747-AEBEFEC86E97}"/>
              </a:ext>
            </a:extLst>
          </p:cNvPr>
          <p:cNvSpPr>
            <a:spLocks noGrp="1"/>
          </p:cNvSpPr>
          <p:nvPr>
            <p:ph type="title"/>
          </p:nvPr>
        </p:nvSpPr>
        <p:spPr/>
        <p:txBody>
          <a:bodyPr/>
          <a:lstStyle/>
          <a:p>
            <a:r>
              <a:rPr lang="en-US" dirty="0"/>
              <a:t>Multi-experiment papers</a:t>
            </a:r>
          </a:p>
        </p:txBody>
      </p:sp>
      <p:sp>
        <p:nvSpPr>
          <p:cNvPr id="3" name="Content Placeholder 2">
            <a:extLst>
              <a:ext uri="{FF2B5EF4-FFF2-40B4-BE49-F238E27FC236}">
                <a16:creationId xmlns:a16="http://schemas.microsoft.com/office/drawing/2014/main" id="{51B5BE94-62DA-3D1D-D72B-4118AA4B0D58}"/>
              </a:ext>
            </a:extLst>
          </p:cNvPr>
          <p:cNvSpPr>
            <a:spLocks noGrp="1"/>
          </p:cNvSpPr>
          <p:nvPr>
            <p:ph idx="1"/>
          </p:nvPr>
        </p:nvSpPr>
        <p:spPr/>
        <p:txBody>
          <a:bodyPr>
            <a:normAutofit fontScale="92500" lnSpcReduction="20000"/>
          </a:bodyPr>
          <a:lstStyle/>
          <a:p>
            <a:r>
              <a:rPr lang="en-US" dirty="0"/>
              <a:t>Abstract</a:t>
            </a:r>
          </a:p>
          <a:p>
            <a:r>
              <a:rPr lang="en-US" dirty="0"/>
              <a:t>Introduction</a:t>
            </a:r>
          </a:p>
          <a:p>
            <a:r>
              <a:rPr lang="en-US" dirty="0"/>
              <a:t>Experiment 1</a:t>
            </a:r>
          </a:p>
          <a:p>
            <a:pPr lvl="1"/>
            <a:r>
              <a:rPr lang="en-US" dirty="0"/>
              <a:t>Method</a:t>
            </a:r>
          </a:p>
          <a:p>
            <a:pPr lvl="1"/>
            <a:r>
              <a:rPr lang="en-US" dirty="0"/>
              <a:t>Results</a:t>
            </a:r>
          </a:p>
          <a:p>
            <a:pPr lvl="1"/>
            <a:r>
              <a:rPr lang="en-US" dirty="0"/>
              <a:t>Discussion (short, segue)</a:t>
            </a:r>
          </a:p>
          <a:p>
            <a:r>
              <a:rPr lang="en-US" dirty="0"/>
              <a:t>Experiment 2</a:t>
            </a:r>
          </a:p>
          <a:p>
            <a:pPr lvl="1"/>
            <a:r>
              <a:rPr lang="en-US" dirty="0"/>
              <a:t>Method</a:t>
            </a:r>
          </a:p>
          <a:p>
            <a:pPr lvl="1"/>
            <a:r>
              <a:rPr lang="en-US" dirty="0"/>
              <a:t>Results</a:t>
            </a:r>
          </a:p>
          <a:p>
            <a:pPr lvl="1"/>
            <a:r>
              <a:rPr lang="en-US" dirty="0"/>
              <a:t>Discussion (optional)</a:t>
            </a:r>
          </a:p>
          <a:p>
            <a:r>
              <a:rPr lang="en-US" dirty="0"/>
              <a:t>General Discussion</a:t>
            </a:r>
          </a:p>
          <a:p>
            <a:r>
              <a:rPr lang="en-US" dirty="0"/>
              <a:t>References</a:t>
            </a:r>
          </a:p>
        </p:txBody>
      </p:sp>
    </p:spTree>
    <p:extLst>
      <p:ext uri="{BB962C8B-B14F-4D97-AF65-F5344CB8AC3E}">
        <p14:creationId xmlns:p14="http://schemas.microsoft.com/office/powerpoint/2010/main" val="72891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98A1-DE4E-097B-9687-A7AF29EEFE81}"/>
              </a:ext>
            </a:extLst>
          </p:cNvPr>
          <p:cNvSpPr>
            <a:spLocks noGrp="1"/>
          </p:cNvSpPr>
          <p:nvPr>
            <p:ph type="title"/>
          </p:nvPr>
        </p:nvSpPr>
        <p:spPr/>
        <p:txBody>
          <a:bodyPr/>
          <a:lstStyle/>
          <a:p>
            <a:r>
              <a:rPr lang="en-US" dirty="0"/>
              <a:t>Formatting details</a:t>
            </a:r>
          </a:p>
        </p:txBody>
      </p:sp>
      <p:sp>
        <p:nvSpPr>
          <p:cNvPr id="3" name="Content Placeholder 2">
            <a:extLst>
              <a:ext uri="{FF2B5EF4-FFF2-40B4-BE49-F238E27FC236}">
                <a16:creationId xmlns:a16="http://schemas.microsoft.com/office/drawing/2014/main" id="{85F63769-814A-577A-A9D2-4942BC9C25FA}"/>
              </a:ext>
            </a:extLst>
          </p:cNvPr>
          <p:cNvSpPr>
            <a:spLocks noGrp="1"/>
          </p:cNvSpPr>
          <p:nvPr>
            <p:ph idx="1"/>
          </p:nvPr>
        </p:nvSpPr>
        <p:spPr/>
        <p:txBody>
          <a:bodyPr/>
          <a:lstStyle/>
          <a:p>
            <a:r>
              <a:rPr lang="en-US" dirty="0"/>
              <a:t>References</a:t>
            </a:r>
          </a:p>
          <a:p>
            <a:r>
              <a:rPr lang="en-US" dirty="0"/>
              <a:t>Figures &amp; Captions</a:t>
            </a:r>
          </a:p>
          <a:p>
            <a:r>
              <a:rPr lang="en-US" dirty="0"/>
              <a:t>Pagination</a:t>
            </a:r>
          </a:p>
          <a:p>
            <a:pPr lvl="1"/>
            <a:r>
              <a:rPr lang="en-US" dirty="0"/>
              <a:t>Title</a:t>
            </a:r>
          </a:p>
          <a:p>
            <a:pPr lvl="1"/>
            <a:r>
              <a:rPr lang="en-US" dirty="0"/>
              <a:t>Abstract</a:t>
            </a:r>
          </a:p>
          <a:p>
            <a:r>
              <a:rPr lang="en-US" dirty="0"/>
              <a:t>Double-spaced</a:t>
            </a:r>
          </a:p>
        </p:txBody>
      </p:sp>
    </p:spTree>
    <p:extLst>
      <p:ext uri="{BB962C8B-B14F-4D97-AF65-F5344CB8AC3E}">
        <p14:creationId xmlns:p14="http://schemas.microsoft.com/office/powerpoint/2010/main" val="171345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1764-D469-4A5B-AA61-AB2F756DC6A4}"/>
              </a:ext>
            </a:extLst>
          </p:cNvPr>
          <p:cNvSpPr>
            <a:spLocks noGrp="1"/>
          </p:cNvSpPr>
          <p:nvPr>
            <p:ph type="title"/>
          </p:nvPr>
        </p:nvSpPr>
        <p:spPr/>
        <p:txBody>
          <a:bodyPr/>
          <a:lstStyle/>
          <a:p>
            <a:r>
              <a:rPr lang="en-US" dirty="0"/>
              <a:t>Writing with Style</a:t>
            </a:r>
          </a:p>
        </p:txBody>
      </p:sp>
      <p:sp>
        <p:nvSpPr>
          <p:cNvPr id="3" name="Content Placeholder 2">
            <a:extLst>
              <a:ext uri="{FF2B5EF4-FFF2-40B4-BE49-F238E27FC236}">
                <a16:creationId xmlns:a16="http://schemas.microsoft.com/office/drawing/2014/main" id="{ECB1C05A-3FA3-B42D-D924-43A41F8B786B}"/>
              </a:ext>
            </a:extLst>
          </p:cNvPr>
          <p:cNvSpPr>
            <a:spLocks noGrp="1"/>
          </p:cNvSpPr>
          <p:nvPr>
            <p:ph idx="1"/>
          </p:nvPr>
        </p:nvSpPr>
        <p:spPr/>
        <p:txBody>
          <a:bodyPr/>
          <a:lstStyle/>
          <a:p>
            <a:r>
              <a:rPr lang="en-US" dirty="0"/>
              <a:t>Reading published work focused on style</a:t>
            </a:r>
          </a:p>
          <a:p>
            <a:pPr lvl="1"/>
            <a:r>
              <a:rPr lang="en-US" dirty="0"/>
              <a:t>How they communicate instead of what</a:t>
            </a:r>
          </a:p>
          <a:p>
            <a:pPr lvl="1"/>
            <a:endParaRPr lang="en-US" dirty="0"/>
          </a:p>
          <a:p>
            <a:r>
              <a:rPr lang="en-US" dirty="0"/>
              <a:t>Using Google Scholar</a:t>
            </a:r>
          </a:p>
          <a:p>
            <a:pPr lvl="1"/>
            <a:r>
              <a:rPr lang="en-US" dirty="0"/>
              <a:t>Search by keywords</a:t>
            </a:r>
          </a:p>
          <a:p>
            <a:pPr lvl="1"/>
            <a:r>
              <a:rPr lang="en-US" dirty="0"/>
              <a:t>Find @ NU</a:t>
            </a:r>
          </a:p>
          <a:p>
            <a:pPr lvl="1"/>
            <a:r>
              <a:rPr lang="en-US" dirty="0"/>
              <a:t>Cite &amp; Cited by links</a:t>
            </a:r>
          </a:p>
          <a:p>
            <a:pPr lvl="1"/>
            <a:endParaRPr lang="en-US" dirty="0"/>
          </a:p>
          <a:p>
            <a:r>
              <a:rPr lang="en-US" dirty="0"/>
              <a:t>Peer-reviewed journals</a:t>
            </a:r>
          </a:p>
          <a:p>
            <a:pPr lvl="1"/>
            <a:r>
              <a:rPr lang="en-US" dirty="0"/>
              <a:t>Avoid “Proceedings”</a:t>
            </a:r>
          </a:p>
          <a:p>
            <a:pPr lvl="1"/>
            <a:endParaRPr lang="en-US" dirty="0"/>
          </a:p>
        </p:txBody>
      </p:sp>
    </p:spTree>
    <p:extLst>
      <p:ext uri="{BB962C8B-B14F-4D97-AF65-F5344CB8AC3E}">
        <p14:creationId xmlns:p14="http://schemas.microsoft.com/office/powerpoint/2010/main" val="407193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741A-DF63-7A5C-BC30-85EEE06527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913175-C358-1D2A-4C79-CBA9666D06D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BFA3F34-BD12-AF43-82E4-AB14DB52019D}"/>
              </a:ext>
            </a:extLst>
          </p:cNvPr>
          <p:cNvPicPr>
            <a:picLocks noChangeAspect="1"/>
          </p:cNvPicPr>
          <p:nvPr/>
        </p:nvPicPr>
        <p:blipFill>
          <a:blip r:embed="rId2"/>
          <a:stretch>
            <a:fillRect/>
          </a:stretch>
        </p:blipFill>
        <p:spPr>
          <a:xfrm>
            <a:off x="862012" y="271462"/>
            <a:ext cx="10467975" cy="6315075"/>
          </a:xfrm>
          <a:prstGeom prst="rect">
            <a:avLst/>
          </a:prstGeom>
        </p:spPr>
      </p:pic>
    </p:spTree>
    <p:extLst>
      <p:ext uri="{BB962C8B-B14F-4D97-AF65-F5344CB8AC3E}">
        <p14:creationId xmlns:p14="http://schemas.microsoft.com/office/powerpoint/2010/main" val="325581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5103</TotalTime>
  <Words>755</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AdvOT8608a8d1</vt:lpstr>
      <vt:lpstr>AdvOT8608a8d1+03</vt:lpstr>
      <vt:lpstr>AdvOT8608a8d1+20</vt:lpstr>
      <vt:lpstr>AdvOTb4af3d5d.I</vt:lpstr>
      <vt:lpstr>AdvOTf9433e2d</vt:lpstr>
      <vt:lpstr>AdvOTf9433e2d+fb</vt:lpstr>
      <vt:lpstr>AdvTTbdb21c9e</vt:lpstr>
      <vt:lpstr>AdvTTd0b5fdba.I</vt:lpstr>
      <vt:lpstr>Arial</vt:lpstr>
      <vt:lpstr>Calibri</vt:lpstr>
      <vt:lpstr>Calibri Light</vt:lpstr>
      <vt:lpstr>Office Theme</vt:lpstr>
      <vt:lpstr>205 Feb 7, Class 15</vt:lpstr>
      <vt:lpstr>Experiment 2 data</vt:lpstr>
      <vt:lpstr>Results</vt:lpstr>
      <vt:lpstr>First paper feedback</vt:lpstr>
      <vt:lpstr>Writeup #2</vt:lpstr>
      <vt:lpstr>Multi-experiment papers</vt:lpstr>
      <vt:lpstr>Formatting details</vt:lpstr>
      <vt:lpstr>Writing with Style</vt:lpstr>
      <vt:lpstr>PowerPoint Presentation</vt:lpstr>
      <vt:lpstr>PowerPoint Presentation</vt:lpstr>
      <vt:lpstr>Study 1</vt:lpstr>
      <vt:lpstr>Methods</vt:lpstr>
      <vt:lpstr>Manipulation check</vt:lpstr>
      <vt:lpstr>Anagrams solved</vt:lpstr>
      <vt:lpstr>Additional studies</vt:lpstr>
      <vt:lpstr>PowerPoint Presentation</vt:lpstr>
      <vt:lpstr>For Fri 2/9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26, Class 16</dc:title>
  <dc:creator>Paul Reber</dc:creator>
  <cp:lastModifiedBy>Paul Reber</cp:lastModifiedBy>
  <cp:revision>9</cp:revision>
  <cp:lastPrinted>2022-10-26T15:59:50Z</cp:lastPrinted>
  <dcterms:created xsi:type="dcterms:W3CDTF">2022-10-24T16:48:11Z</dcterms:created>
  <dcterms:modified xsi:type="dcterms:W3CDTF">2024-02-07T14:46:22Z</dcterms:modified>
</cp:coreProperties>
</file>