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66" r:id="rId3"/>
    <p:sldId id="258" r:id="rId4"/>
    <p:sldId id="257" r:id="rId5"/>
    <p:sldId id="272" r:id="rId6"/>
    <p:sldId id="273" r:id="rId7"/>
    <p:sldId id="275" r:id="rId8"/>
    <p:sldId id="276" r:id="rId9"/>
    <p:sldId id="274" r:id="rId10"/>
    <p:sldId id="353" r:id="rId11"/>
    <p:sldId id="350" r:id="rId12"/>
    <p:sldId id="351" r:id="rId13"/>
    <p:sldId id="277" r:id="rId14"/>
    <p:sldId id="352" r:id="rId15"/>
    <p:sldId id="341" r:id="rId16"/>
    <p:sldId id="342" r:id="rId17"/>
    <p:sldId id="27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5" autoAdjust="0"/>
    <p:restoredTop sz="94660"/>
  </p:normalViewPr>
  <p:slideViewPr>
    <p:cSldViewPr snapToGrid="0">
      <p:cViewPr varScale="1">
        <p:scale>
          <a:sx n="98" d="100"/>
          <a:sy n="98" d="100"/>
        </p:scale>
        <p:origin x="8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spPr>
            <a:solidFill>
              <a:srgbClr val="0070C0"/>
            </a:solidFill>
          </c:spPr>
          <c:invertIfNegative val="0"/>
          <c:errBars>
            <c:errBarType val="both"/>
            <c:errValType val="cust"/>
            <c:noEndCap val="0"/>
            <c:plus>
              <c:numRef>
                <c:f>Sheet1!$B$11:$C$11</c:f>
                <c:numCache>
                  <c:formatCode>General</c:formatCode>
                  <c:ptCount val="2"/>
                  <c:pt idx="0">
                    <c:v>2.8705400188814645</c:v>
                  </c:pt>
                  <c:pt idx="1">
                    <c:v>2.5179356624028353</c:v>
                  </c:pt>
                </c:numCache>
              </c:numRef>
            </c:plus>
            <c:minus>
              <c:numRef>
                <c:f>Sheet1!$B$11:$C$11</c:f>
                <c:numCache>
                  <c:formatCode>General</c:formatCode>
                  <c:ptCount val="2"/>
                  <c:pt idx="0">
                    <c:v>2.8705400188814645</c:v>
                  </c:pt>
                  <c:pt idx="1">
                    <c:v>2.5179356624028353</c:v>
                  </c:pt>
                </c:numCache>
              </c:numRef>
            </c:minus>
          </c:errBars>
          <c:cat>
            <c:strRef>
              <c:f>Sheet1!$B$13:$C$13</c:f>
              <c:strCache>
                <c:ptCount val="2"/>
                <c:pt idx="0">
                  <c:v>Watching</c:v>
                </c:pt>
                <c:pt idx="1">
                  <c:v>Reading</c:v>
                </c:pt>
              </c:strCache>
            </c:strRef>
          </c:cat>
          <c:val>
            <c:numRef>
              <c:f>Sheet1!$B$10:$C$10</c:f>
              <c:numCache>
                <c:formatCode>General</c:formatCode>
                <c:ptCount val="2"/>
                <c:pt idx="0">
                  <c:v>8.8000000000000007</c:v>
                </c:pt>
                <c:pt idx="1">
                  <c:v>6.2</c:v>
                </c:pt>
              </c:numCache>
            </c:numRef>
          </c:val>
          <c:extLst>
            <c:ext xmlns:c16="http://schemas.microsoft.com/office/drawing/2014/chart" uri="{C3380CC4-5D6E-409C-BE32-E72D297353CC}">
              <c16:uniqueId val="{00000000-A7BC-44C7-93C2-5B8613053864}"/>
            </c:ext>
          </c:extLst>
        </c:ser>
        <c:dLbls>
          <c:showLegendKey val="0"/>
          <c:showVal val="0"/>
          <c:showCatName val="0"/>
          <c:showSerName val="0"/>
          <c:showPercent val="0"/>
          <c:showBubbleSize val="0"/>
        </c:dLbls>
        <c:gapWidth val="150"/>
        <c:axId val="160963200"/>
        <c:axId val="101609856"/>
      </c:barChart>
      <c:catAx>
        <c:axId val="160963200"/>
        <c:scaling>
          <c:orientation val="minMax"/>
        </c:scaling>
        <c:delete val="0"/>
        <c:axPos val="b"/>
        <c:numFmt formatCode="General" sourceLinked="0"/>
        <c:majorTickMark val="out"/>
        <c:minorTickMark val="none"/>
        <c:tickLblPos val="nextTo"/>
        <c:crossAx val="101609856"/>
        <c:crosses val="autoZero"/>
        <c:auto val="1"/>
        <c:lblAlgn val="ctr"/>
        <c:lblOffset val="100"/>
        <c:noMultiLvlLbl val="0"/>
      </c:catAx>
      <c:valAx>
        <c:axId val="101609856"/>
        <c:scaling>
          <c:orientation val="minMax"/>
        </c:scaling>
        <c:delete val="0"/>
        <c:axPos val="l"/>
        <c:title>
          <c:tx>
            <c:rich>
              <a:bodyPr rot="-5400000" vert="horz"/>
              <a:lstStyle/>
              <a:p>
                <a:pPr>
                  <a:defRPr/>
                </a:pPr>
                <a:r>
                  <a:rPr lang="en-US"/>
                  <a:t>Number</a:t>
                </a:r>
                <a:r>
                  <a:rPr lang="en-US" baseline="0"/>
                  <a:t> of Smiles</a:t>
                </a:r>
                <a:endParaRPr lang="en-US"/>
              </a:p>
            </c:rich>
          </c:tx>
          <c:overlay val="0"/>
        </c:title>
        <c:numFmt formatCode="General" sourceLinked="1"/>
        <c:majorTickMark val="out"/>
        <c:minorTickMark val="none"/>
        <c:tickLblPos val="nextTo"/>
        <c:crossAx val="160963200"/>
        <c:crosses val="autoZero"/>
        <c:crossBetween val="between"/>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spPr>
            <a:solidFill>
              <a:srgbClr val="0070C0"/>
            </a:solidFill>
          </c:spPr>
          <c:invertIfNegative val="0"/>
          <c:errBars>
            <c:errBarType val="both"/>
            <c:errValType val="cust"/>
            <c:noEndCap val="0"/>
            <c:plus>
              <c:numRef>
                <c:f>Sheet1!$B$11:$C$11</c:f>
                <c:numCache>
                  <c:formatCode>General</c:formatCode>
                  <c:ptCount val="2"/>
                  <c:pt idx="0">
                    <c:v>2.8705400188814645</c:v>
                  </c:pt>
                  <c:pt idx="1">
                    <c:v>2.5179356624028353</c:v>
                  </c:pt>
                </c:numCache>
              </c:numRef>
            </c:plus>
            <c:minus>
              <c:numRef>
                <c:f>Sheet1!$B$11:$C$11</c:f>
                <c:numCache>
                  <c:formatCode>General</c:formatCode>
                  <c:ptCount val="2"/>
                  <c:pt idx="0">
                    <c:v>2.8705400188814645</c:v>
                  </c:pt>
                  <c:pt idx="1">
                    <c:v>2.5179356624028353</c:v>
                  </c:pt>
                </c:numCache>
              </c:numRef>
            </c:minus>
          </c:errBars>
          <c:cat>
            <c:strRef>
              <c:f>Sheet1!$B$13:$C$13</c:f>
              <c:strCache>
                <c:ptCount val="2"/>
                <c:pt idx="0">
                  <c:v>Watching</c:v>
                </c:pt>
                <c:pt idx="1">
                  <c:v>Reading</c:v>
                </c:pt>
              </c:strCache>
            </c:strRef>
          </c:cat>
          <c:val>
            <c:numRef>
              <c:f>Sheet1!$B$10:$C$10</c:f>
              <c:numCache>
                <c:formatCode>General</c:formatCode>
                <c:ptCount val="2"/>
                <c:pt idx="0">
                  <c:v>8.8000000000000007</c:v>
                </c:pt>
                <c:pt idx="1">
                  <c:v>6.2</c:v>
                </c:pt>
              </c:numCache>
            </c:numRef>
          </c:val>
          <c:extLst>
            <c:ext xmlns:c16="http://schemas.microsoft.com/office/drawing/2014/chart" uri="{C3380CC4-5D6E-409C-BE32-E72D297353CC}">
              <c16:uniqueId val="{00000000-3618-435A-9E31-09935AE46CC6}"/>
            </c:ext>
          </c:extLst>
        </c:ser>
        <c:dLbls>
          <c:showLegendKey val="0"/>
          <c:showVal val="0"/>
          <c:showCatName val="0"/>
          <c:showSerName val="0"/>
          <c:showPercent val="0"/>
          <c:showBubbleSize val="0"/>
        </c:dLbls>
        <c:gapWidth val="150"/>
        <c:axId val="101635584"/>
        <c:axId val="101637120"/>
      </c:barChart>
      <c:catAx>
        <c:axId val="101635584"/>
        <c:scaling>
          <c:orientation val="minMax"/>
        </c:scaling>
        <c:delete val="0"/>
        <c:axPos val="b"/>
        <c:numFmt formatCode="General" sourceLinked="0"/>
        <c:majorTickMark val="out"/>
        <c:minorTickMark val="none"/>
        <c:tickLblPos val="nextTo"/>
        <c:crossAx val="101637120"/>
        <c:crosses val="autoZero"/>
        <c:auto val="1"/>
        <c:lblAlgn val="ctr"/>
        <c:lblOffset val="100"/>
        <c:noMultiLvlLbl val="0"/>
      </c:catAx>
      <c:valAx>
        <c:axId val="101637120"/>
        <c:scaling>
          <c:orientation val="minMax"/>
        </c:scaling>
        <c:delete val="0"/>
        <c:axPos val="l"/>
        <c:title>
          <c:tx>
            <c:rich>
              <a:bodyPr rot="-5400000" vert="horz"/>
              <a:lstStyle/>
              <a:p>
                <a:pPr>
                  <a:defRPr/>
                </a:pPr>
                <a:r>
                  <a:rPr lang="en-US"/>
                  <a:t>Number</a:t>
                </a:r>
                <a:r>
                  <a:rPr lang="en-US" baseline="0"/>
                  <a:t> of Smiles</a:t>
                </a:r>
                <a:endParaRPr lang="en-US"/>
              </a:p>
            </c:rich>
          </c:tx>
          <c:overlay val="0"/>
        </c:title>
        <c:numFmt formatCode="General" sourceLinked="1"/>
        <c:majorTickMark val="out"/>
        <c:minorTickMark val="none"/>
        <c:tickLblPos val="nextTo"/>
        <c:crossAx val="101635584"/>
        <c:crosses val="autoZero"/>
        <c:crossBetween val="between"/>
      </c:valAx>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1B9F50-FE6C-4F6B-8908-CB1C4B189899}" type="datetimeFigureOut">
              <a:rPr lang="en-US" smtClean="0"/>
              <a:t>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3FB862-2C19-4D90-A20F-41A591A9F1C3}" type="slidenum">
              <a:rPr lang="en-US" smtClean="0"/>
              <a:t>‹#›</a:t>
            </a:fld>
            <a:endParaRPr lang="en-US"/>
          </a:p>
        </p:txBody>
      </p:sp>
    </p:spTree>
    <p:extLst>
      <p:ext uri="{BB962C8B-B14F-4D97-AF65-F5344CB8AC3E}">
        <p14:creationId xmlns:p14="http://schemas.microsoft.com/office/powerpoint/2010/main" val="3697451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50D19C12-4DFF-43B1-B212-EEBFA616618C}" type="slidenum">
              <a:rPr lang="en-US" smtClean="0"/>
              <a:pPr/>
              <a:t>2</a:t>
            </a:fld>
            <a:endParaRPr lang="en-US"/>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3142709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A3B38E-DA85-40EC-A8F3-39351D205A9B}" type="slidenum">
              <a:rPr lang="en-US"/>
              <a:pPr/>
              <a:t>3</a:t>
            </a:fld>
            <a:endParaRPr lang="en-US"/>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7C02E2-1C9D-4ECD-B5C6-9D16C46ADADA}" type="slidenum">
              <a:rPr lang="en-US"/>
              <a:pPr/>
              <a:t>4</a:t>
            </a:fld>
            <a:endParaRPr lang="en-US"/>
          </a:p>
        </p:txBody>
      </p:sp>
      <p:sp>
        <p:nvSpPr>
          <p:cNvPr id="7170" name="Rectangle 2"/>
          <p:cNvSpPr>
            <a:spLocks noGrp="1" noRot="1" noChangeAspect="1" noChangeArrowheads="1" noTextEdit="1"/>
          </p:cNvSpPr>
          <p:nvPr>
            <p:ph type="sldImg"/>
          </p:nvPr>
        </p:nvSpPr>
        <p:spPr>
          <a:ln/>
        </p:spPr>
      </p:sp>
      <p:sp>
        <p:nvSpPr>
          <p:cNvPr id="71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A209961E-0A26-45CB-B2A9-D09862605DC9}" type="slidenum">
              <a:rPr lang="en-US" smtClean="0"/>
              <a:pPr>
                <a:defRPr/>
              </a:pPr>
              <a:t>16</a:t>
            </a:fld>
            <a:endParaRPr lang="en-US"/>
          </a:p>
        </p:txBody>
      </p:sp>
    </p:spTree>
    <p:extLst>
      <p:ext uri="{BB962C8B-B14F-4D97-AF65-F5344CB8AC3E}">
        <p14:creationId xmlns:p14="http://schemas.microsoft.com/office/powerpoint/2010/main" val="30268613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74404-455B-3AFB-F7E7-4077A71DE0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729FA67-360C-CFE6-7A85-C9F6880EF1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AF04868-E205-21F6-6D31-EBD8705EC9F8}"/>
              </a:ext>
            </a:extLst>
          </p:cNvPr>
          <p:cNvSpPr>
            <a:spLocks noGrp="1"/>
          </p:cNvSpPr>
          <p:nvPr>
            <p:ph type="dt" sz="half" idx="10"/>
          </p:nvPr>
        </p:nvSpPr>
        <p:spPr/>
        <p:txBody>
          <a:bodyPr/>
          <a:lstStyle/>
          <a:p>
            <a:fld id="{F1A94D68-23BD-48D2-BC5F-602C755F07C6}" type="datetimeFigureOut">
              <a:rPr lang="en-US" smtClean="0"/>
              <a:t>1/8/2024</a:t>
            </a:fld>
            <a:endParaRPr lang="en-US"/>
          </a:p>
        </p:txBody>
      </p:sp>
      <p:sp>
        <p:nvSpPr>
          <p:cNvPr id="5" name="Footer Placeholder 4">
            <a:extLst>
              <a:ext uri="{FF2B5EF4-FFF2-40B4-BE49-F238E27FC236}">
                <a16:creationId xmlns:a16="http://schemas.microsoft.com/office/drawing/2014/main" id="{8DBA91E1-B147-E3C1-2020-CD23CC3209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B11878-A750-930C-230F-D6AFAD269310}"/>
              </a:ext>
            </a:extLst>
          </p:cNvPr>
          <p:cNvSpPr>
            <a:spLocks noGrp="1"/>
          </p:cNvSpPr>
          <p:nvPr>
            <p:ph type="sldNum" sz="quarter" idx="12"/>
          </p:nvPr>
        </p:nvSpPr>
        <p:spPr/>
        <p:txBody>
          <a:bodyPr/>
          <a:lstStyle/>
          <a:p>
            <a:fld id="{C490A354-952A-4A1E-AE07-A33C589E3637}" type="slidenum">
              <a:rPr lang="en-US" smtClean="0"/>
              <a:t>‹#›</a:t>
            </a:fld>
            <a:endParaRPr lang="en-US"/>
          </a:p>
        </p:txBody>
      </p:sp>
    </p:spTree>
    <p:extLst>
      <p:ext uri="{BB962C8B-B14F-4D97-AF65-F5344CB8AC3E}">
        <p14:creationId xmlns:p14="http://schemas.microsoft.com/office/powerpoint/2010/main" val="1493429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D6A87-9BF7-5872-3B03-1710DAB9530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277E780-714A-D2E6-B32D-F7A968861C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AA05D1-5486-9758-9F9E-3A3B87B2146B}"/>
              </a:ext>
            </a:extLst>
          </p:cNvPr>
          <p:cNvSpPr>
            <a:spLocks noGrp="1"/>
          </p:cNvSpPr>
          <p:nvPr>
            <p:ph type="dt" sz="half" idx="10"/>
          </p:nvPr>
        </p:nvSpPr>
        <p:spPr/>
        <p:txBody>
          <a:bodyPr/>
          <a:lstStyle/>
          <a:p>
            <a:fld id="{F1A94D68-23BD-48D2-BC5F-602C755F07C6}" type="datetimeFigureOut">
              <a:rPr lang="en-US" smtClean="0"/>
              <a:t>1/8/2024</a:t>
            </a:fld>
            <a:endParaRPr lang="en-US"/>
          </a:p>
        </p:txBody>
      </p:sp>
      <p:sp>
        <p:nvSpPr>
          <p:cNvPr id="5" name="Footer Placeholder 4">
            <a:extLst>
              <a:ext uri="{FF2B5EF4-FFF2-40B4-BE49-F238E27FC236}">
                <a16:creationId xmlns:a16="http://schemas.microsoft.com/office/drawing/2014/main" id="{AE3299AC-D46D-ADD4-2517-6603EF3280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FEA093-B404-2BD3-40D7-E0D1BEDFD489}"/>
              </a:ext>
            </a:extLst>
          </p:cNvPr>
          <p:cNvSpPr>
            <a:spLocks noGrp="1"/>
          </p:cNvSpPr>
          <p:nvPr>
            <p:ph type="sldNum" sz="quarter" idx="12"/>
          </p:nvPr>
        </p:nvSpPr>
        <p:spPr/>
        <p:txBody>
          <a:bodyPr/>
          <a:lstStyle/>
          <a:p>
            <a:fld id="{C490A354-952A-4A1E-AE07-A33C589E3637}" type="slidenum">
              <a:rPr lang="en-US" smtClean="0"/>
              <a:t>‹#›</a:t>
            </a:fld>
            <a:endParaRPr lang="en-US"/>
          </a:p>
        </p:txBody>
      </p:sp>
    </p:spTree>
    <p:extLst>
      <p:ext uri="{BB962C8B-B14F-4D97-AF65-F5344CB8AC3E}">
        <p14:creationId xmlns:p14="http://schemas.microsoft.com/office/powerpoint/2010/main" val="1629557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B23276-7D47-2530-B135-55446E0E714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B5456C-4942-AE15-3D25-7069ABB5B8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2223E3-812C-6A96-7FB8-BE59226C59CF}"/>
              </a:ext>
            </a:extLst>
          </p:cNvPr>
          <p:cNvSpPr>
            <a:spLocks noGrp="1"/>
          </p:cNvSpPr>
          <p:nvPr>
            <p:ph type="dt" sz="half" idx="10"/>
          </p:nvPr>
        </p:nvSpPr>
        <p:spPr/>
        <p:txBody>
          <a:bodyPr/>
          <a:lstStyle/>
          <a:p>
            <a:fld id="{F1A94D68-23BD-48D2-BC5F-602C755F07C6}" type="datetimeFigureOut">
              <a:rPr lang="en-US" smtClean="0"/>
              <a:t>1/8/2024</a:t>
            </a:fld>
            <a:endParaRPr lang="en-US"/>
          </a:p>
        </p:txBody>
      </p:sp>
      <p:sp>
        <p:nvSpPr>
          <p:cNvPr id="5" name="Footer Placeholder 4">
            <a:extLst>
              <a:ext uri="{FF2B5EF4-FFF2-40B4-BE49-F238E27FC236}">
                <a16:creationId xmlns:a16="http://schemas.microsoft.com/office/drawing/2014/main" id="{35D7A666-0475-C809-92DF-11734C9A34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349530-BCC4-22C9-8466-5C7467F25811}"/>
              </a:ext>
            </a:extLst>
          </p:cNvPr>
          <p:cNvSpPr>
            <a:spLocks noGrp="1"/>
          </p:cNvSpPr>
          <p:nvPr>
            <p:ph type="sldNum" sz="quarter" idx="12"/>
          </p:nvPr>
        </p:nvSpPr>
        <p:spPr/>
        <p:txBody>
          <a:bodyPr/>
          <a:lstStyle/>
          <a:p>
            <a:fld id="{C490A354-952A-4A1E-AE07-A33C589E3637}" type="slidenum">
              <a:rPr lang="en-US" smtClean="0"/>
              <a:t>‹#›</a:t>
            </a:fld>
            <a:endParaRPr lang="en-US"/>
          </a:p>
        </p:txBody>
      </p:sp>
    </p:spTree>
    <p:extLst>
      <p:ext uri="{BB962C8B-B14F-4D97-AF65-F5344CB8AC3E}">
        <p14:creationId xmlns:p14="http://schemas.microsoft.com/office/powerpoint/2010/main" val="2118211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BA168-D3AC-B5C9-7BEA-98DCEF03DB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82CAF7-8907-28D1-86AE-6D1CB5FDA9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4C2DF4-3F95-2EFB-06B6-24CF94F9E70A}"/>
              </a:ext>
            </a:extLst>
          </p:cNvPr>
          <p:cNvSpPr>
            <a:spLocks noGrp="1"/>
          </p:cNvSpPr>
          <p:nvPr>
            <p:ph type="dt" sz="half" idx="10"/>
          </p:nvPr>
        </p:nvSpPr>
        <p:spPr/>
        <p:txBody>
          <a:bodyPr/>
          <a:lstStyle/>
          <a:p>
            <a:fld id="{F1A94D68-23BD-48D2-BC5F-602C755F07C6}" type="datetimeFigureOut">
              <a:rPr lang="en-US" smtClean="0"/>
              <a:t>1/8/2024</a:t>
            </a:fld>
            <a:endParaRPr lang="en-US"/>
          </a:p>
        </p:txBody>
      </p:sp>
      <p:sp>
        <p:nvSpPr>
          <p:cNvPr id="5" name="Footer Placeholder 4">
            <a:extLst>
              <a:ext uri="{FF2B5EF4-FFF2-40B4-BE49-F238E27FC236}">
                <a16:creationId xmlns:a16="http://schemas.microsoft.com/office/drawing/2014/main" id="{7289B7D9-270B-FEF1-563A-362CAA8540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EB5D2E-AD32-C129-18DA-8D44C85F6C82}"/>
              </a:ext>
            </a:extLst>
          </p:cNvPr>
          <p:cNvSpPr>
            <a:spLocks noGrp="1"/>
          </p:cNvSpPr>
          <p:nvPr>
            <p:ph type="sldNum" sz="quarter" idx="12"/>
          </p:nvPr>
        </p:nvSpPr>
        <p:spPr/>
        <p:txBody>
          <a:bodyPr/>
          <a:lstStyle/>
          <a:p>
            <a:fld id="{C490A354-952A-4A1E-AE07-A33C589E3637}" type="slidenum">
              <a:rPr lang="en-US" smtClean="0"/>
              <a:t>‹#›</a:t>
            </a:fld>
            <a:endParaRPr lang="en-US"/>
          </a:p>
        </p:txBody>
      </p:sp>
    </p:spTree>
    <p:extLst>
      <p:ext uri="{BB962C8B-B14F-4D97-AF65-F5344CB8AC3E}">
        <p14:creationId xmlns:p14="http://schemas.microsoft.com/office/powerpoint/2010/main" val="28500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BD32E-248E-9135-D590-45D39685DE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9FCC9D-68F2-7435-1B53-A88DC6B409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FBCB92-D498-A989-7574-26F07FD5ECB6}"/>
              </a:ext>
            </a:extLst>
          </p:cNvPr>
          <p:cNvSpPr>
            <a:spLocks noGrp="1"/>
          </p:cNvSpPr>
          <p:nvPr>
            <p:ph type="dt" sz="half" idx="10"/>
          </p:nvPr>
        </p:nvSpPr>
        <p:spPr/>
        <p:txBody>
          <a:bodyPr/>
          <a:lstStyle/>
          <a:p>
            <a:fld id="{F1A94D68-23BD-48D2-BC5F-602C755F07C6}" type="datetimeFigureOut">
              <a:rPr lang="en-US" smtClean="0"/>
              <a:t>1/8/2024</a:t>
            </a:fld>
            <a:endParaRPr lang="en-US"/>
          </a:p>
        </p:txBody>
      </p:sp>
      <p:sp>
        <p:nvSpPr>
          <p:cNvPr id="5" name="Footer Placeholder 4">
            <a:extLst>
              <a:ext uri="{FF2B5EF4-FFF2-40B4-BE49-F238E27FC236}">
                <a16:creationId xmlns:a16="http://schemas.microsoft.com/office/drawing/2014/main" id="{9C9CAAB1-738E-F38D-7BB9-0F3C866982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C388C3-1F18-62BD-AA78-E415833DBD0C}"/>
              </a:ext>
            </a:extLst>
          </p:cNvPr>
          <p:cNvSpPr>
            <a:spLocks noGrp="1"/>
          </p:cNvSpPr>
          <p:nvPr>
            <p:ph type="sldNum" sz="quarter" idx="12"/>
          </p:nvPr>
        </p:nvSpPr>
        <p:spPr/>
        <p:txBody>
          <a:bodyPr/>
          <a:lstStyle/>
          <a:p>
            <a:fld id="{C490A354-952A-4A1E-AE07-A33C589E3637}" type="slidenum">
              <a:rPr lang="en-US" smtClean="0"/>
              <a:t>‹#›</a:t>
            </a:fld>
            <a:endParaRPr lang="en-US"/>
          </a:p>
        </p:txBody>
      </p:sp>
    </p:spTree>
    <p:extLst>
      <p:ext uri="{BB962C8B-B14F-4D97-AF65-F5344CB8AC3E}">
        <p14:creationId xmlns:p14="http://schemas.microsoft.com/office/powerpoint/2010/main" val="4161179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75819-069E-986F-7311-6C7E27EF14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E6CC1D-9D9C-E988-54C2-A35570DC9B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0D08F3C-3C72-2F55-D7C4-25B8909825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DD9533-7402-5875-1E3E-C1EE10E1AFF0}"/>
              </a:ext>
            </a:extLst>
          </p:cNvPr>
          <p:cNvSpPr>
            <a:spLocks noGrp="1"/>
          </p:cNvSpPr>
          <p:nvPr>
            <p:ph type="dt" sz="half" idx="10"/>
          </p:nvPr>
        </p:nvSpPr>
        <p:spPr/>
        <p:txBody>
          <a:bodyPr/>
          <a:lstStyle/>
          <a:p>
            <a:fld id="{F1A94D68-23BD-48D2-BC5F-602C755F07C6}" type="datetimeFigureOut">
              <a:rPr lang="en-US" smtClean="0"/>
              <a:t>1/8/2024</a:t>
            </a:fld>
            <a:endParaRPr lang="en-US"/>
          </a:p>
        </p:txBody>
      </p:sp>
      <p:sp>
        <p:nvSpPr>
          <p:cNvPr id="6" name="Footer Placeholder 5">
            <a:extLst>
              <a:ext uri="{FF2B5EF4-FFF2-40B4-BE49-F238E27FC236}">
                <a16:creationId xmlns:a16="http://schemas.microsoft.com/office/drawing/2014/main" id="{C010ABAB-6FEF-C17A-6529-4453ADC493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DA6F33-157B-89D6-5FFC-BE8C6DDA34DA}"/>
              </a:ext>
            </a:extLst>
          </p:cNvPr>
          <p:cNvSpPr>
            <a:spLocks noGrp="1"/>
          </p:cNvSpPr>
          <p:nvPr>
            <p:ph type="sldNum" sz="quarter" idx="12"/>
          </p:nvPr>
        </p:nvSpPr>
        <p:spPr/>
        <p:txBody>
          <a:bodyPr/>
          <a:lstStyle/>
          <a:p>
            <a:fld id="{C490A354-952A-4A1E-AE07-A33C589E3637}" type="slidenum">
              <a:rPr lang="en-US" smtClean="0"/>
              <a:t>‹#›</a:t>
            </a:fld>
            <a:endParaRPr lang="en-US"/>
          </a:p>
        </p:txBody>
      </p:sp>
    </p:spTree>
    <p:extLst>
      <p:ext uri="{BB962C8B-B14F-4D97-AF65-F5344CB8AC3E}">
        <p14:creationId xmlns:p14="http://schemas.microsoft.com/office/powerpoint/2010/main" val="176969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B1FC4-552A-B422-8F53-A81C4159CA0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214343C-0467-12FE-A8EA-B3C74B6432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2E432F-0C1D-A892-6450-843DEC912F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A606365-8AB8-8F5D-40B0-F51B6BDB74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4BD99E-F07E-F4CD-5AC1-276573B1CD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FB97E1E-0B37-92BA-EF67-A13E2EB70B5B}"/>
              </a:ext>
            </a:extLst>
          </p:cNvPr>
          <p:cNvSpPr>
            <a:spLocks noGrp="1"/>
          </p:cNvSpPr>
          <p:nvPr>
            <p:ph type="dt" sz="half" idx="10"/>
          </p:nvPr>
        </p:nvSpPr>
        <p:spPr/>
        <p:txBody>
          <a:bodyPr/>
          <a:lstStyle/>
          <a:p>
            <a:fld id="{F1A94D68-23BD-48D2-BC5F-602C755F07C6}" type="datetimeFigureOut">
              <a:rPr lang="en-US" smtClean="0"/>
              <a:t>1/8/2024</a:t>
            </a:fld>
            <a:endParaRPr lang="en-US"/>
          </a:p>
        </p:txBody>
      </p:sp>
      <p:sp>
        <p:nvSpPr>
          <p:cNvPr id="8" name="Footer Placeholder 7">
            <a:extLst>
              <a:ext uri="{FF2B5EF4-FFF2-40B4-BE49-F238E27FC236}">
                <a16:creationId xmlns:a16="http://schemas.microsoft.com/office/drawing/2014/main" id="{86C9D03C-6678-9A13-1031-1C3380A35D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D466691-D63B-4F3E-536D-89D42492786F}"/>
              </a:ext>
            </a:extLst>
          </p:cNvPr>
          <p:cNvSpPr>
            <a:spLocks noGrp="1"/>
          </p:cNvSpPr>
          <p:nvPr>
            <p:ph type="sldNum" sz="quarter" idx="12"/>
          </p:nvPr>
        </p:nvSpPr>
        <p:spPr/>
        <p:txBody>
          <a:bodyPr/>
          <a:lstStyle/>
          <a:p>
            <a:fld id="{C490A354-952A-4A1E-AE07-A33C589E3637}" type="slidenum">
              <a:rPr lang="en-US" smtClean="0"/>
              <a:t>‹#›</a:t>
            </a:fld>
            <a:endParaRPr lang="en-US"/>
          </a:p>
        </p:txBody>
      </p:sp>
    </p:spTree>
    <p:extLst>
      <p:ext uri="{BB962C8B-B14F-4D97-AF65-F5344CB8AC3E}">
        <p14:creationId xmlns:p14="http://schemas.microsoft.com/office/powerpoint/2010/main" val="1687766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2C1D4-B3A0-473D-A3C2-BE33F103A8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AF57102-3CBB-CD93-52CB-EBDE818E951A}"/>
              </a:ext>
            </a:extLst>
          </p:cNvPr>
          <p:cNvSpPr>
            <a:spLocks noGrp="1"/>
          </p:cNvSpPr>
          <p:nvPr>
            <p:ph type="dt" sz="half" idx="10"/>
          </p:nvPr>
        </p:nvSpPr>
        <p:spPr/>
        <p:txBody>
          <a:bodyPr/>
          <a:lstStyle/>
          <a:p>
            <a:fld id="{F1A94D68-23BD-48D2-BC5F-602C755F07C6}" type="datetimeFigureOut">
              <a:rPr lang="en-US" smtClean="0"/>
              <a:t>1/8/2024</a:t>
            </a:fld>
            <a:endParaRPr lang="en-US"/>
          </a:p>
        </p:txBody>
      </p:sp>
      <p:sp>
        <p:nvSpPr>
          <p:cNvPr id="4" name="Footer Placeholder 3">
            <a:extLst>
              <a:ext uri="{FF2B5EF4-FFF2-40B4-BE49-F238E27FC236}">
                <a16:creationId xmlns:a16="http://schemas.microsoft.com/office/drawing/2014/main" id="{4CFDEC80-62AE-7ABA-0394-945873F5F8C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B7A71E-45DF-7A0E-57C7-A99612D623F4}"/>
              </a:ext>
            </a:extLst>
          </p:cNvPr>
          <p:cNvSpPr>
            <a:spLocks noGrp="1"/>
          </p:cNvSpPr>
          <p:nvPr>
            <p:ph type="sldNum" sz="quarter" idx="12"/>
          </p:nvPr>
        </p:nvSpPr>
        <p:spPr/>
        <p:txBody>
          <a:bodyPr/>
          <a:lstStyle/>
          <a:p>
            <a:fld id="{C490A354-952A-4A1E-AE07-A33C589E3637}" type="slidenum">
              <a:rPr lang="en-US" smtClean="0"/>
              <a:t>‹#›</a:t>
            </a:fld>
            <a:endParaRPr lang="en-US"/>
          </a:p>
        </p:txBody>
      </p:sp>
    </p:spTree>
    <p:extLst>
      <p:ext uri="{BB962C8B-B14F-4D97-AF65-F5344CB8AC3E}">
        <p14:creationId xmlns:p14="http://schemas.microsoft.com/office/powerpoint/2010/main" val="508490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662AEA-600F-9C6C-CA3E-C454E1D33BD2}"/>
              </a:ext>
            </a:extLst>
          </p:cNvPr>
          <p:cNvSpPr>
            <a:spLocks noGrp="1"/>
          </p:cNvSpPr>
          <p:nvPr>
            <p:ph type="dt" sz="half" idx="10"/>
          </p:nvPr>
        </p:nvSpPr>
        <p:spPr/>
        <p:txBody>
          <a:bodyPr/>
          <a:lstStyle/>
          <a:p>
            <a:fld id="{F1A94D68-23BD-48D2-BC5F-602C755F07C6}" type="datetimeFigureOut">
              <a:rPr lang="en-US" smtClean="0"/>
              <a:t>1/8/2024</a:t>
            </a:fld>
            <a:endParaRPr lang="en-US"/>
          </a:p>
        </p:txBody>
      </p:sp>
      <p:sp>
        <p:nvSpPr>
          <p:cNvPr id="3" name="Footer Placeholder 2">
            <a:extLst>
              <a:ext uri="{FF2B5EF4-FFF2-40B4-BE49-F238E27FC236}">
                <a16:creationId xmlns:a16="http://schemas.microsoft.com/office/drawing/2014/main" id="{C10838F0-80E5-5F62-5BA7-6F3223FC52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1028A32-11E1-45AE-0DCB-2A9BC779349B}"/>
              </a:ext>
            </a:extLst>
          </p:cNvPr>
          <p:cNvSpPr>
            <a:spLocks noGrp="1"/>
          </p:cNvSpPr>
          <p:nvPr>
            <p:ph type="sldNum" sz="quarter" idx="12"/>
          </p:nvPr>
        </p:nvSpPr>
        <p:spPr/>
        <p:txBody>
          <a:bodyPr/>
          <a:lstStyle/>
          <a:p>
            <a:fld id="{C490A354-952A-4A1E-AE07-A33C589E3637}" type="slidenum">
              <a:rPr lang="en-US" smtClean="0"/>
              <a:t>‹#›</a:t>
            </a:fld>
            <a:endParaRPr lang="en-US"/>
          </a:p>
        </p:txBody>
      </p:sp>
    </p:spTree>
    <p:extLst>
      <p:ext uri="{BB962C8B-B14F-4D97-AF65-F5344CB8AC3E}">
        <p14:creationId xmlns:p14="http://schemas.microsoft.com/office/powerpoint/2010/main" val="3961499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897B5-D9CE-4542-08D1-0D169DF8DB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9E52541-542D-EE04-C37C-0E6A14E6E9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7D289D6-9FC6-2B4B-F096-7853FA6587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C7BFD3-0359-36DA-EF78-FB4B13694712}"/>
              </a:ext>
            </a:extLst>
          </p:cNvPr>
          <p:cNvSpPr>
            <a:spLocks noGrp="1"/>
          </p:cNvSpPr>
          <p:nvPr>
            <p:ph type="dt" sz="half" idx="10"/>
          </p:nvPr>
        </p:nvSpPr>
        <p:spPr/>
        <p:txBody>
          <a:bodyPr/>
          <a:lstStyle/>
          <a:p>
            <a:fld id="{F1A94D68-23BD-48D2-BC5F-602C755F07C6}" type="datetimeFigureOut">
              <a:rPr lang="en-US" smtClean="0"/>
              <a:t>1/8/2024</a:t>
            </a:fld>
            <a:endParaRPr lang="en-US"/>
          </a:p>
        </p:txBody>
      </p:sp>
      <p:sp>
        <p:nvSpPr>
          <p:cNvPr id="6" name="Footer Placeholder 5">
            <a:extLst>
              <a:ext uri="{FF2B5EF4-FFF2-40B4-BE49-F238E27FC236}">
                <a16:creationId xmlns:a16="http://schemas.microsoft.com/office/drawing/2014/main" id="{3DA64BF3-CECD-8BB1-F583-96A8EDD972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968674-B153-D246-2410-5A75F08BDBA6}"/>
              </a:ext>
            </a:extLst>
          </p:cNvPr>
          <p:cNvSpPr>
            <a:spLocks noGrp="1"/>
          </p:cNvSpPr>
          <p:nvPr>
            <p:ph type="sldNum" sz="quarter" idx="12"/>
          </p:nvPr>
        </p:nvSpPr>
        <p:spPr/>
        <p:txBody>
          <a:bodyPr/>
          <a:lstStyle/>
          <a:p>
            <a:fld id="{C490A354-952A-4A1E-AE07-A33C589E3637}" type="slidenum">
              <a:rPr lang="en-US" smtClean="0"/>
              <a:t>‹#›</a:t>
            </a:fld>
            <a:endParaRPr lang="en-US"/>
          </a:p>
        </p:txBody>
      </p:sp>
    </p:spTree>
    <p:extLst>
      <p:ext uri="{BB962C8B-B14F-4D97-AF65-F5344CB8AC3E}">
        <p14:creationId xmlns:p14="http://schemas.microsoft.com/office/powerpoint/2010/main" val="2512398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74BCC-13C8-4EFC-CBB2-0BE0B01542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0E56876-9844-EEEB-0B1A-9EB471F57C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E4E2C08-54A6-C267-0E7C-34597F6E59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3D2A38-A060-0027-8333-EBA71DA5E617}"/>
              </a:ext>
            </a:extLst>
          </p:cNvPr>
          <p:cNvSpPr>
            <a:spLocks noGrp="1"/>
          </p:cNvSpPr>
          <p:nvPr>
            <p:ph type="dt" sz="half" idx="10"/>
          </p:nvPr>
        </p:nvSpPr>
        <p:spPr/>
        <p:txBody>
          <a:bodyPr/>
          <a:lstStyle/>
          <a:p>
            <a:fld id="{F1A94D68-23BD-48D2-BC5F-602C755F07C6}" type="datetimeFigureOut">
              <a:rPr lang="en-US" smtClean="0"/>
              <a:t>1/8/2024</a:t>
            </a:fld>
            <a:endParaRPr lang="en-US"/>
          </a:p>
        </p:txBody>
      </p:sp>
      <p:sp>
        <p:nvSpPr>
          <p:cNvPr id="6" name="Footer Placeholder 5">
            <a:extLst>
              <a:ext uri="{FF2B5EF4-FFF2-40B4-BE49-F238E27FC236}">
                <a16:creationId xmlns:a16="http://schemas.microsoft.com/office/drawing/2014/main" id="{0531EF18-0C7C-4D9B-248D-57AFD6BD6E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0CCD6E-9ADE-E8F9-0D6D-36B597422657}"/>
              </a:ext>
            </a:extLst>
          </p:cNvPr>
          <p:cNvSpPr>
            <a:spLocks noGrp="1"/>
          </p:cNvSpPr>
          <p:nvPr>
            <p:ph type="sldNum" sz="quarter" idx="12"/>
          </p:nvPr>
        </p:nvSpPr>
        <p:spPr/>
        <p:txBody>
          <a:bodyPr/>
          <a:lstStyle/>
          <a:p>
            <a:fld id="{C490A354-952A-4A1E-AE07-A33C589E3637}" type="slidenum">
              <a:rPr lang="en-US" smtClean="0"/>
              <a:t>‹#›</a:t>
            </a:fld>
            <a:endParaRPr lang="en-US"/>
          </a:p>
        </p:txBody>
      </p:sp>
    </p:spTree>
    <p:extLst>
      <p:ext uri="{BB962C8B-B14F-4D97-AF65-F5344CB8AC3E}">
        <p14:creationId xmlns:p14="http://schemas.microsoft.com/office/powerpoint/2010/main" val="3659061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A1CCB2-B9C2-717B-DC2D-F173D8E8C5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484DD10-EDE4-99B3-7318-BE68A521A6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BF57CF-F2AF-E169-44D5-9E55C0C63F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A94D68-23BD-48D2-BC5F-602C755F07C6}" type="datetimeFigureOut">
              <a:rPr lang="en-US" smtClean="0"/>
              <a:t>1/8/2024</a:t>
            </a:fld>
            <a:endParaRPr lang="en-US"/>
          </a:p>
        </p:txBody>
      </p:sp>
      <p:sp>
        <p:nvSpPr>
          <p:cNvPr id="5" name="Footer Placeholder 4">
            <a:extLst>
              <a:ext uri="{FF2B5EF4-FFF2-40B4-BE49-F238E27FC236}">
                <a16:creationId xmlns:a16="http://schemas.microsoft.com/office/drawing/2014/main" id="{427EBFA2-66FC-6349-7E87-6A24A6B6FF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2EACB62-7C27-4ED3-400A-38F2043BB3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90A354-952A-4A1E-AE07-A33C589E3637}" type="slidenum">
              <a:rPr lang="en-US" smtClean="0"/>
              <a:t>‹#›</a:t>
            </a:fld>
            <a:endParaRPr lang="en-US"/>
          </a:p>
        </p:txBody>
      </p:sp>
    </p:spTree>
    <p:extLst>
      <p:ext uri="{BB962C8B-B14F-4D97-AF65-F5344CB8AC3E}">
        <p14:creationId xmlns:p14="http://schemas.microsoft.com/office/powerpoint/2010/main" val="6499672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8D48AE8-E91C-5FB0-6FB7-8E6DA7281F71}"/>
              </a:ext>
            </a:extLst>
          </p:cNvPr>
          <p:cNvSpPr>
            <a:spLocks noGrp="1"/>
          </p:cNvSpPr>
          <p:nvPr>
            <p:ph type="title"/>
          </p:nvPr>
        </p:nvSpPr>
        <p:spPr/>
        <p:txBody>
          <a:bodyPr/>
          <a:lstStyle/>
          <a:p>
            <a:r>
              <a:rPr lang="en-US" dirty="0"/>
              <a:t>205 Oct 7, Class 8</a:t>
            </a:r>
          </a:p>
        </p:txBody>
      </p:sp>
      <p:sp>
        <p:nvSpPr>
          <p:cNvPr id="5" name="Content Placeholder 4">
            <a:extLst>
              <a:ext uri="{FF2B5EF4-FFF2-40B4-BE49-F238E27FC236}">
                <a16:creationId xmlns:a16="http://schemas.microsoft.com/office/drawing/2014/main" id="{C81E5570-3FF8-05AD-E6A8-7B049A9FBEEF}"/>
              </a:ext>
            </a:extLst>
          </p:cNvPr>
          <p:cNvSpPr>
            <a:spLocks noGrp="1"/>
          </p:cNvSpPr>
          <p:nvPr>
            <p:ph idx="1"/>
          </p:nvPr>
        </p:nvSpPr>
        <p:spPr/>
        <p:txBody>
          <a:bodyPr/>
          <a:lstStyle/>
          <a:p>
            <a:r>
              <a:rPr lang="en-US" dirty="0"/>
              <a:t>Writeup questions?</a:t>
            </a:r>
          </a:p>
          <a:p>
            <a:endParaRPr lang="en-US" dirty="0"/>
          </a:p>
          <a:p>
            <a:r>
              <a:rPr lang="en-US" dirty="0"/>
              <a:t>Within-participant design</a:t>
            </a:r>
          </a:p>
          <a:p>
            <a:endParaRPr lang="en-US" dirty="0"/>
          </a:p>
          <a:p>
            <a:r>
              <a:rPr lang="en-US" dirty="0"/>
              <a:t>Gino &amp; </a:t>
            </a:r>
            <a:r>
              <a:rPr lang="en-US" dirty="0" err="1"/>
              <a:t>Wiltermuth</a:t>
            </a:r>
            <a:r>
              <a:rPr lang="en-US" dirty="0"/>
              <a:t> (2014)</a:t>
            </a:r>
          </a:p>
        </p:txBody>
      </p:sp>
    </p:spTree>
    <p:extLst>
      <p:ext uri="{BB962C8B-B14F-4D97-AF65-F5344CB8AC3E}">
        <p14:creationId xmlns:p14="http://schemas.microsoft.com/office/powerpoint/2010/main" val="812165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6D42D-38D8-C73C-07FA-197E2E57DE6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39CAC86-4860-11C7-6F44-BE49EB150B78}"/>
              </a:ext>
            </a:extLst>
          </p:cNvPr>
          <p:cNvSpPr>
            <a:spLocks noGrp="1"/>
          </p:cNvSpPr>
          <p:nvPr>
            <p:ph idx="1"/>
          </p:nvPr>
        </p:nvSpPr>
        <p:spPr/>
        <p:txBody>
          <a:bodyPr/>
          <a:lstStyle/>
          <a:p>
            <a:r>
              <a:rPr lang="en-US" dirty="0"/>
              <a:t>G&amp;W should </a:t>
            </a:r>
            <a:r>
              <a:rPr lang="en-US"/>
              <a:t>be class 9</a:t>
            </a:r>
          </a:p>
        </p:txBody>
      </p:sp>
    </p:spTree>
    <p:extLst>
      <p:ext uri="{BB962C8B-B14F-4D97-AF65-F5344CB8AC3E}">
        <p14:creationId xmlns:p14="http://schemas.microsoft.com/office/powerpoint/2010/main" val="3612861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E4807-5DB0-4850-86C9-01ED3BE228F5}"/>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FC72EDAA-BD18-477C-8555-E041126D5068}"/>
              </a:ext>
            </a:extLst>
          </p:cNvPr>
          <p:cNvPicPr>
            <a:picLocks noGrp="1" noChangeAspect="1"/>
          </p:cNvPicPr>
          <p:nvPr>
            <p:ph idx="1"/>
          </p:nvPr>
        </p:nvPicPr>
        <p:blipFill>
          <a:blip r:embed="rId2"/>
          <a:stretch>
            <a:fillRect/>
          </a:stretch>
        </p:blipFill>
        <p:spPr>
          <a:xfrm>
            <a:off x="1503218" y="365125"/>
            <a:ext cx="9457706" cy="5657506"/>
          </a:xfrm>
        </p:spPr>
      </p:pic>
    </p:spTree>
    <p:extLst>
      <p:ext uri="{BB962C8B-B14F-4D97-AF65-F5344CB8AC3E}">
        <p14:creationId xmlns:p14="http://schemas.microsoft.com/office/powerpoint/2010/main" val="628076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5A7F1-D33C-B4FF-454B-40CABE1DB9F0}"/>
              </a:ext>
            </a:extLst>
          </p:cNvPr>
          <p:cNvSpPr>
            <a:spLocks noGrp="1"/>
          </p:cNvSpPr>
          <p:nvPr>
            <p:ph type="title"/>
          </p:nvPr>
        </p:nvSpPr>
        <p:spPr/>
        <p:txBody>
          <a:bodyPr/>
          <a:lstStyle/>
          <a:p>
            <a:r>
              <a:rPr lang="en-US" dirty="0"/>
              <a:t>Operational definitions</a:t>
            </a:r>
          </a:p>
        </p:txBody>
      </p:sp>
      <p:sp>
        <p:nvSpPr>
          <p:cNvPr id="3" name="Content Placeholder 2">
            <a:extLst>
              <a:ext uri="{FF2B5EF4-FFF2-40B4-BE49-F238E27FC236}">
                <a16:creationId xmlns:a16="http://schemas.microsoft.com/office/drawing/2014/main" id="{F8DE2A91-4D89-FC19-D00D-88EEF9FCEA8F}"/>
              </a:ext>
            </a:extLst>
          </p:cNvPr>
          <p:cNvSpPr>
            <a:spLocks noGrp="1"/>
          </p:cNvSpPr>
          <p:nvPr>
            <p:ph idx="1"/>
          </p:nvPr>
        </p:nvSpPr>
        <p:spPr/>
        <p:txBody>
          <a:bodyPr/>
          <a:lstStyle/>
          <a:p>
            <a:r>
              <a:rPr lang="en-US" dirty="0"/>
              <a:t>Creativity</a:t>
            </a:r>
          </a:p>
          <a:p>
            <a:pPr lvl="1"/>
            <a:r>
              <a:rPr lang="en-US" dirty="0"/>
              <a:t>Remote Associates Test (RAT)</a:t>
            </a:r>
          </a:p>
          <a:p>
            <a:pPr lvl="1"/>
            <a:r>
              <a:rPr lang="en-US" dirty="0"/>
              <a:t>What is the common word that links</a:t>
            </a:r>
          </a:p>
          <a:p>
            <a:pPr lvl="2"/>
            <a:r>
              <a:rPr lang="en-US" dirty="0"/>
              <a:t>Sore, Shoulder, Sweat</a:t>
            </a:r>
          </a:p>
          <a:p>
            <a:pPr lvl="2"/>
            <a:r>
              <a:rPr lang="en-US" dirty="0"/>
              <a:t>Opera, Hand, Dish</a:t>
            </a:r>
          </a:p>
          <a:p>
            <a:pPr lvl="2"/>
            <a:r>
              <a:rPr lang="en-US" dirty="0"/>
              <a:t>Piece, Mind, Dating</a:t>
            </a:r>
          </a:p>
          <a:p>
            <a:pPr lvl="2"/>
            <a:endParaRPr lang="en-US" dirty="0"/>
          </a:p>
          <a:p>
            <a:r>
              <a:rPr lang="en-US" dirty="0"/>
              <a:t>Dishonesty</a:t>
            </a:r>
          </a:p>
          <a:p>
            <a:pPr lvl="1"/>
            <a:r>
              <a:rPr lang="en-US" dirty="0"/>
              <a:t>Experimentally controllable (or measurable) cheating or lying</a:t>
            </a:r>
          </a:p>
          <a:p>
            <a:endParaRPr lang="en-US" dirty="0"/>
          </a:p>
        </p:txBody>
      </p:sp>
    </p:spTree>
    <p:extLst>
      <p:ext uri="{BB962C8B-B14F-4D97-AF65-F5344CB8AC3E}">
        <p14:creationId xmlns:p14="http://schemas.microsoft.com/office/powerpoint/2010/main" val="348322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61B7D-4B00-29C8-7C04-C52C66680FBF}"/>
              </a:ext>
            </a:extLst>
          </p:cNvPr>
          <p:cNvSpPr>
            <a:spLocks noGrp="1"/>
          </p:cNvSpPr>
          <p:nvPr>
            <p:ph type="title"/>
          </p:nvPr>
        </p:nvSpPr>
        <p:spPr/>
        <p:txBody>
          <a:bodyPr/>
          <a:lstStyle/>
          <a:p>
            <a:r>
              <a:rPr lang="en-US" dirty="0"/>
              <a:t>Experiment 1</a:t>
            </a:r>
          </a:p>
        </p:txBody>
      </p:sp>
      <p:sp>
        <p:nvSpPr>
          <p:cNvPr id="4" name="Content Placeholder 3">
            <a:extLst>
              <a:ext uri="{FF2B5EF4-FFF2-40B4-BE49-F238E27FC236}">
                <a16:creationId xmlns:a16="http://schemas.microsoft.com/office/drawing/2014/main" id="{4421224F-E152-3602-A847-4E0F8D9802E5}"/>
              </a:ext>
            </a:extLst>
          </p:cNvPr>
          <p:cNvSpPr>
            <a:spLocks noGrp="1"/>
          </p:cNvSpPr>
          <p:nvPr>
            <p:ph sz="half" idx="1"/>
          </p:nvPr>
        </p:nvSpPr>
        <p:spPr/>
        <p:txBody>
          <a:bodyPr/>
          <a:lstStyle/>
          <a:p>
            <a:r>
              <a:rPr lang="en-US" dirty="0"/>
              <a:t>Procedure</a:t>
            </a:r>
          </a:p>
          <a:p>
            <a:pPr lvl="1"/>
            <a:r>
              <a:rPr lang="en-US" dirty="0"/>
              <a:t>Dunker candle problem</a:t>
            </a:r>
          </a:p>
          <a:p>
            <a:pPr lvl="1"/>
            <a:r>
              <a:rPr lang="en-US" dirty="0"/>
              <a:t>Filler/cheatable task</a:t>
            </a:r>
          </a:p>
          <a:p>
            <a:pPr lvl="2"/>
            <a:r>
              <a:rPr lang="en-US" dirty="0"/>
              <a:t>10 matrices</a:t>
            </a:r>
          </a:p>
          <a:p>
            <a:pPr lvl="2"/>
            <a:r>
              <a:rPr lang="en-US" dirty="0"/>
              <a:t>Self-reported performance, paid</a:t>
            </a:r>
          </a:p>
          <a:p>
            <a:pPr lvl="1"/>
            <a:r>
              <a:rPr lang="en-US" dirty="0"/>
              <a:t>RAT performance</a:t>
            </a:r>
          </a:p>
          <a:p>
            <a:r>
              <a:rPr lang="en-US" dirty="0"/>
              <a:t>Results</a:t>
            </a:r>
          </a:p>
          <a:p>
            <a:pPr lvl="1"/>
            <a:r>
              <a:rPr lang="en-US" dirty="0"/>
              <a:t>Cheaters performed better on the RAT test</a:t>
            </a:r>
          </a:p>
        </p:txBody>
      </p:sp>
      <p:pic>
        <p:nvPicPr>
          <p:cNvPr id="7" name="Content Placeholder 6">
            <a:extLst>
              <a:ext uri="{FF2B5EF4-FFF2-40B4-BE49-F238E27FC236}">
                <a16:creationId xmlns:a16="http://schemas.microsoft.com/office/drawing/2014/main" id="{C1761D21-8644-36C2-8A67-39AEB691D12B}"/>
              </a:ext>
            </a:extLst>
          </p:cNvPr>
          <p:cNvPicPr>
            <a:picLocks noGrp="1" noChangeAspect="1"/>
          </p:cNvPicPr>
          <p:nvPr>
            <p:ph sz="half" idx="2"/>
          </p:nvPr>
        </p:nvPicPr>
        <p:blipFill>
          <a:blip r:embed="rId2"/>
          <a:stretch>
            <a:fillRect/>
          </a:stretch>
        </p:blipFill>
        <p:spPr>
          <a:xfrm>
            <a:off x="6601574" y="1825625"/>
            <a:ext cx="4322851" cy="4351338"/>
          </a:xfrm>
        </p:spPr>
      </p:pic>
    </p:spTree>
    <p:extLst>
      <p:ext uri="{BB962C8B-B14F-4D97-AF65-F5344CB8AC3E}">
        <p14:creationId xmlns:p14="http://schemas.microsoft.com/office/powerpoint/2010/main" val="4139939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1C49F-BE14-B8B2-F6EC-D26934A738F4}"/>
              </a:ext>
            </a:extLst>
          </p:cNvPr>
          <p:cNvSpPr>
            <a:spLocks noGrp="1"/>
          </p:cNvSpPr>
          <p:nvPr>
            <p:ph type="title"/>
          </p:nvPr>
        </p:nvSpPr>
        <p:spPr/>
        <p:txBody>
          <a:bodyPr/>
          <a:lstStyle/>
          <a:p>
            <a:r>
              <a:rPr lang="en-US" dirty="0"/>
              <a:t>Experiment 2</a:t>
            </a:r>
          </a:p>
        </p:txBody>
      </p:sp>
      <p:pic>
        <p:nvPicPr>
          <p:cNvPr id="6" name="Content Placeholder 5">
            <a:extLst>
              <a:ext uri="{FF2B5EF4-FFF2-40B4-BE49-F238E27FC236}">
                <a16:creationId xmlns:a16="http://schemas.microsoft.com/office/drawing/2014/main" id="{B0E94F48-F6C2-113E-1FE9-7CFBEAEFCF7D}"/>
              </a:ext>
            </a:extLst>
          </p:cNvPr>
          <p:cNvPicPr>
            <a:picLocks noGrp="1" noChangeAspect="1"/>
          </p:cNvPicPr>
          <p:nvPr>
            <p:ph sz="half" idx="1"/>
          </p:nvPr>
        </p:nvPicPr>
        <p:blipFill>
          <a:blip r:embed="rId2"/>
          <a:stretch>
            <a:fillRect/>
          </a:stretch>
        </p:blipFill>
        <p:spPr>
          <a:xfrm>
            <a:off x="838200" y="1825625"/>
            <a:ext cx="5181600" cy="2314832"/>
          </a:xfrm>
        </p:spPr>
      </p:pic>
      <p:sp>
        <p:nvSpPr>
          <p:cNvPr id="4" name="Content Placeholder 3">
            <a:extLst>
              <a:ext uri="{FF2B5EF4-FFF2-40B4-BE49-F238E27FC236}">
                <a16:creationId xmlns:a16="http://schemas.microsoft.com/office/drawing/2014/main" id="{DD7F9912-7A00-D0F9-0758-E904418754A6}"/>
              </a:ext>
            </a:extLst>
          </p:cNvPr>
          <p:cNvSpPr>
            <a:spLocks noGrp="1"/>
          </p:cNvSpPr>
          <p:nvPr>
            <p:ph sz="half" idx="2"/>
          </p:nvPr>
        </p:nvSpPr>
        <p:spPr>
          <a:xfrm>
            <a:off x="6172200" y="1825625"/>
            <a:ext cx="5181600" cy="4351338"/>
          </a:xfrm>
        </p:spPr>
        <p:txBody>
          <a:bodyPr/>
          <a:lstStyle/>
          <a:p>
            <a:r>
              <a:rPr lang="en-US" dirty="0"/>
              <a:t>How do you experimentally control cheating to be able to randomly assign participants to the “cheating” and control conditions?</a:t>
            </a:r>
          </a:p>
          <a:p>
            <a:pPr lvl="1"/>
            <a:r>
              <a:rPr lang="en-US" dirty="0"/>
              <a:t>Operational definition of this IV</a:t>
            </a:r>
          </a:p>
        </p:txBody>
      </p:sp>
    </p:spTree>
    <p:extLst>
      <p:ext uri="{BB962C8B-B14F-4D97-AF65-F5344CB8AC3E}">
        <p14:creationId xmlns:p14="http://schemas.microsoft.com/office/powerpoint/2010/main" val="39258625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0529F-1CDC-46FE-9D99-90BDB442FE3C}"/>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F16602EC-731D-4668-B615-218C30D63CA2}"/>
              </a:ext>
            </a:extLst>
          </p:cNvPr>
          <p:cNvPicPr>
            <a:picLocks noGrp="1" noChangeAspect="1"/>
          </p:cNvPicPr>
          <p:nvPr>
            <p:ph idx="1"/>
          </p:nvPr>
        </p:nvPicPr>
        <p:blipFill>
          <a:blip r:embed="rId2"/>
          <a:stretch>
            <a:fillRect/>
          </a:stretch>
        </p:blipFill>
        <p:spPr>
          <a:xfrm>
            <a:off x="3821108" y="442120"/>
            <a:ext cx="4549784" cy="5973763"/>
          </a:xfrm>
          <a:prstGeom prst="rect">
            <a:avLst/>
          </a:prstGeom>
        </p:spPr>
      </p:pic>
      <p:cxnSp>
        <p:nvCxnSpPr>
          <p:cNvPr id="6" name="Straight Arrow Connector 5">
            <a:extLst>
              <a:ext uri="{FF2B5EF4-FFF2-40B4-BE49-F238E27FC236}">
                <a16:creationId xmlns:a16="http://schemas.microsoft.com/office/drawing/2014/main" id="{4763B7A4-D46F-450F-AD96-AEEA02CA8FE4}"/>
              </a:ext>
            </a:extLst>
          </p:cNvPr>
          <p:cNvCxnSpPr/>
          <p:nvPr/>
        </p:nvCxnSpPr>
        <p:spPr>
          <a:xfrm flipH="1">
            <a:off x="8370892" y="3230960"/>
            <a:ext cx="1676400" cy="68580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381D0917-F725-40D6-A7CA-5363AF959010}"/>
              </a:ext>
            </a:extLst>
          </p:cNvPr>
          <p:cNvCxnSpPr>
            <a:cxnSpLocks/>
          </p:cNvCxnSpPr>
          <p:nvPr/>
        </p:nvCxnSpPr>
        <p:spPr>
          <a:xfrm>
            <a:off x="2144708" y="5638800"/>
            <a:ext cx="1600200" cy="38100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6B7335F-2AFD-4DE2-8356-DDF14B5E2F6C}"/>
              </a:ext>
            </a:extLst>
          </p:cNvPr>
          <p:cNvSpPr txBox="1"/>
          <p:nvPr/>
        </p:nvSpPr>
        <p:spPr>
          <a:xfrm>
            <a:off x="9753600" y="2895600"/>
            <a:ext cx="373820" cy="369332"/>
          </a:xfrm>
          <a:prstGeom prst="rect">
            <a:avLst/>
          </a:prstGeom>
          <a:noFill/>
        </p:spPr>
        <p:txBody>
          <a:bodyPr wrap="none" rtlCol="0">
            <a:spAutoFit/>
          </a:bodyPr>
          <a:lstStyle/>
          <a:p>
            <a:r>
              <a:rPr lang="en-US" dirty="0"/>
              <a:t>IV</a:t>
            </a:r>
          </a:p>
        </p:txBody>
      </p:sp>
      <p:sp>
        <p:nvSpPr>
          <p:cNvPr id="11" name="TextBox 10">
            <a:extLst>
              <a:ext uri="{FF2B5EF4-FFF2-40B4-BE49-F238E27FC236}">
                <a16:creationId xmlns:a16="http://schemas.microsoft.com/office/drawing/2014/main" id="{1965172A-94EE-4EB6-BAF8-B313E85EF552}"/>
              </a:ext>
            </a:extLst>
          </p:cNvPr>
          <p:cNvSpPr txBox="1"/>
          <p:nvPr/>
        </p:nvSpPr>
        <p:spPr>
          <a:xfrm>
            <a:off x="1943372" y="5251075"/>
            <a:ext cx="456087" cy="369332"/>
          </a:xfrm>
          <a:prstGeom prst="rect">
            <a:avLst/>
          </a:prstGeom>
          <a:noFill/>
        </p:spPr>
        <p:txBody>
          <a:bodyPr wrap="none" rtlCol="0">
            <a:spAutoFit/>
          </a:bodyPr>
          <a:lstStyle/>
          <a:p>
            <a:r>
              <a:rPr lang="en-US" dirty="0"/>
              <a:t>DV</a:t>
            </a:r>
          </a:p>
        </p:txBody>
      </p:sp>
    </p:spTree>
    <p:extLst>
      <p:ext uri="{BB962C8B-B14F-4D97-AF65-F5344CB8AC3E}">
        <p14:creationId xmlns:p14="http://schemas.microsoft.com/office/powerpoint/2010/main" val="14805648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C382589-DF89-4F7A-B70A-36FE5FE7BD50}"/>
              </a:ext>
            </a:extLst>
          </p:cNvPr>
          <p:cNvPicPr>
            <a:picLocks noChangeAspect="1"/>
          </p:cNvPicPr>
          <p:nvPr/>
        </p:nvPicPr>
        <p:blipFill>
          <a:blip r:embed="rId3"/>
          <a:stretch>
            <a:fillRect/>
          </a:stretch>
        </p:blipFill>
        <p:spPr>
          <a:xfrm>
            <a:off x="2819401" y="1214890"/>
            <a:ext cx="5407809" cy="4164013"/>
          </a:xfrm>
          <a:prstGeom prst="rect">
            <a:avLst/>
          </a:prstGeom>
        </p:spPr>
      </p:pic>
      <p:sp>
        <p:nvSpPr>
          <p:cNvPr id="5" name="TextBox 4">
            <a:extLst>
              <a:ext uri="{FF2B5EF4-FFF2-40B4-BE49-F238E27FC236}">
                <a16:creationId xmlns:a16="http://schemas.microsoft.com/office/drawing/2014/main" id="{D30EE7D4-2C64-4856-BD01-B70BCB2B6F68}"/>
              </a:ext>
            </a:extLst>
          </p:cNvPr>
          <p:cNvSpPr txBox="1"/>
          <p:nvPr/>
        </p:nvSpPr>
        <p:spPr>
          <a:xfrm>
            <a:off x="8534400" y="3136079"/>
            <a:ext cx="2133600" cy="1754326"/>
          </a:xfrm>
          <a:prstGeom prst="rect">
            <a:avLst/>
          </a:prstGeom>
          <a:noFill/>
        </p:spPr>
        <p:txBody>
          <a:bodyPr wrap="square" rtlCol="0">
            <a:spAutoFit/>
          </a:bodyPr>
          <a:lstStyle/>
          <a:p>
            <a:r>
              <a:rPr lang="en-US" dirty="0"/>
              <a:t>Effect size:</a:t>
            </a:r>
          </a:p>
          <a:p>
            <a:pPr lvl="1"/>
            <a:r>
              <a:rPr lang="en-US" dirty="0"/>
              <a:t>6.20 vs 4.65 problems solved</a:t>
            </a:r>
          </a:p>
          <a:p>
            <a:pPr lvl="1"/>
            <a:endParaRPr lang="en-US" dirty="0"/>
          </a:p>
          <a:p>
            <a:pPr lvl="1"/>
            <a:r>
              <a:rPr lang="en-US" dirty="0"/>
              <a:t>= 1.55 more</a:t>
            </a:r>
          </a:p>
        </p:txBody>
      </p:sp>
      <p:cxnSp>
        <p:nvCxnSpPr>
          <p:cNvPr id="6" name="Straight Arrow Connector 5">
            <a:extLst>
              <a:ext uri="{FF2B5EF4-FFF2-40B4-BE49-F238E27FC236}">
                <a16:creationId xmlns:a16="http://schemas.microsoft.com/office/drawing/2014/main" id="{51E4D346-7A24-4997-A3DF-360C389130C5}"/>
              </a:ext>
            </a:extLst>
          </p:cNvPr>
          <p:cNvCxnSpPr>
            <a:cxnSpLocks/>
          </p:cNvCxnSpPr>
          <p:nvPr/>
        </p:nvCxnSpPr>
        <p:spPr>
          <a:xfrm flipV="1">
            <a:off x="2819400" y="3447395"/>
            <a:ext cx="1280488" cy="201105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DDBF528-7FFA-4C75-B305-2CE01A708A3E}"/>
              </a:ext>
            </a:extLst>
          </p:cNvPr>
          <p:cNvCxnSpPr>
            <a:cxnSpLocks/>
          </p:cNvCxnSpPr>
          <p:nvPr/>
        </p:nvCxnSpPr>
        <p:spPr>
          <a:xfrm flipH="1">
            <a:off x="8092114" y="2618679"/>
            <a:ext cx="1844329" cy="23848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911C3B9-A38C-4346-80C6-0BBB354FB62E}"/>
              </a:ext>
            </a:extLst>
          </p:cNvPr>
          <p:cNvSpPr txBox="1"/>
          <p:nvPr/>
        </p:nvSpPr>
        <p:spPr>
          <a:xfrm>
            <a:off x="1905000" y="5458445"/>
            <a:ext cx="2931444" cy="369332"/>
          </a:xfrm>
          <a:prstGeom prst="rect">
            <a:avLst/>
          </a:prstGeom>
          <a:noFill/>
        </p:spPr>
        <p:txBody>
          <a:bodyPr wrap="none" rtlCol="0">
            <a:spAutoFit/>
          </a:bodyPr>
          <a:lstStyle/>
          <a:p>
            <a:r>
              <a:rPr lang="en-US" dirty="0"/>
              <a:t>2 independent samples t-test</a:t>
            </a:r>
          </a:p>
        </p:txBody>
      </p:sp>
    </p:spTree>
    <p:extLst>
      <p:ext uri="{BB962C8B-B14F-4D97-AF65-F5344CB8AC3E}">
        <p14:creationId xmlns:p14="http://schemas.microsoft.com/office/powerpoint/2010/main" val="4198122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1F2A8-CD81-5D9C-EF86-23CF0B9998A4}"/>
              </a:ext>
            </a:extLst>
          </p:cNvPr>
          <p:cNvSpPr>
            <a:spLocks noGrp="1"/>
          </p:cNvSpPr>
          <p:nvPr>
            <p:ph type="title"/>
          </p:nvPr>
        </p:nvSpPr>
        <p:spPr/>
        <p:txBody>
          <a:bodyPr/>
          <a:lstStyle/>
          <a:p>
            <a:r>
              <a:rPr lang="en-US" dirty="0"/>
              <a:t>For Monday Jan 22</a:t>
            </a:r>
          </a:p>
        </p:txBody>
      </p:sp>
      <p:sp>
        <p:nvSpPr>
          <p:cNvPr id="3" name="Content Placeholder 2">
            <a:extLst>
              <a:ext uri="{FF2B5EF4-FFF2-40B4-BE49-F238E27FC236}">
                <a16:creationId xmlns:a16="http://schemas.microsoft.com/office/drawing/2014/main" id="{A31C2E22-058C-0505-A184-C3DC1A3F7A54}"/>
              </a:ext>
            </a:extLst>
          </p:cNvPr>
          <p:cNvSpPr>
            <a:spLocks noGrp="1"/>
          </p:cNvSpPr>
          <p:nvPr>
            <p:ph idx="1"/>
          </p:nvPr>
        </p:nvSpPr>
        <p:spPr/>
        <p:txBody>
          <a:bodyPr/>
          <a:lstStyle/>
          <a:p>
            <a:r>
              <a:rPr lang="en-US" dirty="0"/>
              <a:t>Chapter 8: Ethics</a:t>
            </a:r>
          </a:p>
          <a:p>
            <a:pPr lvl="1"/>
            <a:r>
              <a:rPr lang="en-US" dirty="0"/>
              <a:t>Assignment questions</a:t>
            </a:r>
          </a:p>
          <a:p>
            <a:pPr lvl="1"/>
            <a:endParaRPr lang="en-US" dirty="0"/>
          </a:p>
          <a:p>
            <a:r>
              <a:rPr lang="en-US" dirty="0"/>
              <a:t>Read Gino &amp; </a:t>
            </a:r>
            <a:r>
              <a:rPr lang="en-US" dirty="0" err="1"/>
              <a:t>Wiltermuth</a:t>
            </a:r>
            <a:r>
              <a:rPr lang="en-US" dirty="0"/>
              <a:t> (2014)</a:t>
            </a:r>
          </a:p>
          <a:p>
            <a:pPr lvl="1"/>
            <a:r>
              <a:rPr lang="en-US" dirty="0"/>
              <a:t>Assignment questions, Experiments 3 &amp; 4</a:t>
            </a:r>
          </a:p>
          <a:p>
            <a:pPr lvl="1"/>
            <a:endParaRPr lang="en-US" dirty="0"/>
          </a:p>
          <a:p>
            <a:r>
              <a:rPr lang="en-US" dirty="0"/>
              <a:t>Wednesday 10/12: Exam 1</a:t>
            </a:r>
          </a:p>
          <a:p>
            <a:pPr lvl="1"/>
            <a:r>
              <a:rPr lang="en-US" dirty="0"/>
              <a:t>Prior exams posted to Canvas as study aids</a:t>
            </a:r>
          </a:p>
        </p:txBody>
      </p:sp>
    </p:spTree>
    <p:extLst>
      <p:ext uri="{BB962C8B-B14F-4D97-AF65-F5344CB8AC3E}">
        <p14:creationId xmlns:p14="http://schemas.microsoft.com/office/powerpoint/2010/main" val="710405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p:cNvSpPr txBox="1">
            <a:spLocks noChangeArrowheads="1"/>
          </p:cNvSpPr>
          <p:nvPr/>
        </p:nvSpPr>
        <p:spPr bwMode="auto">
          <a:xfrm>
            <a:off x="961901" y="716189"/>
            <a:ext cx="9547761" cy="5201424"/>
          </a:xfrm>
          <a:prstGeom prst="rect">
            <a:avLst/>
          </a:prstGeom>
          <a:noFill/>
          <a:ln w="9525">
            <a:noFill/>
            <a:miter lim="800000"/>
            <a:headEnd/>
            <a:tailEnd/>
          </a:ln>
        </p:spPr>
        <p:txBody>
          <a:bodyPr wrap="square">
            <a:spAutoFit/>
          </a:bodyPr>
          <a:lstStyle/>
          <a:p>
            <a:pPr>
              <a:spcBef>
                <a:spcPts val="600"/>
              </a:spcBef>
            </a:pPr>
            <a:r>
              <a:rPr lang="en-US" sz="2400" dirty="0">
                <a:latin typeface="Times New Roman" pitchFamily="18" charset="0"/>
                <a:cs typeface="Times New Roman" pitchFamily="18" charset="0"/>
              </a:rPr>
              <a:t>In an effort to determine the effects of the drug chlorpromazine on the performance of schizophrenics, two clinical investigators randomly selected 20 acute schizophrenics from a mental hospital population.</a:t>
            </a:r>
          </a:p>
          <a:p>
            <a:pPr>
              <a:spcBef>
                <a:spcPts val="600"/>
              </a:spcBef>
            </a:pPr>
            <a:r>
              <a:rPr lang="en-US" sz="2400" dirty="0">
                <a:latin typeface="Times New Roman" pitchFamily="18" charset="0"/>
                <a:cs typeface="Times New Roman" pitchFamily="18" charset="0"/>
              </a:rPr>
              <a:t>The patients were asked to order several stimuli along some dimension, such as ordering eight stimuli by weight.  </a:t>
            </a:r>
          </a:p>
          <a:p>
            <a:pPr>
              <a:spcBef>
                <a:spcPts val="600"/>
              </a:spcBef>
            </a:pPr>
            <a:r>
              <a:rPr lang="en-US" sz="2400" dirty="0">
                <a:latin typeface="Times New Roman" pitchFamily="18" charset="0"/>
                <a:cs typeface="Times New Roman" pitchFamily="18" charset="0"/>
              </a:rPr>
              <a:t>There were several tasks of this sort.  </a:t>
            </a:r>
          </a:p>
          <a:p>
            <a:pPr>
              <a:spcBef>
                <a:spcPts val="600"/>
              </a:spcBef>
            </a:pPr>
            <a:r>
              <a:rPr lang="en-US" sz="2400" dirty="0">
                <a:latin typeface="Times New Roman" pitchFamily="18" charset="0"/>
                <a:cs typeface="Times New Roman" pitchFamily="18" charset="0"/>
              </a:rPr>
              <a:t>The investigators used a within-subject design in which all participants first performed the tasks after being injected with a saline solution (placebo) and then performed the tasks again several hours later after being injected with chlorpromazine.  </a:t>
            </a:r>
          </a:p>
          <a:p>
            <a:pPr>
              <a:spcBef>
                <a:spcPts val="600"/>
              </a:spcBef>
            </a:pPr>
            <a:r>
              <a:rPr lang="en-US" sz="2400" dirty="0">
                <a:latin typeface="Times New Roman" pitchFamily="18" charset="0"/>
                <a:cs typeface="Times New Roman" pitchFamily="18" charset="0"/>
              </a:rPr>
              <a:t>The results indicated that fewer errors were made in the chlorpromazine treatment, which suggested to the investigators that the drug facilitates more adequate cognitive functioning in this type of patient.</a:t>
            </a:r>
            <a:r>
              <a:rPr lang="en-US" sz="2400" dirty="0">
                <a:latin typeface="Times New Roman" pitchFamily="18" charset="0"/>
              </a:rPr>
              <a:t> </a:t>
            </a:r>
          </a:p>
        </p:txBody>
      </p:sp>
    </p:spTree>
    <p:extLst>
      <p:ext uri="{BB962C8B-B14F-4D97-AF65-F5344CB8AC3E}">
        <p14:creationId xmlns:p14="http://schemas.microsoft.com/office/powerpoint/2010/main" val="2418888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endParaRPr lang="en-US"/>
          </a:p>
        </p:txBody>
      </p:sp>
      <p:sp>
        <p:nvSpPr>
          <p:cNvPr id="9219" name="Rectangle 3"/>
          <p:cNvSpPr>
            <a:spLocks noGrp="1" noChangeArrowheads="1"/>
          </p:cNvSpPr>
          <p:nvPr>
            <p:ph type="body" idx="1"/>
          </p:nvPr>
        </p:nvSpPr>
        <p:spPr/>
        <p:txBody>
          <a:bodyPr/>
          <a:lstStyle/>
          <a:p>
            <a:pPr>
              <a:lnSpc>
                <a:spcPct val="90000"/>
              </a:lnSpc>
            </a:pPr>
            <a:r>
              <a:rPr lang="en-US" dirty="0"/>
              <a:t>Jones wondered if infants might begin the social control of facial expressions, including smiles even earlier than 18m.  A laboratory testing situation was set up to observe 10m-old babies with their mothers.  Two conditions were tested.  In one, the mother paid attention to the baby for 6 min; in the other she read a magazine for 6 min.  The baby was videotaped and smiles were later scored by judges who viewed the tapes.  Babies smiled at their mothers more often when their mothers were attentive.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4"/>
          <p:cNvSpPr>
            <a:spLocks noGrp="1" noChangeArrowheads="1"/>
          </p:cNvSpPr>
          <p:nvPr>
            <p:ph type="title"/>
          </p:nvPr>
        </p:nvSpPr>
        <p:spPr/>
        <p:txBody>
          <a:bodyPr/>
          <a:lstStyle/>
          <a:p>
            <a:endParaRPr lang="en-US"/>
          </a:p>
        </p:txBody>
      </p:sp>
      <p:graphicFrame>
        <p:nvGraphicFramePr>
          <p:cNvPr id="6194" name="Group 50"/>
          <p:cNvGraphicFramePr>
            <a:graphicFrameLocks noGrp="1"/>
          </p:cNvGraphicFramePr>
          <p:nvPr>
            <p:ph sz="half" idx="2"/>
          </p:nvPr>
        </p:nvGraphicFramePr>
        <p:xfrm>
          <a:off x="2057400" y="1600200"/>
          <a:ext cx="8153400" cy="4991038"/>
        </p:xfrm>
        <a:graphic>
          <a:graphicData uri="http://schemas.openxmlformats.org/drawingml/2006/table">
            <a:tbl>
              <a:tblPr/>
              <a:tblGrid>
                <a:gridCol w="2717800">
                  <a:extLst>
                    <a:ext uri="{9D8B030D-6E8A-4147-A177-3AD203B41FA5}">
                      <a16:colId xmlns:a16="http://schemas.microsoft.com/office/drawing/2014/main" val="20000"/>
                    </a:ext>
                  </a:extLst>
                </a:gridCol>
                <a:gridCol w="2717800">
                  <a:extLst>
                    <a:ext uri="{9D8B030D-6E8A-4147-A177-3AD203B41FA5}">
                      <a16:colId xmlns:a16="http://schemas.microsoft.com/office/drawing/2014/main" val="20001"/>
                    </a:ext>
                  </a:extLst>
                </a:gridCol>
                <a:gridCol w="2717800">
                  <a:extLst>
                    <a:ext uri="{9D8B030D-6E8A-4147-A177-3AD203B41FA5}">
                      <a16:colId xmlns:a16="http://schemas.microsoft.com/office/drawing/2014/main" val="20002"/>
                    </a:ext>
                  </a:extLst>
                </a:gridCol>
              </a:tblGrid>
              <a:tr h="565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Mom watching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Mom reading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66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SN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5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JF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66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KM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65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GB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65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SB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66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65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Avg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8.8</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(2.9)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6.2</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Smiling</a:t>
            </a:r>
          </a:p>
        </p:txBody>
      </p:sp>
      <p:sp>
        <p:nvSpPr>
          <p:cNvPr id="4" name="Content Placeholder 3"/>
          <p:cNvSpPr>
            <a:spLocks noGrp="1"/>
          </p:cNvSpPr>
          <p:nvPr>
            <p:ph sz="half" idx="2"/>
          </p:nvPr>
        </p:nvSpPr>
        <p:spPr/>
        <p:txBody>
          <a:bodyPr/>
          <a:lstStyle/>
          <a:p>
            <a:r>
              <a:rPr lang="en-US" dirty="0"/>
              <a:t>Two-sample t-test assuming equal variances, t(8)=0.69, p&gt;0.65</a:t>
            </a:r>
          </a:p>
        </p:txBody>
      </p:sp>
      <p:graphicFrame>
        <p:nvGraphicFramePr>
          <p:cNvPr id="5" name="Content Placeholder 4"/>
          <p:cNvGraphicFramePr>
            <a:graphicFrameLocks noGrp="1"/>
          </p:cNvGraphicFramePr>
          <p:nvPr>
            <p:ph sz="half" idx="1"/>
          </p:nvPr>
        </p:nvGraphicFramePr>
        <p:xfrm>
          <a:off x="1981200" y="1600201"/>
          <a:ext cx="4038600" cy="452596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Smiling</a:t>
            </a:r>
          </a:p>
        </p:txBody>
      </p:sp>
      <p:sp>
        <p:nvSpPr>
          <p:cNvPr id="4" name="Content Placeholder 3"/>
          <p:cNvSpPr>
            <a:spLocks noGrp="1"/>
          </p:cNvSpPr>
          <p:nvPr>
            <p:ph sz="half" idx="2"/>
          </p:nvPr>
        </p:nvSpPr>
        <p:spPr/>
        <p:txBody>
          <a:bodyPr/>
          <a:lstStyle/>
          <a:p>
            <a:r>
              <a:rPr lang="en-US" dirty="0"/>
              <a:t>Paired t-test, t(4)=2.83, p&lt; .05</a:t>
            </a:r>
          </a:p>
        </p:txBody>
      </p:sp>
      <p:graphicFrame>
        <p:nvGraphicFramePr>
          <p:cNvPr id="5" name="Content Placeholder 4"/>
          <p:cNvGraphicFramePr>
            <a:graphicFrameLocks noGrp="1"/>
          </p:cNvGraphicFramePr>
          <p:nvPr>
            <p:ph sz="half" idx="1"/>
          </p:nvPr>
        </p:nvGraphicFramePr>
        <p:xfrm>
          <a:off x="1981200" y="1600201"/>
          <a:ext cx="4038600" cy="452596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E5530A-D97C-6C44-2A09-00FE88C813CB}"/>
              </a:ext>
            </a:extLst>
          </p:cNvPr>
          <p:cNvSpPr>
            <a:spLocks noGrp="1"/>
          </p:cNvSpPr>
          <p:nvPr>
            <p:ph type="title"/>
          </p:nvPr>
        </p:nvSpPr>
        <p:spPr/>
        <p:txBody>
          <a:bodyPr/>
          <a:lstStyle/>
          <a:p>
            <a:r>
              <a:rPr lang="en-US" dirty="0"/>
              <a:t>Within-participants design</a:t>
            </a:r>
          </a:p>
        </p:txBody>
      </p:sp>
      <p:sp>
        <p:nvSpPr>
          <p:cNvPr id="6" name="Content Placeholder 5">
            <a:extLst>
              <a:ext uri="{FF2B5EF4-FFF2-40B4-BE49-F238E27FC236}">
                <a16:creationId xmlns:a16="http://schemas.microsoft.com/office/drawing/2014/main" id="{AEBDF586-82B8-8316-385A-7FDE88DC5881}"/>
              </a:ext>
            </a:extLst>
          </p:cNvPr>
          <p:cNvSpPr>
            <a:spLocks noGrp="1"/>
          </p:cNvSpPr>
          <p:nvPr>
            <p:ph idx="1"/>
          </p:nvPr>
        </p:nvSpPr>
        <p:spPr/>
        <p:txBody>
          <a:bodyPr/>
          <a:lstStyle/>
          <a:p>
            <a:r>
              <a:rPr lang="en-US" dirty="0"/>
              <a:t>Generally better</a:t>
            </a:r>
          </a:p>
          <a:p>
            <a:pPr lvl="1"/>
            <a:r>
              <a:rPr lang="en-US" dirty="0"/>
              <a:t>Except when it’s not</a:t>
            </a:r>
          </a:p>
          <a:p>
            <a:r>
              <a:rPr lang="en-US" dirty="0"/>
              <a:t>Advantages</a:t>
            </a:r>
          </a:p>
          <a:p>
            <a:pPr lvl="1"/>
            <a:r>
              <a:rPr lang="en-US" dirty="0"/>
              <a:t>Highly efficient.  Each participant provides data in all conditions so accumulating data collection towards the planned number of participants is more rapid.</a:t>
            </a:r>
          </a:p>
          <a:p>
            <a:pPr lvl="1"/>
            <a:r>
              <a:rPr lang="en-US" dirty="0"/>
              <a:t>Perfect control of participant variables.  Since all participants provided data on all conditions, the conditions are exactly matched for all extraneous variables related to the participants on the task, e.g., motivation, attention, ability.</a:t>
            </a:r>
          </a:p>
          <a:p>
            <a:endParaRPr lang="en-US" dirty="0"/>
          </a:p>
        </p:txBody>
      </p:sp>
    </p:spTree>
    <p:extLst>
      <p:ext uri="{BB962C8B-B14F-4D97-AF65-F5344CB8AC3E}">
        <p14:creationId xmlns:p14="http://schemas.microsoft.com/office/powerpoint/2010/main" val="1016171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FC3EF-58AA-9A7F-B843-9F4ED42F987D}"/>
              </a:ext>
            </a:extLst>
          </p:cNvPr>
          <p:cNvSpPr>
            <a:spLocks noGrp="1"/>
          </p:cNvSpPr>
          <p:nvPr>
            <p:ph type="title"/>
          </p:nvPr>
        </p:nvSpPr>
        <p:spPr/>
        <p:txBody>
          <a:bodyPr/>
          <a:lstStyle/>
          <a:p>
            <a:r>
              <a:rPr lang="en-US" dirty="0"/>
              <a:t>Within-participant design concerns</a:t>
            </a:r>
          </a:p>
        </p:txBody>
      </p:sp>
      <p:sp>
        <p:nvSpPr>
          <p:cNvPr id="3" name="Content Placeholder 2">
            <a:extLst>
              <a:ext uri="{FF2B5EF4-FFF2-40B4-BE49-F238E27FC236}">
                <a16:creationId xmlns:a16="http://schemas.microsoft.com/office/drawing/2014/main" id="{3FD0B176-7A01-7C6E-79BD-21CAA5D1B990}"/>
              </a:ext>
            </a:extLst>
          </p:cNvPr>
          <p:cNvSpPr>
            <a:spLocks noGrp="1"/>
          </p:cNvSpPr>
          <p:nvPr>
            <p:ph idx="1"/>
          </p:nvPr>
        </p:nvSpPr>
        <p:spPr/>
        <p:txBody>
          <a:bodyPr/>
          <a:lstStyle/>
          <a:p>
            <a:r>
              <a:rPr lang="en-US" dirty="0"/>
              <a:t>History effects: carryover, learning, fatigue</a:t>
            </a:r>
          </a:p>
          <a:p>
            <a:pPr lvl="1"/>
            <a:r>
              <a:rPr lang="en-US" dirty="0"/>
              <a:t>Counterbalance order across participants</a:t>
            </a:r>
          </a:p>
          <a:p>
            <a:pPr lvl="1"/>
            <a:r>
              <a:rPr lang="en-US" dirty="0"/>
              <a:t>Be aware when this doesn’t work</a:t>
            </a:r>
          </a:p>
          <a:p>
            <a:pPr lvl="2"/>
            <a:r>
              <a:rPr lang="en-US" dirty="0"/>
              <a:t>Can require a factorial analysis (Chapters 9-11)</a:t>
            </a:r>
          </a:p>
          <a:p>
            <a:pPr lvl="2"/>
            <a:endParaRPr lang="en-US" dirty="0"/>
          </a:p>
          <a:p>
            <a:r>
              <a:rPr lang="en-US" dirty="0"/>
              <a:t>Participants aware of all IV levels</a:t>
            </a:r>
          </a:p>
          <a:p>
            <a:pPr lvl="1"/>
            <a:r>
              <a:rPr lang="en-US" dirty="0"/>
              <a:t>Might be aware of the experimental hypothesis</a:t>
            </a:r>
          </a:p>
          <a:p>
            <a:pPr lvl="1"/>
            <a:r>
              <a:rPr lang="en-US" dirty="0"/>
              <a:t>Might therefore be biased in responding</a:t>
            </a:r>
          </a:p>
        </p:txBody>
      </p:sp>
    </p:spTree>
    <p:extLst>
      <p:ext uri="{BB962C8B-B14F-4D97-AF65-F5344CB8AC3E}">
        <p14:creationId xmlns:p14="http://schemas.microsoft.com/office/powerpoint/2010/main" val="900003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F574E5-3F2A-F12C-2975-5AE21DE7135E}"/>
              </a:ext>
            </a:extLst>
          </p:cNvPr>
          <p:cNvSpPr>
            <a:spLocks noGrp="1"/>
          </p:cNvSpPr>
          <p:nvPr>
            <p:ph type="title"/>
          </p:nvPr>
        </p:nvSpPr>
        <p:spPr/>
        <p:txBody>
          <a:bodyPr/>
          <a:lstStyle/>
          <a:p>
            <a:r>
              <a:rPr lang="en-US" dirty="0"/>
              <a:t>Questions</a:t>
            </a:r>
          </a:p>
        </p:txBody>
      </p:sp>
      <p:sp>
        <p:nvSpPr>
          <p:cNvPr id="6" name="Content Placeholder 5">
            <a:extLst>
              <a:ext uri="{FF2B5EF4-FFF2-40B4-BE49-F238E27FC236}">
                <a16:creationId xmlns:a16="http://schemas.microsoft.com/office/drawing/2014/main" id="{A19D7ECB-8CCE-8E1A-AF0D-50B6A493FB0C}"/>
              </a:ext>
            </a:extLst>
          </p:cNvPr>
          <p:cNvSpPr>
            <a:spLocks noGrp="1"/>
          </p:cNvSpPr>
          <p:nvPr>
            <p:ph idx="1"/>
          </p:nvPr>
        </p:nvSpPr>
        <p:spPr/>
        <p:txBody>
          <a:bodyPr/>
          <a:lstStyle/>
          <a:p>
            <a:pPr algn="l"/>
            <a:r>
              <a:rPr lang="en-US" b="0" i="0" dirty="0">
                <a:solidFill>
                  <a:srgbClr val="2D3B45"/>
                </a:solidFill>
                <a:effectLst/>
                <a:latin typeface="Lato Extended"/>
              </a:rPr>
              <a:t>1. Why is it generally impractical to use a within-participants design in studies that have an element of deception (e.g., the implicit bias studies)?</a:t>
            </a:r>
          </a:p>
          <a:p>
            <a:pPr algn="l"/>
            <a:r>
              <a:rPr lang="en-US" b="0" i="0" dirty="0">
                <a:solidFill>
                  <a:srgbClr val="2D3B45"/>
                </a:solidFill>
                <a:effectLst/>
                <a:latin typeface="Lato Extended"/>
              </a:rPr>
              <a:t>2. For a study assessing time to recognize famous faces upside-down, why would a within-participants design be a good idea?  Give two reasons.</a:t>
            </a:r>
          </a:p>
          <a:p>
            <a:pPr algn="l"/>
            <a:r>
              <a:rPr lang="en-US" b="0" i="0" dirty="0">
                <a:solidFill>
                  <a:srgbClr val="2D3B45"/>
                </a:solidFill>
                <a:effectLst/>
                <a:latin typeface="Lato Extended"/>
              </a:rPr>
              <a:t>3. Why are mood manipulation studies difficult to do as a within-participants design?</a:t>
            </a:r>
          </a:p>
          <a:p>
            <a:pPr algn="l"/>
            <a:r>
              <a:rPr lang="en-US" b="0" i="0" dirty="0">
                <a:solidFill>
                  <a:srgbClr val="2D3B45"/>
                </a:solidFill>
                <a:effectLst/>
                <a:latin typeface="Lato Extended"/>
              </a:rPr>
              <a:t>4.  Why are learning-based studies difficult to do as a within-participants design?</a:t>
            </a:r>
          </a:p>
          <a:p>
            <a:endParaRPr lang="en-US" dirty="0"/>
          </a:p>
        </p:txBody>
      </p:sp>
    </p:spTree>
    <p:extLst>
      <p:ext uri="{BB962C8B-B14F-4D97-AF65-F5344CB8AC3E}">
        <p14:creationId xmlns:p14="http://schemas.microsoft.com/office/powerpoint/2010/main" val="27155450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677</Words>
  <Application>Microsoft Office PowerPoint</Application>
  <PresentationFormat>Widescreen</PresentationFormat>
  <Paragraphs>103</Paragraphs>
  <Slides>17</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Lato Extended</vt:lpstr>
      <vt:lpstr>Times New Roman</vt:lpstr>
      <vt:lpstr>Office Theme</vt:lpstr>
      <vt:lpstr>205 Oct 7, Class 8</vt:lpstr>
      <vt:lpstr>PowerPoint Presentation</vt:lpstr>
      <vt:lpstr>PowerPoint Presentation</vt:lpstr>
      <vt:lpstr>PowerPoint Presentation</vt:lpstr>
      <vt:lpstr>Smiling</vt:lpstr>
      <vt:lpstr>Smiling</vt:lpstr>
      <vt:lpstr>Within-participants design</vt:lpstr>
      <vt:lpstr>Within-participant design concerns</vt:lpstr>
      <vt:lpstr>Questions</vt:lpstr>
      <vt:lpstr>PowerPoint Presentation</vt:lpstr>
      <vt:lpstr>PowerPoint Presentation</vt:lpstr>
      <vt:lpstr>Operational definitions</vt:lpstr>
      <vt:lpstr>Experiment 1</vt:lpstr>
      <vt:lpstr>Experiment 2</vt:lpstr>
      <vt:lpstr>PowerPoint Presentation</vt:lpstr>
      <vt:lpstr>PowerPoint Presentation</vt:lpstr>
      <vt:lpstr>For Monday Jan 22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205 Oct 7, Class 8</dc:title>
  <dc:creator>Paul Reber</dc:creator>
  <cp:lastModifiedBy>Paul Reber</cp:lastModifiedBy>
  <cp:revision>6</cp:revision>
  <dcterms:created xsi:type="dcterms:W3CDTF">2022-10-06T20:09:56Z</dcterms:created>
  <dcterms:modified xsi:type="dcterms:W3CDTF">2024-01-08T14:57:00Z</dcterms:modified>
</cp:coreProperties>
</file>