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6" r:id="rId3"/>
    <p:sldId id="277" r:id="rId4"/>
    <p:sldId id="269" r:id="rId5"/>
    <p:sldId id="271" r:id="rId6"/>
    <p:sldId id="273" r:id="rId7"/>
    <p:sldId id="274" r:id="rId8"/>
    <p:sldId id="267" r:id="rId9"/>
    <p:sldId id="272" r:id="rId1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FA4EA16B-8232-4AFF-9054-CAD58D60828E}" type="datetimeFigureOut">
              <a:rPr lang="en-US" smtClean="0"/>
              <a:t>1/9/2024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9571B2F4-DC0F-473C-9C02-21A197CC32B0}" type="slidenum">
              <a:rPr lang="en-US" smtClean="0"/>
              <a:t>‹#›</a:t>
            </a:fld>
            <a:endParaRPr lang="en-US"/>
          </a:p>
        </p:txBody>
      </p:sp>
    </p:spTree>
    <p:extLst>
      <p:ext uri="{BB962C8B-B14F-4D97-AF65-F5344CB8AC3E}">
        <p14:creationId xmlns:p14="http://schemas.microsoft.com/office/powerpoint/2010/main" val="131372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2C10-91F4-FAEF-B158-BAC3C258B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C74C58-E35D-2CAA-82FA-E4557CDFD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8D79E0-A74B-3C4B-D7B1-74D0DA441CD5}"/>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5" name="Footer Placeholder 4">
            <a:extLst>
              <a:ext uri="{FF2B5EF4-FFF2-40B4-BE49-F238E27FC236}">
                <a16:creationId xmlns:a16="http://schemas.microsoft.com/office/drawing/2014/main" id="{D80A2636-FE90-2B28-6470-0ECD4B2C3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6BA38-42D9-1FC6-AF20-C32DFE001B68}"/>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221777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17E-17F2-51BF-95BA-664EB2007D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57F30C-C773-13F1-6360-831EC09D83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0B4F0-94B1-C3DC-B7CE-399337E194E0}"/>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5" name="Footer Placeholder 4">
            <a:extLst>
              <a:ext uri="{FF2B5EF4-FFF2-40B4-BE49-F238E27FC236}">
                <a16:creationId xmlns:a16="http://schemas.microsoft.com/office/drawing/2014/main" id="{F0CE7FAE-B54D-3908-00CD-C1D190C18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57B2D-40AE-3F32-1591-A8BDEF7257DE}"/>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117309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B4A29-C3B6-01BB-3F2C-DEDA0FB0AD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E3C5D5-5EC4-ED08-6D1F-D99FC5ED16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4574E-77DC-4520-9C03-D9FEEDB548EB}"/>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5" name="Footer Placeholder 4">
            <a:extLst>
              <a:ext uri="{FF2B5EF4-FFF2-40B4-BE49-F238E27FC236}">
                <a16:creationId xmlns:a16="http://schemas.microsoft.com/office/drawing/2014/main" id="{AC1A7B54-EF93-054D-737A-14792E487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DACDF-BE46-F19F-C1DD-0102741B2516}"/>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79340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9C1E-7CA3-A6DD-F1EB-E037E2A80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9CFD5-F9D2-2D83-4E45-7D000632E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0C475-1FE0-C57A-B3B0-7D76B1AC89EE}"/>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5" name="Footer Placeholder 4">
            <a:extLst>
              <a:ext uri="{FF2B5EF4-FFF2-40B4-BE49-F238E27FC236}">
                <a16:creationId xmlns:a16="http://schemas.microsoft.com/office/drawing/2014/main" id="{FC192A1A-5FA6-E6E3-B652-502CAD006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42403-9671-02D3-714A-73CFBCBD9BB1}"/>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361088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4BE9-2019-80C7-F5B1-6E56E4012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9CBFDE-BFE5-7171-2AAC-F8AD26EE4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5B7910-41C3-37A6-DA9A-42C102DA4A2F}"/>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5" name="Footer Placeholder 4">
            <a:extLst>
              <a:ext uri="{FF2B5EF4-FFF2-40B4-BE49-F238E27FC236}">
                <a16:creationId xmlns:a16="http://schemas.microsoft.com/office/drawing/2014/main" id="{A55EB16C-B47C-B21B-9710-D90915779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BED46-ED90-4401-A69E-6AE6B818ACF5}"/>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141439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C2E7-80A2-BF33-D4C5-AB6F7D263D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95B40-5051-EF84-20D5-42586D1B81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7C9C7B-2D42-5097-29A7-78756BA4F1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8007E-6B5F-5BC1-A61E-2D5C2332C26F}"/>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6" name="Footer Placeholder 5">
            <a:extLst>
              <a:ext uri="{FF2B5EF4-FFF2-40B4-BE49-F238E27FC236}">
                <a16:creationId xmlns:a16="http://schemas.microsoft.com/office/drawing/2014/main" id="{362005D4-44DD-A652-BC25-C9C6A5344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FD7BA-66A1-C47A-E0D7-CE229EA61B77}"/>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217488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B43A-BF2F-DD1D-2F2C-667493C5D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7F1CD-B52F-82C4-4BE3-23AE83FB6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918DC3-A55D-B2DF-B988-AE829C3684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057AE-6376-51FD-F5F8-A3E589A10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B717F0-4F5A-BB18-65F3-E19EAC381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BA30B6-DF7D-864E-00DD-001215C8350C}"/>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8" name="Footer Placeholder 7">
            <a:extLst>
              <a:ext uri="{FF2B5EF4-FFF2-40B4-BE49-F238E27FC236}">
                <a16:creationId xmlns:a16="http://schemas.microsoft.com/office/drawing/2014/main" id="{CB53C563-2E87-1791-F637-B6AC19AD50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63DCA8-FAEE-B2E1-C0F7-625A22C828E1}"/>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168538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9250-00C4-C10E-1DFE-2184E7CD40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BC2F45-8CA5-656C-C076-85EB8EC0E093}"/>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4" name="Footer Placeholder 3">
            <a:extLst>
              <a:ext uri="{FF2B5EF4-FFF2-40B4-BE49-F238E27FC236}">
                <a16:creationId xmlns:a16="http://schemas.microsoft.com/office/drawing/2014/main" id="{1A3F084F-A7A0-F332-334F-114348645F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ACF223-9F06-1B21-3CAA-1D642F262525}"/>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242854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0D0C71-C74F-6D11-21F4-293A8503F668}"/>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3" name="Footer Placeholder 2">
            <a:extLst>
              <a:ext uri="{FF2B5EF4-FFF2-40B4-BE49-F238E27FC236}">
                <a16:creationId xmlns:a16="http://schemas.microsoft.com/office/drawing/2014/main" id="{2DF02F87-8EAC-FE0E-BB26-12E87A67DA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32324E-85AC-84C3-BCD3-6ABF5D8A408A}"/>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391264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85AB-EB6C-3462-9B00-D9590F2F1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974F2B-E5EC-EFBC-74B2-BE39BFF96E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B73090-1A5E-746A-3B59-4B9599BDE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30D89-7CA0-91D7-29AC-0591140FB6B9}"/>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6" name="Footer Placeholder 5">
            <a:extLst>
              <a:ext uri="{FF2B5EF4-FFF2-40B4-BE49-F238E27FC236}">
                <a16:creationId xmlns:a16="http://schemas.microsoft.com/office/drawing/2014/main" id="{4D1DC259-74E5-C46A-C3A4-96C43D378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C97D89-D264-4972-4590-870973C667A6}"/>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361692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918F-A796-F827-0B94-8B3FC70F8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C71C2C-22A2-DF57-E5C4-C6280D63C3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DD7F18-7446-C813-52EE-5A95CDDA7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E50A9-FC22-0789-DAC2-B349C418F4FB}"/>
              </a:ext>
            </a:extLst>
          </p:cNvPr>
          <p:cNvSpPr>
            <a:spLocks noGrp="1"/>
          </p:cNvSpPr>
          <p:nvPr>
            <p:ph type="dt" sz="half" idx="10"/>
          </p:nvPr>
        </p:nvSpPr>
        <p:spPr/>
        <p:txBody>
          <a:bodyPr/>
          <a:lstStyle/>
          <a:p>
            <a:fld id="{E3E805A2-BC06-40C2-8971-C06E8F9F3E70}" type="datetimeFigureOut">
              <a:rPr lang="en-US" smtClean="0"/>
              <a:t>1/9/2024</a:t>
            </a:fld>
            <a:endParaRPr lang="en-US"/>
          </a:p>
        </p:txBody>
      </p:sp>
      <p:sp>
        <p:nvSpPr>
          <p:cNvPr id="6" name="Footer Placeholder 5">
            <a:extLst>
              <a:ext uri="{FF2B5EF4-FFF2-40B4-BE49-F238E27FC236}">
                <a16:creationId xmlns:a16="http://schemas.microsoft.com/office/drawing/2014/main" id="{051C3572-6546-6F6C-FEF4-C9984F115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CDD80-C09B-9471-A6D2-44D689042D0A}"/>
              </a:ext>
            </a:extLst>
          </p:cNvPr>
          <p:cNvSpPr>
            <a:spLocks noGrp="1"/>
          </p:cNvSpPr>
          <p:nvPr>
            <p:ph type="sldNum" sz="quarter" idx="12"/>
          </p:nvPr>
        </p:nvSpPr>
        <p:spPr/>
        <p:txBody>
          <a:bodyPr/>
          <a:lstStyle/>
          <a:p>
            <a:fld id="{B9259414-F65F-41B7-B1E5-94D942E3EBE8}" type="slidenum">
              <a:rPr lang="en-US" smtClean="0"/>
              <a:t>‹#›</a:t>
            </a:fld>
            <a:endParaRPr lang="en-US"/>
          </a:p>
        </p:txBody>
      </p:sp>
    </p:spTree>
    <p:extLst>
      <p:ext uri="{BB962C8B-B14F-4D97-AF65-F5344CB8AC3E}">
        <p14:creationId xmlns:p14="http://schemas.microsoft.com/office/powerpoint/2010/main" val="1203834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435E69-F6B0-AB12-1F41-F70142033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3BE63C-D9D1-011D-1A47-7A9DC6F3AF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EC04C-854A-826F-DE12-3FC7EEE7C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805A2-BC06-40C2-8971-C06E8F9F3E70}" type="datetimeFigureOut">
              <a:rPr lang="en-US" smtClean="0"/>
              <a:t>1/9/2024</a:t>
            </a:fld>
            <a:endParaRPr lang="en-US"/>
          </a:p>
        </p:txBody>
      </p:sp>
      <p:sp>
        <p:nvSpPr>
          <p:cNvPr id="5" name="Footer Placeholder 4">
            <a:extLst>
              <a:ext uri="{FF2B5EF4-FFF2-40B4-BE49-F238E27FC236}">
                <a16:creationId xmlns:a16="http://schemas.microsoft.com/office/drawing/2014/main" id="{8418728A-E2FB-A51D-BF99-14C0A5198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9CC489-B86B-1820-C978-AD764E042B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59414-F65F-41B7-B1E5-94D942E3EBE8}" type="slidenum">
              <a:rPr lang="en-US" smtClean="0"/>
              <a:t>‹#›</a:t>
            </a:fld>
            <a:endParaRPr lang="en-US"/>
          </a:p>
        </p:txBody>
      </p:sp>
    </p:spTree>
    <p:extLst>
      <p:ext uri="{BB962C8B-B14F-4D97-AF65-F5344CB8AC3E}">
        <p14:creationId xmlns:p14="http://schemas.microsoft.com/office/powerpoint/2010/main" val="1598362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CF3AC3-3716-BBC1-5E61-9A588208CCD9}"/>
              </a:ext>
            </a:extLst>
          </p:cNvPr>
          <p:cNvSpPr>
            <a:spLocks noGrp="1"/>
          </p:cNvSpPr>
          <p:nvPr>
            <p:ph type="title"/>
          </p:nvPr>
        </p:nvSpPr>
        <p:spPr/>
        <p:txBody>
          <a:bodyPr/>
          <a:lstStyle/>
          <a:p>
            <a:r>
              <a:rPr lang="en-US" dirty="0"/>
              <a:t>205 Jan 10, Class 4</a:t>
            </a:r>
          </a:p>
        </p:txBody>
      </p:sp>
      <p:sp>
        <p:nvSpPr>
          <p:cNvPr id="5" name="Content Placeholder 4">
            <a:extLst>
              <a:ext uri="{FF2B5EF4-FFF2-40B4-BE49-F238E27FC236}">
                <a16:creationId xmlns:a16="http://schemas.microsoft.com/office/drawing/2014/main" id="{731F2AD6-D8D0-AE31-0ABF-F83ADA978372}"/>
              </a:ext>
            </a:extLst>
          </p:cNvPr>
          <p:cNvSpPr>
            <a:spLocks noGrp="1"/>
          </p:cNvSpPr>
          <p:nvPr>
            <p:ph idx="1"/>
          </p:nvPr>
        </p:nvSpPr>
        <p:spPr/>
        <p:txBody>
          <a:bodyPr/>
          <a:lstStyle/>
          <a:p>
            <a:r>
              <a:rPr lang="en-US" dirty="0"/>
              <a:t>Chapter 3, Experimental Control</a:t>
            </a:r>
          </a:p>
          <a:p>
            <a:pPr lvl="1"/>
            <a:r>
              <a:rPr lang="en-US" dirty="0"/>
              <a:t>Extraneous variables</a:t>
            </a:r>
          </a:p>
          <a:p>
            <a:pPr lvl="1"/>
            <a:r>
              <a:rPr lang="en-US" dirty="0"/>
              <a:t>Constancy and counterbalancing</a:t>
            </a:r>
          </a:p>
          <a:p>
            <a:pPr lvl="1"/>
            <a:r>
              <a:rPr lang="en-US" dirty="0"/>
              <a:t>The problem of confounded variables</a:t>
            </a:r>
          </a:p>
          <a:p>
            <a:pPr lvl="1"/>
            <a:endParaRPr lang="en-US" dirty="0"/>
          </a:p>
          <a:p>
            <a:pPr lvl="1"/>
            <a:endParaRPr lang="en-US" dirty="0"/>
          </a:p>
        </p:txBody>
      </p:sp>
    </p:spTree>
    <p:extLst>
      <p:ext uri="{BB962C8B-B14F-4D97-AF65-F5344CB8AC3E}">
        <p14:creationId xmlns:p14="http://schemas.microsoft.com/office/powerpoint/2010/main" val="346113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1EA1-68CD-9697-72E8-B8521CCD50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CF9BDC-E898-A03D-46EC-702DF40FBCEE}"/>
              </a:ext>
            </a:extLst>
          </p:cNvPr>
          <p:cNvSpPr>
            <a:spLocks noGrp="1"/>
          </p:cNvSpPr>
          <p:nvPr>
            <p:ph idx="1"/>
          </p:nvPr>
        </p:nvSpPr>
        <p:spPr/>
        <p:txBody>
          <a:bodyPr>
            <a:normAutofit/>
          </a:bodyPr>
          <a:lstStyle/>
          <a:p>
            <a:pPr algn="l"/>
            <a:r>
              <a:rPr lang="en-US" dirty="0">
                <a:latin typeface="ElsevierGulliver"/>
              </a:rPr>
              <a:t>To examine whether playing aggressive video games led to aggressive behavior, researchers </a:t>
            </a:r>
            <a:r>
              <a:rPr lang="en-US" b="0" i="0" dirty="0">
                <a:solidFill>
                  <a:srgbClr val="1F1F1F"/>
                </a:solidFill>
                <a:effectLst/>
                <a:latin typeface="ElsevierGulliver"/>
              </a:rPr>
              <a:t>randomly assigned fourth- and fifth-graders to play an aggressive video game (</a:t>
            </a:r>
            <a:r>
              <a:rPr lang="en-US" b="0" i="1" dirty="0">
                <a:solidFill>
                  <a:srgbClr val="1F1F1F"/>
                </a:solidFill>
                <a:effectLst/>
                <a:latin typeface="ElsevierGulliver"/>
              </a:rPr>
              <a:t>Missile Command</a:t>
            </a:r>
            <a:r>
              <a:rPr lang="en-US" b="0" i="0" dirty="0">
                <a:solidFill>
                  <a:srgbClr val="1F1F1F"/>
                </a:solidFill>
                <a:effectLst/>
                <a:latin typeface="ElsevierGulliver"/>
              </a:rPr>
              <a:t>) or a low aggressive game (</a:t>
            </a:r>
            <a:r>
              <a:rPr lang="en-US" b="0" i="1" dirty="0">
                <a:solidFill>
                  <a:srgbClr val="1F1F1F"/>
                </a:solidFill>
                <a:effectLst/>
                <a:latin typeface="ElsevierGulliver"/>
              </a:rPr>
              <a:t>Pac Man) </a:t>
            </a:r>
            <a:r>
              <a:rPr lang="en-US" b="0" dirty="0">
                <a:solidFill>
                  <a:srgbClr val="1F1F1F"/>
                </a:solidFill>
                <a:effectLst/>
                <a:latin typeface="ElsevierGulliver"/>
              </a:rPr>
              <a:t>for 20 minutes</a:t>
            </a:r>
            <a:r>
              <a:rPr lang="en-US" b="0" i="1" dirty="0">
                <a:solidFill>
                  <a:srgbClr val="1F1F1F"/>
                </a:solidFill>
                <a:effectLst/>
                <a:latin typeface="ElsevierGulliver"/>
              </a:rPr>
              <a:t>. </a:t>
            </a:r>
            <a:r>
              <a:rPr lang="en-US" dirty="0">
                <a:solidFill>
                  <a:srgbClr val="1F1F1F"/>
                </a:solidFill>
                <a:latin typeface="ElsevierGulliver"/>
              </a:rPr>
              <a:t>T</a:t>
            </a:r>
            <a:r>
              <a:rPr lang="en-US" b="0" i="0" dirty="0">
                <a:solidFill>
                  <a:srgbClr val="1F1F1F"/>
                </a:solidFill>
                <a:effectLst/>
                <a:latin typeface="ElsevierGulliver"/>
              </a:rPr>
              <a:t>he children were then asked to indicate how much punishment they would give to a hypothetical “bad child” and how much reward they would give to a hypothetical “good child” by pressing a buzzer. The duration of the buzzer press indicated how much reward or punishment participants chose to administer to the hypothetical child.  </a:t>
            </a:r>
            <a:r>
              <a:rPr lang="en-US" dirty="0">
                <a:solidFill>
                  <a:srgbClr val="1F1F1F"/>
                </a:solidFill>
                <a:latin typeface="ElsevierGulliver"/>
              </a:rPr>
              <a:t>Longer button presses were given by children after playing the aggressive video game, leading the researchers to conclude that video games cause aggression.</a:t>
            </a:r>
            <a:endParaRPr lang="en-US" b="0" i="0" dirty="0">
              <a:solidFill>
                <a:srgbClr val="1F1F1F"/>
              </a:solidFill>
              <a:effectLst/>
              <a:latin typeface="ElsevierGulliver"/>
            </a:endParaRPr>
          </a:p>
          <a:p>
            <a:endParaRPr lang="en-US" dirty="0"/>
          </a:p>
        </p:txBody>
      </p:sp>
    </p:spTree>
    <p:extLst>
      <p:ext uri="{BB962C8B-B14F-4D97-AF65-F5344CB8AC3E}">
        <p14:creationId xmlns:p14="http://schemas.microsoft.com/office/powerpoint/2010/main" val="14642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593F-F8AE-3312-68AA-57DCABCAFA67}"/>
              </a:ext>
            </a:extLst>
          </p:cNvPr>
          <p:cNvSpPr>
            <a:spLocks noGrp="1"/>
          </p:cNvSpPr>
          <p:nvPr>
            <p:ph type="title"/>
          </p:nvPr>
        </p:nvSpPr>
        <p:spPr/>
        <p:txBody>
          <a:bodyPr/>
          <a:lstStyle/>
          <a:p>
            <a:r>
              <a:rPr lang="en-US" dirty="0"/>
              <a:t>Challenges with the operational definitions</a:t>
            </a:r>
          </a:p>
        </p:txBody>
      </p:sp>
      <p:sp>
        <p:nvSpPr>
          <p:cNvPr id="3" name="Content Placeholder 2">
            <a:extLst>
              <a:ext uri="{FF2B5EF4-FFF2-40B4-BE49-F238E27FC236}">
                <a16:creationId xmlns:a16="http://schemas.microsoft.com/office/drawing/2014/main" id="{1D600E67-EB1B-6792-3743-C7765977C35C}"/>
              </a:ext>
            </a:extLst>
          </p:cNvPr>
          <p:cNvSpPr>
            <a:spLocks noGrp="1"/>
          </p:cNvSpPr>
          <p:nvPr>
            <p:ph idx="1"/>
          </p:nvPr>
        </p:nvSpPr>
        <p:spPr/>
        <p:txBody>
          <a:bodyPr>
            <a:normAutofit fontScale="77500" lnSpcReduction="20000"/>
          </a:bodyPr>
          <a:lstStyle/>
          <a:p>
            <a:r>
              <a:rPr lang="en-US" dirty="0"/>
              <a:t>Cooper &amp; Mackie (1986) actually tested boys and girls in pairs, one player and one observer.</a:t>
            </a:r>
          </a:p>
          <a:p>
            <a:r>
              <a:rPr lang="en-US" dirty="0"/>
              <a:t>Free play behaviors coded after video game play was the main DV.</a:t>
            </a:r>
          </a:p>
          <a:p>
            <a:r>
              <a:rPr lang="en-US" b="0" i="0" dirty="0">
                <a:solidFill>
                  <a:srgbClr val="1F1F1F"/>
                </a:solidFill>
                <a:effectLst/>
                <a:latin typeface="ElsevierGulliver"/>
              </a:rPr>
              <a:t>Results indicated that VG type affected only girls’ aggressive free play, with the aggressive VG producing higher levels of aggressive free play. </a:t>
            </a:r>
          </a:p>
          <a:p>
            <a:pPr lvl="1"/>
            <a:r>
              <a:rPr lang="en-US" b="0" i="0" dirty="0">
                <a:solidFill>
                  <a:srgbClr val="1F1F1F"/>
                </a:solidFill>
                <a:effectLst/>
                <a:latin typeface="ElsevierGulliver"/>
              </a:rPr>
              <a:t>Interestingly, the VG did not effect boys’ aggressive free play, and the increased aggression among the girls in the aggressive VG condition resulted in bringing these girls’ level of aggression up to that of the boys. </a:t>
            </a:r>
          </a:p>
          <a:p>
            <a:r>
              <a:rPr lang="en-US" b="0" i="0" dirty="0">
                <a:solidFill>
                  <a:srgbClr val="1F1F1F"/>
                </a:solidFill>
                <a:effectLst/>
                <a:latin typeface="ElsevierGulliver"/>
              </a:rPr>
              <a:t>There was no effect of VG on rewards or punishments given to the hypothetical “good child” or “bad child,” respectively. </a:t>
            </a:r>
          </a:p>
          <a:p>
            <a:pPr lvl="1"/>
            <a:r>
              <a:rPr lang="en-US" b="0" i="0" dirty="0">
                <a:solidFill>
                  <a:srgbClr val="1F1F1F"/>
                </a:solidFill>
                <a:effectLst/>
                <a:latin typeface="ElsevierGulliver"/>
              </a:rPr>
              <a:t>Boys tended to give both more rewards and more punishments. Players, rather than observers, also gave more rewards and punishments; this was the only effect of the player/observer distinction. </a:t>
            </a:r>
          </a:p>
          <a:p>
            <a:r>
              <a:rPr lang="en-US" b="0" i="0" dirty="0">
                <a:solidFill>
                  <a:srgbClr val="1F1F1F"/>
                </a:solidFill>
                <a:effectLst/>
                <a:latin typeface="ElsevierGulliver"/>
              </a:rPr>
              <a:t>Other research studies have designated Pac-man an aggressive game in comparison.</a:t>
            </a:r>
          </a:p>
          <a:p>
            <a:r>
              <a:rPr lang="en-US" dirty="0">
                <a:solidFill>
                  <a:srgbClr val="1F1F1F"/>
                </a:solidFill>
                <a:latin typeface="ElsevierGulliver"/>
              </a:rPr>
              <a:t>This research is still cited as one that shows a video game/aggression link</a:t>
            </a:r>
            <a:endParaRPr lang="en-US" b="0" i="0" dirty="0">
              <a:solidFill>
                <a:srgbClr val="1F1F1F"/>
              </a:solidFill>
              <a:effectLst/>
              <a:latin typeface="ElsevierGulliver"/>
            </a:endParaRPr>
          </a:p>
          <a:p>
            <a:endParaRPr lang="en-US" b="0" i="0" dirty="0">
              <a:solidFill>
                <a:srgbClr val="1F1F1F"/>
              </a:solidFill>
              <a:effectLst/>
              <a:latin typeface="ElsevierGulliver"/>
            </a:endParaRPr>
          </a:p>
          <a:p>
            <a:endParaRPr lang="en-US" b="0" i="0" dirty="0">
              <a:solidFill>
                <a:srgbClr val="1F1F1F"/>
              </a:solidFill>
              <a:effectLst/>
              <a:latin typeface="ElsevierGulliver"/>
            </a:endParaRPr>
          </a:p>
          <a:p>
            <a:endParaRPr lang="en-US" dirty="0"/>
          </a:p>
        </p:txBody>
      </p:sp>
    </p:spTree>
    <p:extLst>
      <p:ext uri="{BB962C8B-B14F-4D97-AF65-F5344CB8AC3E}">
        <p14:creationId xmlns:p14="http://schemas.microsoft.com/office/powerpoint/2010/main" val="92265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30DC-EA71-B86D-77A9-F5A725C243A8}"/>
              </a:ext>
            </a:extLst>
          </p:cNvPr>
          <p:cNvSpPr>
            <a:spLocks noGrp="1"/>
          </p:cNvSpPr>
          <p:nvPr>
            <p:ph type="title"/>
          </p:nvPr>
        </p:nvSpPr>
        <p:spPr/>
        <p:txBody>
          <a:bodyPr/>
          <a:lstStyle/>
          <a:p>
            <a:r>
              <a:rPr lang="en-US" dirty="0"/>
              <a:t>Identifying problems</a:t>
            </a:r>
          </a:p>
        </p:txBody>
      </p:sp>
      <p:sp>
        <p:nvSpPr>
          <p:cNvPr id="3" name="Content Placeholder 2">
            <a:extLst>
              <a:ext uri="{FF2B5EF4-FFF2-40B4-BE49-F238E27FC236}">
                <a16:creationId xmlns:a16="http://schemas.microsoft.com/office/drawing/2014/main" id="{A2ADDEAA-8150-712A-6245-C8B458069970}"/>
              </a:ext>
            </a:extLst>
          </p:cNvPr>
          <p:cNvSpPr>
            <a:spLocks noGrp="1"/>
          </p:cNvSpPr>
          <p:nvPr>
            <p:ph idx="1"/>
          </p:nvPr>
        </p:nvSpPr>
        <p:spPr/>
        <p:txBody>
          <a:bodyPr/>
          <a:lstStyle/>
          <a:p>
            <a:r>
              <a:rPr lang="en-US" dirty="0"/>
              <a:t>“Laughter is the best medicine”</a:t>
            </a:r>
          </a:p>
          <a:p>
            <a:pPr lvl="1"/>
            <a:r>
              <a:rPr lang="en-US" dirty="0"/>
              <a:t>Imagine you have just read an article in the newspaper describing a scientific study in which researchers found that people who laugh a lot tend to have lower blood pressure, stronger immune systems, feel less stressed out.</a:t>
            </a:r>
          </a:p>
          <a:p>
            <a:pPr lvl="1"/>
            <a:endParaRPr lang="en-US" dirty="0"/>
          </a:p>
          <a:p>
            <a:r>
              <a:rPr lang="en-US" dirty="0"/>
              <a:t>Give an alternate hypothesis</a:t>
            </a:r>
          </a:p>
          <a:p>
            <a:pPr lvl="1"/>
            <a:r>
              <a:rPr lang="en-US" dirty="0"/>
              <a:t>Statement consistent with the data, not consistent with the conclusion</a:t>
            </a:r>
          </a:p>
          <a:p>
            <a:pPr lvl="1"/>
            <a:endParaRPr lang="en-US" dirty="0"/>
          </a:p>
          <a:p>
            <a:r>
              <a:rPr lang="en-US" dirty="0"/>
              <a:t>Outline an experiment to test this hypothesis</a:t>
            </a:r>
          </a:p>
          <a:p>
            <a:endParaRPr lang="en-US" dirty="0"/>
          </a:p>
        </p:txBody>
      </p:sp>
    </p:spTree>
    <p:extLst>
      <p:ext uri="{BB962C8B-B14F-4D97-AF65-F5344CB8AC3E}">
        <p14:creationId xmlns:p14="http://schemas.microsoft.com/office/powerpoint/2010/main" val="362612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B7AB-4C11-F13A-0C4C-2E663748BED4}"/>
              </a:ext>
            </a:extLst>
          </p:cNvPr>
          <p:cNvSpPr>
            <a:spLocks noGrp="1"/>
          </p:cNvSpPr>
          <p:nvPr>
            <p:ph type="title"/>
          </p:nvPr>
        </p:nvSpPr>
        <p:spPr/>
        <p:txBody>
          <a:bodyPr/>
          <a:lstStyle/>
          <a:p>
            <a:r>
              <a:rPr lang="en-US" dirty="0"/>
              <a:t>Experimental control in Experiment 1</a:t>
            </a:r>
          </a:p>
        </p:txBody>
      </p:sp>
      <p:sp>
        <p:nvSpPr>
          <p:cNvPr id="3" name="Content Placeholder 2">
            <a:extLst>
              <a:ext uri="{FF2B5EF4-FFF2-40B4-BE49-F238E27FC236}">
                <a16:creationId xmlns:a16="http://schemas.microsoft.com/office/drawing/2014/main" id="{8B1F2DF0-C334-70B4-23C5-034F2B3FC3C4}"/>
              </a:ext>
            </a:extLst>
          </p:cNvPr>
          <p:cNvSpPr>
            <a:spLocks noGrp="1"/>
          </p:cNvSpPr>
          <p:nvPr>
            <p:ph idx="1"/>
          </p:nvPr>
        </p:nvSpPr>
        <p:spPr/>
        <p:txBody>
          <a:bodyPr/>
          <a:lstStyle/>
          <a:p>
            <a:pPr algn="l">
              <a:buFont typeface="Arial" panose="020B0604020202020204" pitchFamily="34" charset="0"/>
              <a:buChar char="•"/>
            </a:pPr>
            <a:r>
              <a:rPr lang="en-US" b="0" i="0" dirty="0">
                <a:solidFill>
                  <a:srgbClr val="2D3B45"/>
                </a:solidFill>
                <a:effectLst/>
                <a:latin typeface="Lato Extended"/>
              </a:rPr>
              <a:t>Why have both groups read the same words?</a:t>
            </a:r>
          </a:p>
          <a:p>
            <a:pPr algn="l">
              <a:buFont typeface="Arial" panose="020B0604020202020204" pitchFamily="34" charset="0"/>
              <a:buChar char="•"/>
            </a:pPr>
            <a:r>
              <a:rPr lang="en-US" b="0" i="0" dirty="0">
                <a:solidFill>
                  <a:srgbClr val="2D3B45"/>
                </a:solidFill>
                <a:effectLst/>
                <a:latin typeface="Lato Extended"/>
              </a:rPr>
              <a:t>Why have 1-5 scales for responding for both conditions?</a:t>
            </a:r>
          </a:p>
          <a:p>
            <a:pPr algn="l">
              <a:buFont typeface="Arial" panose="020B0604020202020204" pitchFamily="34" charset="0"/>
              <a:buChar char="•"/>
            </a:pPr>
            <a:r>
              <a:rPr lang="en-US" b="0" i="0" dirty="0">
                <a:solidFill>
                  <a:srgbClr val="2D3B45"/>
                </a:solidFill>
                <a:effectLst/>
                <a:latin typeface="Lato Extended"/>
              </a:rPr>
              <a:t>Why require the word to be on screen for minimum 3 s?</a:t>
            </a:r>
          </a:p>
          <a:p>
            <a:pPr algn="l">
              <a:buFont typeface="Arial" panose="020B0604020202020204" pitchFamily="34" charset="0"/>
              <a:buChar char="•"/>
            </a:pPr>
            <a:r>
              <a:rPr lang="en-US" b="0" i="0" dirty="0">
                <a:solidFill>
                  <a:srgbClr val="2D3B45"/>
                </a:solidFill>
                <a:effectLst/>
                <a:latin typeface="Lato Extended"/>
              </a:rPr>
              <a:t>Does it matter if the trivia questions use words from the study list?</a:t>
            </a:r>
          </a:p>
          <a:p>
            <a:endParaRPr lang="en-US" dirty="0"/>
          </a:p>
        </p:txBody>
      </p:sp>
    </p:spTree>
    <p:extLst>
      <p:ext uri="{BB962C8B-B14F-4D97-AF65-F5344CB8AC3E}">
        <p14:creationId xmlns:p14="http://schemas.microsoft.com/office/powerpoint/2010/main" val="188301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816E-BAB2-A1CF-B404-70199EFFC083}"/>
              </a:ext>
            </a:extLst>
          </p:cNvPr>
          <p:cNvSpPr>
            <a:spLocks noGrp="1"/>
          </p:cNvSpPr>
          <p:nvPr>
            <p:ph type="title"/>
          </p:nvPr>
        </p:nvSpPr>
        <p:spPr/>
        <p:txBody>
          <a:bodyPr/>
          <a:lstStyle/>
          <a:p>
            <a:r>
              <a:rPr lang="en-US" dirty="0"/>
              <a:t>Extraneous variable sources</a:t>
            </a:r>
          </a:p>
        </p:txBody>
      </p:sp>
      <p:sp>
        <p:nvSpPr>
          <p:cNvPr id="3" name="Content Placeholder 2">
            <a:extLst>
              <a:ext uri="{FF2B5EF4-FFF2-40B4-BE49-F238E27FC236}">
                <a16:creationId xmlns:a16="http://schemas.microsoft.com/office/drawing/2014/main" id="{EB15278F-3782-B2B6-FB0A-9AD8F79052C9}"/>
              </a:ext>
            </a:extLst>
          </p:cNvPr>
          <p:cNvSpPr>
            <a:spLocks noGrp="1"/>
          </p:cNvSpPr>
          <p:nvPr>
            <p:ph idx="1"/>
          </p:nvPr>
        </p:nvSpPr>
        <p:spPr/>
        <p:txBody>
          <a:bodyPr/>
          <a:lstStyle/>
          <a:p>
            <a:r>
              <a:rPr lang="en-US" dirty="0"/>
              <a:t>Stimuli</a:t>
            </a:r>
          </a:p>
          <a:p>
            <a:pPr lvl="1"/>
            <a:r>
              <a:rPr lang="en-US" dirty="0"/>
              <a:t>Words, pictures, videos, auditory input</a:t>
            </a:r>
          </a:p>
          <a:p>
            <a:r>
              <a:rPr lang="en-US" dirty="0"/>
              <a:t>Context</a:t>
            </a:r>
          </a:p>
          <a:p>
            <a:pPr lvl="1"/>
            <a:r>
              <a:rPr lang="en-US" dirty="0"/>
              <a:t>Room environment, time of day, experimenters</a:t>
            </a:r>
          </a:p>
          <a:p>
            <a:pPr lvl="1"/>
            <a:r>
              <a:rPr lang="en-US" dirty="0"/>
              <a:t>Ambient noise, interruptions</a:t>
            </a:r>
          </a:p>
          <a:p>
            <a:r>
              <a:rPr lang="en-US" dirty="0"/>
              <a:t>Participants</a:t>
            </a:r>
          </a:p>
          <a:p>
            <a:pPr lvl="1"/>
            <a:r>
              <a:rPr lang="en-US" dirty="0"/>
              <a:t>Mood, interest, motivation, individual differences</a:t>
            </a:r>
          </a:p>
        </p:txBody>
      </p:sp>
    </p:spTree>
    <p:extLst>
      <p:ext uri="{BB962C8B-B14F-4D97-AF65-F5344CB8AC3E}">
        <p14:creationId xmlns:p14="http://schemas.microsoft.com/office/powerpoint/2010/main" val="322096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5B2C-00B4-2759-82C7-FAFD98285C8A}"/>
              </a:ext>
            </a:extLst>
          </p:cNvPr>
          <p:cNvSpPr>
            <a:spLocks noGrp="1"/>
          </p:cNvSpPr>
          <p:nvPr>
            <p:ph type="title"/>
          </p:nvPr>
        </p:nvSpPr>
        <p:spPr/>
        <p:txBody>
          <a:bodyPr/>
          <a:lstStyle/>
          <a:p>
            <a:r>
              <a:rPr lang="en-US" dirty="0"/>
              <a:t>Confounds</a:t>
            </a:r>
          </a:p>
        </p:txBody>
      </p:sp>
      <p:sp>
        <p:nvSpPr>
          <p:cNvPr id="3" name="Content Placeholder 2">
            <a:extLst>
              <a:ext uri="{FF2B5EF4-FFF2-40B4-BE49-F238E27FC236}">
                <a16:creationId xmlns:a16="http://schemas.microsoft.com/office/drawing/2014/main" id="{AA950B29-2333-6755-4C54-2490FF448BF0}"/>
              </a:ext>
            </a:extLst>
          </p:cNvPr>
          <p:cNvSpPr>
            <a:spLocks noGrp="1"/>
          </p:cNvSpPr>
          <p:nvPr>
            <p:ph idx="1"/>
          </p:nvPr>
        </p:nvSpPr>
        <p:spPr/>
        <p:txBody>
          <a:bodyPr/>
          <a:lstStyle/>
          <a:p>
            <a:r>
              <a:rPr lang="en-US" dirty="0"/>
              <a:t>Vary with the IV, create Type 1 error</a:t>
            </a:r>
          </a:p>
          <a:p>
            <a:pPr lvl="1"/>
            <a:r>
              <a:rPr lang="en-US" dirty="0"/>
              <a:t>Very difficult problem for non-experimental work</a:t>
            </a:r>
          </a:p>
          <a:p>
            <a:pPr lvl="1"/>
            <a:r>
              <a:rPr lang="en-US" dirty="0"/>
              <a:t>Should not occur in experimental work done carefully</a:t>
            </a:r>
          </a:p>
          <a:p>
            <a:endParaRPr lang="en-US" dirty="0"/>
          </a:p>
          <a:p>
            <a:r>
              <a:rPr lang="en-US" dirty="0"/>
              <a:t>Non-confounding variables increase variance, Type 2 error</a:t>
            </a:r>
          </a:p>
          <a:p>
            <a:pPr lvl="1"/>
            <a:r>
              <a:rPr lang="en-US" dirty="0"/>
              <a:t>Carefully planned, rigorous procedure</a:t>
            </a:r>
          </a:p>
          <a:p>
            <a:pPr lvl="1"/>
            <a:r>
              <a:rPr lang="en-US" dirty="0"/>
              <a:t>There will always be some measurement error</a:t>
            </a:r>
          </a:p>
        </p:txBody>
      </p:sp>
    </p:spTree>
    <p:extLst>
      <p:ext uri="{BB962C8B-B14F-4D97-AF65-F5344CB8AC3E}">
        <p14:creationId xmlns:p14="http://schemas.microsoft.com/office/powerpoint/2010/main" val="158094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CBCF9-ED20-9CAC-1DEE-F6FCF57FFD87}"/>
              </a:ext>
            </a:extLst>
          </p:cNvPr>
          <p:cNvSpPr>
            <a:spLocks noGrp="1"/>
          </p:cNvSpPr>
          <p:nvPr>
            <p:ph type="title"/>
          </p:nvPr>
        </p:nvSpPr>
        <p:spPr/>
        <p:txBody>
          <a:bodyPr/>
          <a:lstStyle/>
          <a:p>
            <a:r>
              <a:rPr lang="en-US" dirty="0"/>
              <a:t>For Fri, Jan 12</a:t>
            </a:r>
          </a:p>
        </p:txBody>
      </p:sp>
      <p:sp>
        <p:nvSpPr>
          <p:cNvPr id="3" name="Content Placeholder 2">
            <a:extLst>
              <a:ext uri="{FF2B5EF4-FFF2-40B4-BE49-F238E27FC236}">
                <a16:creationId xmlns:a16="http://schemas.microsoft.com/office/drawing/2014/main" id="{5DF006E3-846B-B96A-D1D7-EB24EAB13822}"/>
              </a:ext>
            </a:extLst>
          </p:cNvPr>
          <p:cNvSpPr>
            <a:spLocks noGrp="1"/>
          </p:cNvSpPr>
          <p:nvPr>
            <p:ph idx="1"/>
          </p:nvPr>
        </p:nvSpPr>
        <p:spPr/>
        <p:txBody>
          <a:bodyPr>
            <a:normAutofit/>
          </a:bodyPr>
          <a:lstStyle/>
          <a:p>
            <a:r>
              <a:rPr lang="en-US" dirty="0"/>
              <a:t>Read Craik &amp; Tulving (1975) for additional background on Exp 1</a:t>
            </a:r>
          </a:p>
          <a:p>
            <a:pPr lvl="1"/>
            <a:r>
              <a:rPr lang="en-US" b="0" i="0" dirty="0">
                <a:solidFill>
                  <a:srgbClr val="2D3B45"/>
                </a:solidFill>
                <a:effectLst/>
                <a:latin typeface="Lato Extended"/>
              </a:rPr>
              <a:t>In Experiment 1, how many levels of the IV were used? What was the DV measure of memory?</a:t>
            </a:r>
          </a:p>
          <a:p>
            <a:pPr lvl="1"/>
            <a:r>
              <a:rPr lang="en-US" b="0" i="0" dirty="0">
                <a:solidFill>
                  <a:srgbClr val="2D3B45"/>
                </a:solidFill>
                <a:effectLst/>
                <a:latin typeface="Lato Extended"/>
              </a:rPr>
              <a:t>Experiment 5 is carefully designed to address what confounding alternative hypothesis? To do so, what aspect of the IV is made as constant as possible?</a:t>
            </a:r>
          </a:p>
          <a:p>
            <a:pPr lvl="1"/>
            <a:r>
              <a:rPr lang="en-US" b="0" i="0" dirty="0">
                <a:solidFill>
                  <a:srgbClr val="2D3B45"/>
                </a:solidFill>
                <a:effectLst/>
                <a:latin typeface="Lato Extended"/>
              </a:rPr>
              <a:t>In what way was Experiment 9 similar to our in-class experiment? Identify some methodological differences</a:t>
            </a:r>
          </a:p>
          <a:p>
            <a:r>
              <a:rPr lang="en-US" dirty="0"/>
              <a:t>Chapter 4, Experimental Procedure</a:t>
            </a:r>
          </a:p>
          <a:p>
            <a:pPr lvl="1"/>
            <a:r>
              <a:rPr lang="en-US" dirty="0"/>
              <a:t>Questions on Canvas</a:t>
            </a:r>
          </a:p>
        </p:txBody>
      </p:sp>
    </p:spTree>
    <p:extLst>
      <p:ext uri="{BB962C8B-B14F-4D97-AF65-F5344CB8AC3E}">
        <p14:creationId xmlns:p14="http://schemas.microsoft.com/office/powerpoint/2010/main" val="57853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10F8-0BD6-0451-EF86-E7F5D144DB62}"/>
              </a:ext>
            </a:extLst>
          </p:cNvPr>
          <p:cNvSpPr>
            <a:spLocks noGrp="1"/>
          </p:cNvSpPr>
          <p:nvPr>
            <p:ph type="title"/>
          </p:nvPr>
        </p:nvSpPr>
        <p:spPr/>
        <p:txBody>
          <a:bodyPr/>
          <a:lstStyle/>
          <a:p>
            <a:r>
              <a:rPr lang="en-US" dirty="0"/>
              <a:t>Coming up next week</a:t>
            </a:r>
          </a:p>
        </p:txBody>
      </p:sp>
      <p:sp>
        <p:nvSpPr>
          <p:cNvPr id="3" name="Content Placeholder 2">
            <a:extLst>
              <a:ext uri="{FF2B5EF4-FFF2-40B4-BE49-F238E27FC236}">
                <a16:creationId xmlns:a16="http://schemas.microsoft.com/office/drawing/2014/main" id="{244E874E-6BB8-F812-AD17-9D9086E91DF0}"/>
              </a:ext>
            </a:extLst>
          </p:cNvPr>
          <p:cNvSpPr>
            <a:spLocks noGrp="1"/>
          </p:cNvSpPr>
          <p:nvPr>
            <p:ph idx="1"/>
          </p:nvPr>
        </p:nvSpPr>
        <p:spPr/>
        <p:txBody>
          <a:bodyPr/>
          <a:lstStyle/>
          <a:p>
            <a:r>
              <a:rPr lang="en-US" dirty="0"/>
              <a:t>Mon Jan 15: Statistical analysis for Experiment 1</a:t>
            </a:r>
          </a:p>
          <a:p>
            <a:pPr lvl="1"/>
            <a:r>
              <a:rPr lang="en-US" dirty="0"/>
              <a:t>Descriptive, inferential statistics</a:t>
            </a:r>
          </a:p>
          <a:p>
            <a:pPr lvl="1"/>
            <a:r>
              <a:rPr lang="en-US" dirty="0"/>
              <a:t>Data visualization: making a graph</a:t>
            </a:r>
          </a:p>
          <a:p>
            <a:r>
              <a:rPr lang="en-US" dirty="0"/>
              <a:t>Wed Jan 17: APA format overview</a:t>
            </a:r>
          </a:p>
          <a:p>
            <a:pPr lvl="1"/>
            <a:r>
              <a:rPr lang="en-US" dirty="0"/>
              <a:t>APA report sections and style</a:t>
            </a:r>
          </a:p>
          <a:p>
            <a:r>
              <a:rPr lang="en-US" dirty="0"/>
              <a:t>Fri Jan 19: Write-up #1 due by midnight</a:t>
            </a:r>
          </a:p>
          <a:p>
            <a:pPr lvl="1"/>
            <a:r>
              <a:rPr lang="en-US" dirty="0"/>
              <a:t>Experiment 1, focusing on Methods &amp; Results</a:t>
            </a:r>
          </a:p>
        </p:txBody>
      </p:sp>
    </p:spTree>
    <p:extLst>
      <p:ext uri="{BB962C8B-B14F-4D97-AF65-F5344CB8AC3E}">
        <p14:creationId xmlns:p14="http://schemas.microsoft.com/office/powerpoint/2010/main" val="929449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9465</TotalTime>
  <Words>683</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ElsevierGulliver</vt:lpstr>
      <vt:lpstr>Lato Extended</vt:lpstr>
      <vt:lpstr>Office Theme</vt:lpstr>
      <vt:lpstr>205 Jan 10, Class 4</vt:lpstr>
      <vt:lpstr>PowerPoint Presentation</vt:lpstr>
      <vt:lpstr>Challenges with the operational definitions</vt:lpstr>
      <vt:lpstr>Identifying problems</vt:lpstr>
      <vt:lpstr>Experimental control in Experiment 1</vt:lpstr>
      <vt:lpstr>Extraneous variable sources</vt:lpstr>
      <vt:lpstr>Confounds</vt:lpstr>
      <vt:lpstr>For Fri, Jan 12</vt:lpstr>
      <vt:lpstr>Coming up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Sep 28, Class 4</dc:title>
  <dc:creator>Paul Reber</dc:creator>
  <cp:lastModifiedBy>Paul Reber</cp:lastModifiedBy>
  <cp:revision>16</cp:revision>
  <cp:lastPrinted>2024-01-10T04:08:46Z</cp:lastPrinted>
  <dcterms:created xsi:type="dcterms:W3CDTF">2022-09-22T18:13:33Z</dcterms:created>
  <dcterms:modified xsi:type="dcterms:W3CDTF">2024-01-10T04:39:36Z</dcterms:modified>
</cp:coreProperties>
</file>