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26" r:id="rId4"/>
    <p:sldId id="327" r:id="rId5"/>
    <p:sldId id="328" r:id="rId6"/>
    <p:sldId id="329" r:id="rId7"/>
    <p:sldId id="330" r:id="rId8"/>
    <p:sldId id="332" r:id="rId9"/>
    <p:sldId id="331" r:id="rId10"/>
    <p:sldId id="257" r:id="rId11"/>
    <p:sldId id="335" r:id="rId12"/>
    <p:sldId id="337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E4CD-7FA2-41A1-B582-D88A0EAFF9F8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58CA-DB0A-4FF4-857D-BB9D073D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545" indent="-294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762" indent="-2355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8867" indent="-2355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19972" indent="-2355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076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181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285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390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6454AF-A3F4-4654-85C8-8D53AD94A57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use of google scholar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9961E-0A26-45CB-B2A9-D09862605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1C0D-86A5-30F0-628D-BC65D125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3AFA-94BE-8427-6ED0-F197D61C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20C8-D368-DB0D-FCAE-D81AECAB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D54A-2601-8E62-9193-97FB9F9F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D99B-93DE-96DB-3DE7-5F0250DC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A91F-E9B2-2F71-9289-4A97CD5F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3D46D-AB99-3A82-7500-B537F611B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9948-7EE4-966F-098E-C369957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CC9D-7A5B-53D3-A379-2DA03BE6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B5F8-DD4E-D293-1FE0-388E057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13B58-51F7-1421-9DC7-5129F5C57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3BF5-CC36-FAB3-DA9C-E08D8046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4746-741F-5673-2815-B5CC8928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6329-7DD9-00FD-8E73-67CFDF21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A945-A98B-1EF9-FFA0-075ADA2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E973-7D7E-B055-D1F8-BBDDF67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79CB-D4F1-4585-AAA9-4F818698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307D-7126-F9DE-F87E-C8832F54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CE1A-B3A4-F5A4-321B-0325FC83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0C6D-218B-5319-402A-0F24F6C1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AC8-18F3-318F-8D95-0C905352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8C186-4D7F-1CEA-49DF-3F72927E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FD3F-5EDD-55A5-2D06-34612F0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AB3D-10C8-253B-78CF-AB896CC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7F8A-DC86-2A45-F315-3255152A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4A47-8BF1-2F49-79EA-EDEE9BAB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0D65-5C17-39EE-B23A-06292474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E63FB-ECB8-C75C-EFAD-4E15655A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FCE0-60FA-6D06-D84E-7C8C9588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D966-E26D-3C35-91B0-FB442D7D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31F8-61F1-B421-2B9C-ACA169CF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2825-18FD-361E-F227-FEA262C3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468F-9C84-4185-1983-17E3F15D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E79AC-DB3C-527F-C810-83820B2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795F4-396B-33C1-CDD0-54D35B1EA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5005A-B33C-BD3D-EC6A-70A06E78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94E98-171B-08C6-343B-00320FA7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90D76-A235-32E3-4709-46CF53FF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AD261-A867-F48A-9675-9A5C270C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CFEA-1D11-EAD3-397A-2B599E57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98E8-2CDF-8AF4-C0C5-A39F908B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9107-7932-08E7-967E-89CF29AB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8CA2-E4B0-55C6-1F5D-5834CB5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A05C-FF33-3501-DC54-AF8ACDD1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27786-1A6B-DB22-2BCF-44A7CB61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B3BC-FAFE-F6CB-033F-AB72353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6AFC-FD2E-D88D-D7F0-963A74D6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350D-EED4-E26B-ED5D-40A0865B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88DFC-8DDB-708B-A487-C35CDAD8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3227-F2DF-BA6F-D803-FD5C8DB4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25EF-0396-3D58-4A06-DED9822D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4C7A-222B-C25E-EA8C-9C010F11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1302-FD49-5CA0-C18B-D6C4A565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0A8F2-CA54-BB1C-8920-7318163F0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1856-625A-DA49-E3C6-D1E7ECA5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04FE9-1BA4-0C12-DF86-0ADB58C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A4D2-3CB7-02E8-4B32-33DF4922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0CB8-911F-FB11-A3A4-AA8A106F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70A21-E53D-A785-ABC4-D9D75CE0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18E6-9D4D-3354-7018-487DCE93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284D-E154-C753-B2CF-4DD6B41C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8B4E-FABA-4C5C-9D89-58BD6F549B9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519-37F4-9A4F-BAA7-B82F3BB1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BE26-C8A3-3852-D6CE-19F2ECB5D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93A00-3EC3-CFDC-8A4F-96C1CFE5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17, Class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614F5-EFDE-F44F-64AF-69517B6A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APA format writing</a:t>
            </a:r>
          </a:p>
          <a:p>
            <a:endParaRPr lang="en-US" dirty="0"/>
          </a:p>
          <a:p>
            <a:r>
              <a:rPr lang="en-US" dirty="0"/>
              <a:t>Experiment 1 Methodology details</a:t>
            </a:r>
          </a:p>
          <a:p>
            <a:endParaRPr lang="en-US" dirty="0"/>
          </a:p>
          <a:p>
            <a:r>
              <a:rPr lang="en-US" dirty="0"/>
              <a:t>First writeup specific guidelines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1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430-C521-F269-5711-20F25943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Methods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C378-1140-4C2B-CE55-92AD5727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61 students from Research Methods classes</a:t>
            </a:r>
          </a:p>
          <a:p>
            <a:pPr lvl="1"/>
            <a:r>
              <a:rPr lang="en-US" dirty="0"/>
              <a:t>Including Fall 2021 and Fall 2022</a:t>
            </a:r>
          </a:p>
          <a:p>
            <a:endParaRPr lang="en-US" dirty="0"/>
          </a:p>
          <a:p>
            <a:r>
              <a:rPr lang="en-US" dirty="0"/>
              <a:t>Materials</a:t>
            </a:r>
          </a:p>
          <a:p>
            <a:pPr lvl="1"/>
            <a:r>
              <a:rPr lang="en-US" sz="2800" dirty="0"/>
              <a:t>A set of 60 words was used for the study and test stimuli.  </a:t>
            </a:r>
            <a:r>
              <a:rPr lang="en-US" sz="2800"/>
              <a:t>Words were selected to have a written frequency of 30-80 per million and to be 5-8 letters in length.</a:t>
            </a:r>
          </a:p>
          <a:p>
            <a:pPr lvl="1"/>
            <a:endParaRPr lang="en-US" dirty="0"/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4s time per word to rate (automatic advance)</a:t>
            </a:r>
          </a:p>
          <a:p>
            <a:pPr lvl="2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2"/>
            <a:r>
              <a:rPr lang="en-US" dirty="0"/>
              <a:t>“For each word, count the number of vowels in each word. Enter the number with keyboard or mouse"</a:t>
            </a:r>
          </a:p>
          <a:p>
            <a:pPr lvl="1"/>
            <a:r>
              <a:rPr lang="en-US" dirty="0"/>
              <a:t>3m delay period completing trivia questions</a:t>
            </a:r>
          </a:p>
          <a:p>
            <a:pPr lvl="1"/>
            <a:r>
              <a:rPr lang="en-US" dirty="0"/>
              <a:t>60 item post-test, 30 old, 30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0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9C2-8D3D-4CEF-A0F5-3DF29842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84FA-E4AA-4AE3-8E94-BB6DE2F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all of:</a:t>
            </a:r>
          </a:p>
          <a:p>
            <a:pPr lvl="1"/>
            <a:r>
              <a:rPr lang="en-US" dirty="0"/>
              <a:t>Descriptive statistics: mean, SD, SE</a:t>
            </a:r>
          </a:p>
          <a:p>
            <a:pPr lvl="1"/>
            <a:r>
              <a:rPr lang="en-US" dirty="0"/>
              <a:t>Inferential statistics: t-test in APA format</a:t>
            </a:r>
          </a:p>
          <a:p>
            <a:pPr lvl="1"/>
            <a:r>
              <a:rPr lang="en-US" dirty="0"/>
              <a:t>Figure &amp; caption</a:t>
            </a:r>
          </a:p>
          <a:p>
            <a:pPr lvl="1"/>
            <a:endParaRPr lang="en-US" dirty="0"/>
          </a:p>
          <a:p>
            <a:r>
              <a:rPr lang="en-US" dirty="0"/>
              <a:t>As discussed in class, will be very compact</a:t>
            </a:r>
          </a:p>
        </p:txBody>
      </p:sp>
    </p:spTree>
    <p:extLst>
      <p:ext uri="{BB962C8B-B14F-4D97-AF65-F5344CB8AC3E}">
        <p14:creationId xmlns:p14="http://schemas.microsoft.com/office/powerpoint/2010/main" val="132029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510-5E66-C60F-A70A-DE89CF0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FC1E-CB4A-4CE9-74C8-0371F595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title page, abstract</a:t>
            </a:r>
          </a:p>
          <a:p>
            <a:r>
              <a:rPr lang="en-US" dirty="0"/>
              <a:t>Introduction: 1-2 paragraphs citing prior work, noting what is new about this study</a:t>
            </a:r>
          </a:p>
          <a:p>
            <a:r>
              <a:rPr lang="en-US" dirty="0"/>
              <a:t>Methods: full detail</a:t>
            </a:r>
          </a:p>
          <a:p>
            <a:r>
              <a:rPr lang="en-US" dirty="0"/>
              <a:t>Results: full detail including Figure and caption</a:t>
            </a:r>
          </a:p>
          <a:p>
            <a:r>
              <a:rPr lang="en-US" dirty="0"/>
              <a:t>Discussion: 1-2 paragraphs summarizing conclusion, note limitations</a:t>
            </a:r>
          </a:p>
          <a:p>
            <a:pPr lvl="1"/>
            <a:r>
              <a:rPr lang="en-US" dirty="0"/>
              <a:t>Finish on strong positive statement!</a:t>
            </a:r>
          </a:p>
          <a:p>
            <a:r>
              <a:rPr lang="en-US" dirty="0"/>
              <a:t>References: </a:t>
            </a:r>
          </a:p>
        </p:txBody>
      </p:sp>
    </p:spTree>
    <p:extLst>
      <p:ext uri="{BB962C8B-B14F-4D97-AF65-F5344CB8AC3E}">
        <p14:creationId xmlns:p14="http://schemas.microsoft.com/office/powerpoint/2010/main" val="1067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8659-EBCC-CFE6-6A52-82B2AC2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/>
              <a:t>Fri Jan 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75A3-863E-7B1B-F691-2E6AF377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class: Chapter 7, within-participants design</a:t>
            </a:r>
          </a:p>
          <a:p>
            <a:pPr lvl="1"/>
            <a:r>
              <a:rPr lang="en-US" dirty="0"/>
              <a:t>Shorter chapter, very brief assignment</a:t>
            </a:r>
          </a:p>
          <a:p>
            <a:pPr lvl="1"/>
            <a:endParaRPr lang="en-US" dirty="0"/>
          </a:p>
          <a:p>
            <a:r>
              <a:rPr lang="en-US" dirty="0"/>
              <a:t>By end of day: First writeup of in-class Experiment 1</a:t>
            </a:r>
          </a:p>
        </p:txBody>
      </p:sp>
    </p:spTree>
    <p:extLst>
      <p:ext uri="{BB962C8B-B14F-4D97-AF65-F5344CB8AC3E}">
        <p14:creationId xmlns:p14="http://schemas.microsoft.com/office/powerpoint/2010/main" val="37789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APA Report Sections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Abstract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Very concise summary, ~200 words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Construct, background, hypothesis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Participants, materials,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Figure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Discussion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Conclusion, interpretation, limitations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37A-F255-4592-8221-15CA355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DCF7-7607-4442-AA51-DFF2ABB9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D3B45"/>
                </a:solidFill>
                <a:latin typeface="Lato Extended"/>
              </a:rPr>
              <a:t>Which of the following is the main goal of the methods section of a research report?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Meticulously articulate how you analyzed the data.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Provide enough detail to allow an independent researcher to replicate your study.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Outline the demographic information of your participants so that reviewers can access the generalizability of your research.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Discuss the procedure you used so that readers can decide for themselves if your protocol is biased.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C15-2283-432F-93E4-01054C37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41CE-646D-40C1-8278-FC11E15B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Which of the following is usually beyond the scope of the results section of a quantitative research report?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Discussing what statistical techniques were used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Presenting figures and/or tables to portray the data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Providing detailed interpretation of the implications based on the data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Presenting specific statistics that were generated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6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6F9-34B5-4DD8-B815-B9978C46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EAD1-F80E-42EF-93C3-13FA395A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If you state alternative explanations in your discussion, which of the following should you also consider doing?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Tell readers why the alternative explanation falls short of the primary explanation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Conduct statistics tests to test them specifically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Include reviewer opinions of whether they think the alternative explanation is better or worse than the primary explanation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Present a literature review that would allow readers to conduct a follow-up study based on the alternative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1DEE-73EC-42EC-8ACC-2B18F5CE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Writing with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A18E-AD6A-4127-BDBE-7DCA7E20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What is the role played by answering the question “who will you write for” in writing a research report?  How should the answer influence the writing process?</a:t>
            </a:r>
          </a:p>
          <a:p>
            <a:pPr lvl="1"/>
            <a:endParaRPr lang="en-US" dirty="0">
              <a:solidFill>
                <a:srgbClr val="2D3B45"/>
              </a:solidFill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Citing previous research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Craik &amp; Tulving (1972) proposed that better memory would research from more semantic engagement with the material being studied and termed this “deeper” processing.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C2B-BA5B-4F5F-A266-72BA398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0421-28C0-42A9-938F-5EA1ACA3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 format for the References section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Craik, F. I. M., &amp; Lockhart, R. S. (1972). Levels of processing: A framework for memory research.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verbal learning and verbal behavior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(6), 671-684.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Craik, F. I. M., &amp; Tulving, E. (1975). Depth of processing and the retention of words in episodic memory.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experimental Psychology: general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104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(3), 268.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C33-78A1-4865-83C2-BF38C9DE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“Deep”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E555-A17C-49DC-9B43-DE4B133F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What isn’t it?</a:t>
            </a:r>
          </a:p>
          <a:p>
            <a:r>
              <a:rPr lang="en-US" dirty="0"/>
              <a:t>Mechanism </a:t>
            </a:r>
          </a:p>
          <a:p>
            <a:pPr lvl="1"/>
            <a:r>
              <a:rPr lang="en-US" dirty="0"/>
              <a:t>Inferred</a:t>
            </a:r>
          </a:p>
          <a:p>
            <a:r>
              <a:rPr lang="en-US" dirty="0"/>
              <a:t>Specific Procedures</a:t>
            </a:r>
          </a:p>
          <a:p>
            <a:pPr lvl="1"/>
            <a:r>
              <a:rPr lang="en-US" dirty="0"/>
              <a:t>Used in studies to test</a:t>
            </a:r>
          </a:p>
          <a:p>
            <a:pPr lvl="1"/>
            <a:r>
              <a:rPr lang="en-US" dirty="0"/>
              <a:t>Combination of testing operational definitions and underlying theory</a:t>
            </a:r>
          </a:p>
          <a:p>
            <a:pPr lvl="1"/>
            <a:r>
              <a:rPr lang="en-US" dirty="0"/>
              <a:t>What if our study hadn’t worked?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08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AE54-AB01-4304-8C7F-B4F517A7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B576-9DBE-422D-B4A0-EB63A5E8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on existing work</a:t>
            </a:r>
          </a:p>
          <a:p>
            <a:pPr lvl="1"/>
            <a:r>
              <a:rPr lang="en-US" dirty="0"/>
              <a:t>Strengthens confidence in conclusions</a:t>
            </a:r>
          </a:p>
          <a:p>
            <a:pPr lvl="1"/>
            <a:r>
              <a:rPr lang="en-US" dirty="0"/>
              <a:t>Very briefly review theory/mechanism</a:t>
            </a:r>
          </a:p>
          <a:p>
            <a:pPr lvl="1"/>
            <a:endParaRPr lang="en-US" dirty="0"/>
          </a:p>
          <a:p>
            <a:r>
              <a:rPr lang="en-US" dirty="0"/>
              <a:t>Adding something new</a:t>
            </a:r>
          </a:p>
          <a:p>
            <a:pPr lvl="1"/>
            <a:r>
              <a:rPr lang="en-US" dirty="0"/>
              <a:t>What is new about our study?</a:t>
            </a:r>
          </a:p>
          <a:p>
            <a:pPr lvl="1"/>
            <a:r>
              <a:rPr lang="en-US" dirty="0"/>
              <a:t>Motivate the current study to add to prior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782</Words>
  <Application>Microsoft Office PowerPoint</Application>
  <PresentationFormat>Widescreen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 Extended</vt:lpstr>
      <vt:lpstr>Office Theme</vt:lpstr>
      <vt:lpstr>205 Jan 17, Class 7</vt:lpstr>
      <vt:lpstr>APA Report Sections</vt:lpstr>
      <vt:lpstr>APA Format: Methods</vt:lpstr>
      <vt:lpstr>APA Format: Results</vt:lpstr>
      <vt:lpstr>APA Format: Discussion</vt:lpstr>
      <vt:lpstr>APA Writing with Style</vt:lpstr>
      <vt:lpstr>Background literature</vt:lpstr>
      <vt:lpstr>Theory: “Deep” Encoding</vt:lpstr>
      <vt:lpstr>Research Context</vt:lpstr>
      <vt:lpstr>Experiment 1 Methods information</vt:lpstr>
      <vt:lpstr>Results</vt:lpstr>
      <vt:lpstr>First writeup</vt:lpstr>
      <vt:lpstr>For Fri Jan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5, Class 7</dc:title>
  <dc:creator>Paul Reber</dc:creator>
  <cp:lastModifiedBy>Paul Reber</cp:lastModifiedBy>
  <cp:revision>5</cp:revision>
  <dcterms:created xsi:type="dcterms:W3CDTF">2022-10-01T19:18:19Z</dcterms:created>
  <dcterms:modified xsi:type="dcterms:W3CDTF">2024-01-08T14:56:07Z</dcterms:modified>
</cp:coreProperties>
</file>