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75" r:id="rId5"/>
    <p:sldId id="276" r:id="rId6"/>
    <p:sldId id="391" r:id="rId7"/>
    <p:sldId id="277" r:id="rId8"/>
    <p:sldId id="392" r:id="rId9"/>
    <p:sldId id="278" r:id="rId10"/>
    <p:sldId id="280" r:id="rId11"/>
    <p:sldId id="382" r:id="rId12"/>
    <p:sldId id="384" r:id="rId13"/>
    <p:sldId id="385" r:id="rId14"/>
    <p:sldId id="273" r:id="rId15"/>
    <p:sldId id="386" r:id="rId16"/>
    <p:sldId id="387" r:id="rId17"/>
    <p:sldId id="388" r:id="rId18"/>
    <p:sldId id="383" r:id="rId19"/>
    <p:sldId id="39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E7C20-884B-4AD7-AC5E-61FD9B63818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FFE7-63B1-4148-AD17-CDD38151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7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4C8E8-E769-4FB3-BD13-F5445F1CB9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DBC92-A2CD-430F-B457-AE151215CE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949C00-F9FE-494A-8F72-A34556B1B41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81F23D-7C69-46C9-86E3-F797AF044A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9325E-ACA8-40F8-BFF5-1D5AD6DB43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0C1F9A-F7B5-40B7-9C72-F73B4B8644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D316-4FC1-1F8B-01C5-339D40AF5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84E33-EF2C-450F-2863-D692D2559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964A-6AC7-80C2-B0BC-CA25838F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CD5E-8F55-4586-3781-F7048613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3BD6-4E54-18C1-E264-8AE1B2AF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2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883D-39DF-F85C-350D-8488C641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B0B97-221B-B588-7F39-E6E40A93D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798A1-E3DA-10A9-9634-F8670547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8E7B-7AFC-DBA6-CCD5-87A5E770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D27B-30E1-A6E8-C43F-C9F778A9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BD7BE-A2A8-AB3B-3AE7-37CAED55B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9F5E-B736-4964-EDBD-FD77E48E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B20B-61C2-DFAC-4012-47B692DE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55C7-C7C7-D397-7E26-3D5A9A07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39E4-A285-5086-167F-BAE56C2F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424D-A69E-ED57-20DB-00430264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A7B9-47CB-C5B9-7640-952432FF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7C31-1771-3FE6-9B45-536CC73C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BFB2-F039-3AAA-E577-C24DAA9E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54F4-1326-88C4-56CD-68E0BFE1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2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3992-E9D6-650B-8619-3B180AF2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461A-6674-81EC-2E5C-96E6E9B0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A3DE-FA5D-2374-6B7F-DB1BB55C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C185-DC20-F363-42BD-D5FB9B72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BF0-944D-E351-5694-CD2B35E8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1A3A-04F7-22B8-A3D4-7B03D9A6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03D-3436-B90B-D246-4540F9D7F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82083-597E-3C9D-B8FC-4A111568A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DB1A-E731-1BBF-FDDF-5496C89D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C3D0E-1938-054E-61CF-08033AF4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61AC-B0B7-6C6E-2764-5AC58542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51EA-CE04-F63E-F920-9BC5F8B9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1042-EC5A-77A8-A862-A1069FD1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5C453-FF19-E560-636C-E985A6873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0FFDC-4B82-0EBF-D15F-58084C4DA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4EE55-0CC7-E667-6F17-4CE3AD899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2D6F3-B6FD-B027-FD9A-0A3E9ADD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A3C32-845E-827E-E0D5-C09ED821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7B4C4-4C9F-00C3-3EE9-F9394D66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EEB-9980-C632-DE29-CE046C5D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76DCC-E307-7954-A1A9-3DBBA574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7EB3F-DD14-6947-A08B-EEFB6E40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0B374-7B16-F169-24E2-6B602C2C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CBA01-8229-5CCC-3D26-0B199DD8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C87C8-567E-3786-A3F3-BB17AC44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9F4E3-DD7A-C740-F72C-78226511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5822-A5EA-CCFE-7943-976454A8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2929-15D0-82C0-DB7C-7EFF0A3E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FB06-B102-3F5D-FEF5-4F439D7ED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E2899-1C39-F0EA-3C5C-8875DA93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B0ED-B2EE-2CA7-3F50-D1B62E1A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AB2DE-0A22-596F-51F3-B9F6BE92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662-2352-4D2F-7F78-D9DDBDFB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92F9E-90E4-DC87-6D7B-28F072434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8434C-7D18-0769-124C-CE1DC3F9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5F6E-6E7F-999B-EA5C-9B1FA251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7B4DE-589D-158A-FCF1-BCFE0D70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AB686-5159-133D-3F1D-440895EE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6909E-8DAB-A7F4-E140-7D9A0B73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34-DF7A-9CFD-8DD6-591D2A72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9B29-0BD5-4F85-8E0F-7967107E1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958D-6EF0-4115-9E19-50641A40D36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9446-260E-04D8-117D-497924CD5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4B81-4C0A-8ECF-60A8-2D197C122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E342-4EE4-4C9D-BD20-922283F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D2285E-BBAF-A6BC-CD4B-9157FAB6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Mon Jan 29, Class 11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ADED9-0271-02CC-A3B7-6E3A7C4A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Interpreting data from factorial designs, part 1</a:t>
            </a:r>
          </a:p>
          <a:p>
            <a:r>
              <a:rPr lang="en-US" dirty="0" err="1"/>
              <a:t>Levav</a:t>
            </a:r>
            <a:r>
              <a:rPr lang="en-US" dirty="0"/>
              <a:t> &amp; Argo (2010)</a:t>
            </a:r>
          </a:p>
          <a:p>
            <a:pPr lvl="1"/>
            <a:r>
              <a:rPr lang="en-US" dirty="0" err="1"/>
              <a:t>Assefi</a:t>
            </a:r>
            <a:r>
              <a:rPr lang="en-US" dirty="0"/>
              <a:t> &amp; Garry (2003)</a:t>
            </a:r>
          </a:p>
          <a:p>
            <a:r>
              <a:rPr lang="en-US" dirty="0"/>
              <a:t>Discussion of Experiment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8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C9E1-AEC7-C45E-B54F-26CAB2DF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10: Factorial design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B74F-6573-3A1D-DD51-2E53CACF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main effect</a:t>
            </a:r>
          </a:p>
          <a:p>
            <a:pPr lvl="1"/>
            <a:r>
              <a:rPr lang="en-US" dirty="0"/>
              <a:t>Or the other main effect</a:t>
            </a:r>
          </a:p>
          <a:p>
            <a:r>
              <a:rPr lang="en-US" dirty="0"/>
              <a:t>2 main effects with no interaction</a:t>
            </a:r>
          </a:p>
          <a:p>
            <a:pPr lvl="1"/>
            <a:r>
              <a:rPr lang="en-US" dirty="0"/>
              <a:t>Effects add up</a:t>
            </a:r>
          </a:p>
          <a:p>
            <a:r>
              <a:rPr lang="en-US" dirty="0"/>
              <a:t>Super-additive interaction</a:t>
            </a:r>
          </a:p>
          <a:p>
            <a:pPr lvl="1"/>
            <a:r>
              <a:rPr lang="en-US" dirty="0"/>
              <a:t>Bigger effect in one condition</a:t>
            </a:r>
          </a:p>
          <a:p>
            <a:r>
              <a:rPr lang="en-US" dirty="0"/>
              <a:t>3:1 interaction</a:t>
            </a:r>
          </a:p>
          <a:p>
            <a:pPr lvl="1"/>
            <a:r>
              <a:rPr lang="en-US" dirty="0"/>
              <a:t>Little to no effect in one condition</a:t>
            </a:r>
          </a:p>
          <a:p>
            <a:r>
              <a:rPr lang="en-US" dirty="0"/>
              <a:t>Cross-over interaction</a:t>
            </a:r>
          </a:p>
          <a:p>
            <a:pPr lvl="1"/>
            <a:r>
              <a:rPr lang="en-US" dirty="0"/>
              <a:t>Effect inverts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48002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FD1B-2D97-427F-968A-5EE0E0A4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DFAB-9675-4E70-B048-20DCF3E9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for pictures/images</a:t>
            </a:r>
          </a:p>
          <a:p>
            <a:pPr lvl="1"/>
            <a:r>
              <a:rPr lang="en-US" dirty="0"/>
              <a:t>Usually very good</a:t>
            </a:r>
          </a:p>
          <a:p>
            <a:pPr lvl="1"/>
            <a:r>
              <a:rPr lang="en-US" dirty="0"/>
              <a:t>“Picture superiority” effect</a:t>
            </a:r>
          </a:p>
          <a:p>
            <a:pPr lvl="1"/>
            <a:endParaRPr lang="en-US" dirty="0"/>
          </a:p>
          <a:p>
            <a:r>
              <a:rPr lang="en-US" dirty="0"/>
              <a:t>How does “deep encoding” work?</a:t>
            </a:r>
          </a:p>
          <a:p>
            <a:r>
              <a:rPr lang="en-US" dirty="0"/>
              <a:t>How would this process be affected by more or less meaningful pictures?</a:t>
            </a:r>
          </a:p>
        </p:txBody>
      </p:sp>
    </p:spTree>
    <p:extLst>
      <p:ext uri="{BB962C8B-B14F-4D97-AF65-F5344CB8AC3E}">
        <p14:creationId xmlns:p14="http://schemas.microsoft.com/office/powerpoint/2010/main" val="18527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5444-0321-4893-B2B7-E56A8EEC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C909-DB84-45E4-ACC9-DA076CC7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D513838-5D5A-41D4-9FB2-129EBC369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0" y="17145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24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B977-0980-4580-8B69-947B3D3A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C605-6F3C-4E54-91F5-A5986F54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A4843-1060-4663-AD6B-A946DA730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28648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9334-EA89-4C5E-8044-39AFE941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6561-107F-4B94-A5A2-D923DD2B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0CEC81-3413-4C61-A6F6-DF3235A84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t="16683" r="22222" b="7049"/>
          <a:stretch/>
        </p:blipFill>
        <p:spPr>
          <a:xfrm>
            <a:off x="4495800" y="2514601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5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2525-4291-430F-8A31-FE11E958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ADD6-A925-4870-AA59-8B48FD2D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D5D7EF-CAC1-4983-874F-F902F4860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2344738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B4BF1-1812-4EE1-B7B3-99CE0ADF96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31" y="2209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5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7C75-FD6B-491D-BF76-BE1C07C4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D448-49D4-4B8B-9A2D-75293125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B11BA-8F18-4454-8382-37F13112D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07" y="1836683"/>
            <a:ext cx="3429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0A299-94F0-4D31-8B1F-72349858E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05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8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B849-B223-4D6C-90BF-64944DEF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2BCA-616A-4733-94EF-5B2859FB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AC43-75A4-4545-89CF-0EAA66308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187" r="9722" b="16844"/>
          <a:stretch/>
        </p:blipFill>
        <p:spPr>
          <a:xfrm>
            <a:off x="2406287" y="2262981"/>
            <a:ext cx="3437467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A6F1F-C091-4815-8F9E-7E2B4DFA7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t="18549" r="52299" b="16481"/>
          <a:stretch/>
        </p:blipFill>
        <p:spPr>
          <a:xfrm>
            <a:off x="6324600" y="2171700"/>
            <a:ext cx="3556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3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D1DC-41CC-442E-9023-E3EA0170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403-5B94-4A0B-BDCB-34912BCE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Shallow?</a:t>
            </a:r>
          </a:p>
        </p:txBody>
      </p:sp>
    </p:spTree>
    <p:extLst>
      <p:ext uri="{BB962C8B-B14F-4D97-AF65-F5344CB8AC3E}">
        <p14:creationId xmlns:p14="http://schemas.microsoft.com/office/powerpoint/2010/main" val="34095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2E12-BFB2-45C7-AC0F-5D74E82F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diagram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A96E512-D9D3-46A9-9759-2EB4D5654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841900"/>
              </p:ext>
            </p:extLst>
          </p:nvPr>
        </p:nvGraphicFramePr>
        <p:xfrm>
          <a:off x="2873829" y="2438401"/>
          <a:ext cx="5279570" cy="2172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270">
                  <a:extLst>
                    <a:ext uri="{9D8B030D-6E8A-4147-A177-3AD203B41FA5}">
                      <a16:colId xmlns:a16="http://schemas.microsoft.com/office/drawing/2014/main" val="3861923587"/>
                    </a:ext>
                  </a:extLst>
                </a:gridCol>
                <a:gridCol w="1050661">
                  <a:extLst>
                    <a:ext uri="{9D8B030D-6E8A-4147-A177-3AD203B41FA5}">
                      <a16:colId xmlns:a16="http://schemas.microsoft.com/office/drawing/2014/main" val="762835054"/>
                    </a:ext>
                  </a:extLst>
                </a:gridCol>
                <a:gridCol w="1624483">
                  <a:extLst>
                    <a:ext uri="{9D8B030D-6E8A-4147-A177-3AD203B41FA5}">
                      <a16:colId xmlns:a16="http://schemas.microsoft.com/office/drawing/2014/main" val="730290203"/>
                    </a:ext>
                  </a:extLst>
                </a:gridCol>
                <a:gridCol w="1868156">
                  <a:extLst>
                    <a:ext uri="{9D8B030D-6E8A-4147-A177-3AD203B41FA5}">
                      <a16:colId xmlns:a16="http://schemas.microsoft.com/office/drawing/2014/main" val="2610166615"/>
                    </a:ext>
                  </a:extLst>
                </a:gridCol>
              </a:tblGrid>
              <a:tr h="521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Picture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96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18278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Study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13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3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Choosing where to sit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In a study of interpersonal closeness, researchers primed either independence or interdependence by writing out reasons why they thought of themselves as similar or different from their close friends and family.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Participants were then were asked to take a seat in a waiting area full of chairs where a jacket indicated the presence of another person.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Data from men and women in the study were considered separately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The dependent variable measured was the number of chairs between the jacket and the chosen seat.</a:t>
            </a:r>
          </a:p>
        </p:txBody>
      </p:sp>
    </p:spTree>
    <p:extLst>
      <p:ext uri="{BB962C8B-B14F-4D97-AF65-F5344CB8AC3E}">
        <p14:creationId xmlns:p14="http://schemas.microsoft.com/office/powerpoint/2010/main" val="358483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CADA-45E9-6FC1-24D0-4618F08B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Wed Jan 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A75F-3D74-CE6D-E635-7A714182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  <a:p>
            <a:endParaRPr lang="en-US" dirty="0"/>
          </a:p>
          <a:p>
            <a:r>
              <a:rPr lang="en-US" dirty="0"/>
              <a:t>Test out Exp2 for pilot testing</a:t>
            </a:r>
          </a:p>
          <a:p>
            <a:pPr lvl="1"/>
            <a:r>
              <a:rPr lang="en-US" dirty="0"/>
              <a:t>Report back subjective impressions of the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Group 2"/>
          <p:cNvGraphicFramePr>
            <a:graphicFrameLocks noGrp="1"/>
          </p:cNvGraphicFramePr>
          <p:nvPr/>
        </p:nvGraphicFramePr>
        <p:xfrm>
          <a:off x="1828800" y="228600"/>
          <a:ext cx="5410200" cy="27813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Women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Interdepdendent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5562600" y="3201989"/>
          <a:ext cx="5105400" cy="3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419600" imgH="2924231" progId="MSGraph.Chart.8">
                  <p:embed followColorScheme="full"/>
                </p:oleObj>
              </mc:Choice>
              <mc:Fallback>
                <p:oleObj name="Chart" r:id="rId3" imgW="4419600" imgH="2924231" progId="MSGraph.Chart.8">
                  <p:embed followColorScheme="full"/>
                  <p:pic>
                    <p:nvPicPr>
                      <p:cNvPr id="45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1989"/>
                        <a:ext cx="5105400" cy="337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105401" y="1447800"/>
            <a:ext cx="1831975" cy="1208088"/>
            <a:chOff x="1344" y="1031"/>
            <a:chExt cx="1154" cy="761"/>
          </a:xfrm>
        </p:grpSpPr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1344" y="1031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6.1</a:t>
              </a:r>
            </a:p>
          </p:txBody>
        </p:sp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2198" y="1031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4.5</a:t>
              </a:r>
            </a:p>
          </p:txBody>
        </p:sp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>
              <a:off x="1344" y="1559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4.3</a:t>
              </a:r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2198" y="1559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2.7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30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50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Levav &amp; Argo (2010)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195" y="1262742"/>
            <a:ext cx="10324605" cy="518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Design, Experiment 1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375" y="1576388"/>
            <a:ext cx="4988625" cy="482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2078" y="1690688"/>
            <a:ext cx="4962547" cy="226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0235-3048-36C5-7172-3EC331E3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B387-2499-3D56-2357-014078DD1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Experiment 1 is a simple two group study. 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procedure for implementing the independent variable is described as “In the touch condition, the verbal instruction was accompanied by a light, open-palmed touch on the back of the shoulder blade, right below the deltoid; this touch lasted approximately 1 s. In the no-touch condition, the verbal instruction was unaccompanied by any form of touch. Following this manipulation, the experimenter — who was blind to the hypothesis—retreated to a cubicle on the other side of the room so as not to be visible to the participant.” 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Why does this operational definition of “touch” need such an elaborate description?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9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2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5625"/>
            <a:ext cx="511983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1" y="1600201"/>
            <a:ext cx="39338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AC5-9591-C772-9E8E-E0FFBEA5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Questions 2-5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0B636-6636-B19A-6CC6-F54EE460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Experiment 2 uses a factorial design.  How many factors are there and how many levels of each factor?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What is the dependent variable in Experiment 2?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List the hypotheses tested by this design.</a:t>
            </a:r>
          </a:p>
          <a:p>
            <a:endParaRPr lang="en-US" dirty="0">
              <a:solidFill>
                <a:srgbClr val="2D3B45"/>
              </a:solidFill>
              <a:latin typeface="Lato Extended"/>
            </a:endParaRPr>
          </a:p>
          <a:p>
            <a:endParaRPr lang="en-US" dirty="0">
              <a:solidFill>
                <a:srgbClr val="2D3B45"/>
              </a:solidFill>
              <a:latin typeface="Lato Extended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What kind of interaction is shown in Figure 4 (Experiment 3)</a:t>
            </a:r>
          </a:p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3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35918"/>
            <a:ext cx="5196638" cy="10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444832" y="2961481"/>
            <a:ext cx="3905250" cy="3276600"/>
          </a:xfrm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8298" y="2894806"/>
            <a:ext cx="40862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6095999" y="1600199"/>
            <a:ext cx="504305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Operational definition, Security:</a:t>
            </a:r>
          </a:p>
          <a:p>
            <a:r>
              <a:rPr lang="en-US" sz="1200" dirty="0"/>
              <a:t>We primed feelings of security or insecurity in a laboratory room by having participants write a brief essay about a time in their life when they “felt secure and supported” (secure-essay condition) or a time in their life when they “felt insecure and alone” (insecure-essay condition).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9243</TotalTime>
  <Words>505</Words>
  <Application>Microsoft Office PowerPoint</Application>
  <PresentationFormat>Widescreen</PresentationFormat>
  <Paragraphs>77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 Extended</vt:lpstr>
      <vt:lpstr>Office Theme</vt:lpstr>
      <vt:lpstr>Chart</vt:lpstr>
      <vt:lpstr>205 Mon Jan 29, Class 11</vt:lpstr>
      <vt:lpstr>Choosing where to sit</vt:lpstr>
      <vt:lpstr>PowerPoint Presentation</vt:lpstr>
      <vt:lpstr>Levav &amp; Argo (2010)</vt:lpstr>
      <vt:lpstr>Design, Experiment 1</vt:lpstr>
      <vt:lpstr>Assignment Question 1</vt:lpstr>
      <vt:lpstr>Experiment 2</vt:lpstr>
      <vt:lpstr>Assignment Questions 2-5</vt:lpstr>
      <vt:lpstr>Experiment 3</vt:lpstr>
      <vt:lpstr>Chapter 10: Factorial design outcomes</vt:lpstr>
      <vt:lpstr>Experiment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Operational definitions</vt:lpstr>
      <vt:lpstr>Factorial diagram</vt:lpstr>
      <vt:lpstr>For Wed Jan 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17, Interactions</dc:title>
  <dc:creator>Paul Reber</dc:creator>
  <cp:lastModifiedBy>Paul Reber</cp:lastModifiedBy>
  <cp:revision>10</cp:revision>
  <dcterms:created xsi:type="dcterms:W3CDTF">2022-10-12T22:21:01Z</dcterms:created>
  <dcterms:modified xsi:type="dcterms:W3CDTF">2024-01-29T01:43:31Z</dcterms:modified>
</cp:coreProperties>
</file>