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82" r:id="rId4"/>
    <p:sldId id="284" r:id="rId5"/>
    <p:sldId id="283" r:id="rId6"/>
    <p:sldId id="285" r:id="rId7"/>
    <p:sldId id="286" r:id="rId8"/>
    <p:sldId id="287" r:id="rId9"/>
    <p:sldId id="288" r:id="rId10"/>
    <p:sldId id="289" r:id="rId11"/>
    <p:sldId id="290" r:id="rId12"/>
    <p:sldId id="291" r:id="rId13"/>
    <p:sldId id="292" r:id="rId14"/>
    <p:sldId id="293" r:id="rId15"/>
    <p:sldId id="294" r:id="rId16"/>
    <p:sldId id="295" r:id="rId17"/>
    <p:sldId id="258" r:id="rId18"/>
    <p:sldId id="259" r:id="rId19"/>
    <p:sldId id="296" r:id="rId20"/>
    <p:sldId id="298" r:id="rId21"/>
    <p:sldId id="297" r:id="rId22"/>
    <p:sldId id="260" r:id="rId23"/>
    <p:sldId id="264" r:id="rId24"/>
    <p:sldId id="265" r:id="rId25"/>
    <p:sldId id="299" r:id="rId26"/>
    <p:sldId id="300" r:id="rId27"/>
    <p:sldId id="361" r:id="rId28"/>
    <p:sldId id="362" r:id="rId29"/>
    <p:sldId id="363" r:id="rId30"/>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5" autoAdjust="0"/>
    <p:restoredTop sz="94660"/>
  </p:normalViewPr>
  <p:slideViewPr>
    <p:cSldViewPr snapToGrid="0">
      <p:cViewPr varScale="1">
        <p:scale>
          <a:sx n="98" d="100"/>
          <a:sy n="98" d="100"/>
        </p:scale>
        <p:origin x="8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ropbox\Teaching\205\Interaction%20graphs.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Admin\Dropbox\Teaching\205\Interaction%20graphs.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Admin\Dropbox\Teaching\205\Interaction%20graphs.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Admin\Dropbox\Teaching\205\Interaction%20graphs.xlsx" TargetMode="External"/><Relationship Id="rId2" Type="http://schemas.microsoft.com/office/2011/relationships/chartColorStyle" Target="colors12.xml"/><Relationship Id="rId1" Type="http://schemas.microsoft.com/office/2011/relationships/chartStyle" Target="style12.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dmin\Dropbox\Teaching\205\Interaction%20graph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dmin\Dropbox\Teaching\205\Interaction%20graph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dmin\Dropbox\Teaching\205\Interaction%20graph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dmin\Dropbox\Teaching\205\Interaction%20graph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dmin\Dropbox\Teaching\205\Interaction%20graph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Admin\Dropbox\Teaching\205\Interaction%20graph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Admin\Dropbox\Teaching\205\Interaction%20graphs.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Admin\Dropbox\Teaching\205\Interaction%20graphs.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Sheet1!$B$3</c:f>
              <c:strCache>
                <c:ptCount val="1"/>
                <c:pt idx="0">
                  <c:v>X</c:v>
                </c:pt>
              </c:strCache>
            </c:strRef>
          </c:tx>
          <c:spPr>
            <a:ln w="28575" cap="rnd">
              <a:solidFill>
                <a:schemeClr val="accent1"/>
              </a:solidFill>
              <a:round/>
            </a:ln>
            <a:effectLst/>
          </c:spPr>
          <c:marker>
            <c:symbol val="none"/>
          </c:marker>
          <c:errBars>
            <c:errDir val="y"/>
            <c:errBarType val="both"/>
            <c:errValType val="cust"/>
            <c:noEndCap val="0"/>
            <c:plus>
              <c:numRef>
                <c:f>Sheet1!$I$3:$J$3</c:f>
                <c:numCache>
                  <c:formatCode>General</c:formatCode>
                  <c:ptCount val="2"/>
                  <c:pt idx="0">
                    <c:v>0.33541019662496846</c:v>
                  </c:pt>
                  <c:pt idx="1">
                    <c:v>0.33541019662496846</c:v>
                  </c:pt>
                </c:numCache>
              </c:numRef>
            </c:plus>
            <c:minus>
              <c:numRef>
                <c:f>Sheet1!$I$3:$J$3</c:f>
                <c:numCache>
                  <c:formatCode>General</c:formatCode>
                  <c:ptCount val="2"/>
                  <c:pt idx="0">
                    <c:v>0.33541019662496846</c:v>
                  </c:pt>
                  <c:pt idx="1">
                    <c:v>0.33541019662496846</c:v>
                  </c:pt>
                </c:numCache>
              </c:numRef>
            </c:minus>
            <c:spPr>
              <a:noFill/>
              <a:ln w="9525" cap="flat" cmpd="sng" algn="ctr">
                <a:solidFill>
                  <a:schemeClr val="tx1">
                    <a:lumMod val="65000"/>
                    <a:lumOff val="35000"/>
                  </a:schemeClr>
                </a:solidFill>
                <a:round/>
              </a:ln>
              <a:effectLst/>
            </c:spPr>
          </c:errBars>
          <c:cat>
            <c:strRef>
              <c:f>Sheet1!$C$2:$D$2</c:f>
              <c:strCache>
                <c:ptCount val="2"/>
                <c:pt idx="0">
                  <c:v>A</c:v>
                </c:pt>
                <c:pt idx="1">
                  <c:v>B</c:v>
                </c:pt>
              </c:strCache>
            </c:strRef>
          </c:cat>
          <c:val>
            <c:numRef>
              <c:f>Sheet1!$C$34:$D$34</c:f>
              <c:numCache>
                <c:formatCode>General</c:formatCode>
                <c:ptCount val="2"/>
                <c:pt idx="0">
                  <c:v>3.93</c:v>
                </c:pt>
                <c:pt idx="1">
                  <c:v>4.21</c:v>
                </c:pt>
              </c:numCache>
            </c:numRef>
          </c:val>
          <c:smooth val="0"/>
          <c:extLst>
            <c:ext xmlns:c16="http://schemas.microsoft.com/office/drawing/2014/chart" uri="{C3380CC4-5D6E-409C-BE32-E72D297353CC}">
              <c16:uniqueId val="{00000000-1FF8-4488-82B5-71E1A043D946}"/>
            </c:ext>
          </c:extLst>
        </c:ser>
        <c:ser>
          <c:idx val="1"/>
          <c:order val="1"/>
          <c:tx>
            <c:strRef>
              <c:f>Sheet1!$B$4</c:f>
              <c:strCache>
                <c:ptCount val="1"/>
                <c:pt idx="0">
                  <c:v>Y</c:v>
                </c:pt>
              </c:strCache>
            </c:strRef>
          </c:tx>
          <c:spPr>
            <a:ln w="28575" cap="rnd">
              <a:solidFill>
                <a:schemeClr val="accent2"/>
              </a:solidFill>
              <a:round/>
            </a:ln>
            <a:effectLst/>
          </c:spPr>
          <c:marker>
            <c:symbol val="none"/>
          </c:marker>
          <c:errBars>
            <c:errDir val="y"/>
            <c:errBarType val="both"/>
            <c:errValType val="cust"/>
            <c:noEndCap val="0"/>
            <c:plus>
              <c:numRef>
                <c:f>Sheet1!$I$4:$J$4</c:f>
                <c:numCache>
                  <c:formatCode>General</c:formatCode>
                  <c:ptCount val="2"/>
                  <c:pt idx="0">
                    <c:v>0.33541019662496846</c:v>
                  </c:pt>
                  <c:pt idx="1">
                    <c:v>0.33541019662496846</c:v>
                  </c:pt>
                </c:numCache>
              </c:numRef>
            </c:plus>
            <c:minus>
              <c:numRef>
                <c:f>Sheet1!$I$4:$J$4</c:f>
                <c:numCache>
                  <c:formatCode>General</c:formatCode>
                  <c:ptCount val="2"/>
                  <c:pt idx="0">
                    <c:v>0.33541019662496846</c:v>
                  </c:pt>
                  <c:pt idx="1">
                    <c:v>0.33541019662496846</c:v>
                  </c:pt>
                </c:numCache>
              </c:numRef>
            </c:minus>
            <c:spPr>
              <a:noFill/>
              <a:ln w="9525" cap="flat" cmpd="sng" algn="ctr">
                <a:solidFill>
                  <a:schemeClr val="tx1">
                    <a:lumMod val="65000"/>
                    <a:lumOff val="35000"/>
                  </a:schemeClr>
                </a:solidFill>
                <a:round/>
              </a:ln>
              <a:effectLst/>
            </c:spPr>
          </c:errBars>
          <c:cat>
            <c:strRef>
              <c:f>Sheet1!$C$2:$D$2</c:f>
              <c:strCache>
                <c:ptCount val="2"/>
                <c:pt idx="0">
                  <c:v>A</c:v>
                </c:pt>
                <c:pt idx="1">
                  <c:v>B</c:v>
                </c:pt>
              </c:strCache>
            </c:strRef>
          </c:cat>
          <c:val>
            <c:numRef>
              <c:f>Sheet1!$C$35:$D$35</c:f>
              <c:numCache>
                <c:formatCode>General</c:formatCode>
                <c:ptCount val="2"/>
                <c:pt idx="0">
                  <c:v>6.98</c:v>
                </c:pt>
                <c:pt idx="1">
                  <c:v>6.88</c:v>
                </c:pt>
              </c:numCache>
            </c:numRef>
          </c:val>
          <c:smooth val="0"/>
          <c:extLst>
            <c:ext xmlns:c16="http://schemas.microsoft.com/office/drawing/2014/chart" uri="{C3380CC4-5D6E-409C-BE32-E72D297353CC}">
              <c16:uniqueId val="{00000001-1FF8-4488-82B5-71E1A043D946}"/>
            </c:ext>
          </c:extLst>
        </c:ser>
        <c:dLbls>
          <c:showLegendKey val="0"/>
          <c:showVal val="0"/>
          <c:showCatName val="0"/>
          <c:showSerName val="0"/>
          <c:showPercent val="0"/>
          <c:showBubbleSize val="0"/>
        </c:dLbls>
        <c:smooth val="0"/>
        <c:axId val="1487071104"/>
        <c:axId val="1487072768"/>
      </c:lineChart>
      <c:catAx>
        <c:axId val="1487071104"/>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487072768"/>
        <c:crosses val="autoZero"/>
        <c:auto val="1"/>
        <c:lblAlgn val="ctr"/>
        <c:lblOffset val="100"/>
        <c:noMultiLvlLbl val="0"/>
      </c:catAx>
      <c:valAx>
        <c:axId val="1487072768"/>
        <c:scaling>
          <c:orientation val="minMax"/>
          <c:max val="10"/>
          <c:min val="1"/>
        </c:scaling>
        <c:delete val="0"/>
        <c:axPos val="l"/>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a:t>Score</a:t>
                </a:r>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48707110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Sheet1!$B$70</c:f>
              <c:strCache>
                <c:ptCount val="1"/>
                <c:pt idx="0">
                  <c:v>X</c:v>
                </c:pt>
              </c:strCache>
            </c:strRef>
          </c:tx>
          <c:spPr>
            <a:solidFill>
              <a:schemeClr val="accent1"/>
            </a:solidFill>
            <a:ln>
              <a:noFill/>
            </a:ln>
            <a:effectLst/>
          </c:spPr>
          <c:invertIfNegative val="0"/>
          <c:errBars>
            <c:errBarType val="both"/>
            <c:errValType val="fixedVal"/>
            <c:noEndCap val="0"/>
            <c:val val="0.33500000000000008"/>
            <c:spPr>
              <a:noFill/>
              <a:ln w="9525" cap="flat" cmpd="sng" algn="ctr">
                <a:solidFill>
                  <a:schemeClr val="tx1">
                    <a:lumMod val="65000"/>
                    <a:lumOff val="35000"/>
                  </a:schemeClr>
                </a:solidFill>
                <a:round/>
              </a:ln>
              <a:effectLst/>
            </c:spPr>
          </c:errBars>
          <c:cat>
            <c:strRef>
              <c:f>Sheet1!$C$2:$D$2</c:f>
              <c:strCache>
                <c:ptCount val="2"/>
                <c:pt idx="0">
                  <c:v>A</c:v>
                </c:pt>
                <c:pt idx="1">
                  <c:v>B</c:v>
                </c:pt>
              </c:strCache>
            </c:strRef>
          </c:cat>
          <c:val>
            <c:numRef>
              <c:f>Sheet1!$C$70:$D$70</c:f>
              <c:numCache>
                <c:formatCode>General</c:formatCode>
                <c:ptCount val="2"/>
                <c:pt idx="0">
                  <c:v>6.7</c:v>
                </c:pt>
                <c:pt idx="1">
                  <c:v>4.34</c:v>
                </c:pt>
              </c:numCache>
            </c:numRef>
          </c:val>
          <c:extLst>
            <c:ext xmlns:c16="http://schemas.microsoft.com/office/drawing/2014/chart" uri="{C3380CC4-5D6E-409C-BE32-E72D297353CC}">
              <c16:uniqueId val="{00000000-8B1E-4EB9-8922-1A1EDC1D76DE}"/>
            </c:ext>
          </c:extLst>
        </c:ser>
        <c:ser>
          <c:idx val="1"/>
          <c:order val="1"/>
          <c:tx>
            <c:strRef>
              <c:f>Sheet1!$B$71</c:f>
              <c:strCache>
                <c:ptCount val="1"/>
                <c:pt idx="0">
                  <c:v>Y</c:v>
                </c:pt>
              </c:strCache>
            </c:strRef>
          </c:tx>
          <c:spPr>
            <a:solidFill>
              <a:schemeClr val="accent2"/>
            </a:solidFill>
            <a:ln>
              <a:noFill/>
            </a:ln>
            <a:effectLst/>
          </c:spPr>
          <c:invertIfNegative val="0"/>
          <c:errBars>
            <c:errBarType val="both"/>
            <c:errValType val="fixedVal"/>
            <c:noEndCap val="0"/>
            <c:val val="0.33500000000000008"/>
            <c:spPr>
              <a:noFill/>
              <a:ln w="9525" cap="flat" cmpd="sng" algn="ctr">
                <a:solidFill>
                  <a:schemeClr val="tx1">
                    <a:lumMod val="65000"/>
                    <a:lumOff val="35000"/>
                  </a:schemeClr>
                </a:solidFill>
                <a:round/>
              </a:ln>
              <a:effectLst/>
            </c:spPr>
          </c:errBars>
          <c:cat>
            <c:strRef>
              <c:f>Sheet1!$C$2:$D$2</c:f>
              <c:strCache>
                <c:ptCount val="2"/>
                <c:pt idx="0">
                  <c:v>A</c:v>
                </c:pt>
                <c:pt idx="1">
                  <c:v>B</c:v>
                </c:pt>
              </c:strCache>
            </c:strRef>
          </c:cat>
          <c:val>
            <c:numRef>
              <c:f>Sheet1!$C$71:$D$71</c:f>
              <c:numCache>
                <c:formatCode>General</c:formatCode>
                <c:ptCount val="2"/>
                <c:pt idx="0">
                  <c:v>3.92</c:v>
                </c:pt>
                <c:pt idx="1">
                  <c:v>4.51</c:v>
                </c:pt>
              </c:numCache>
            </c:numRef>
          </c:val>
          <c:extLst>
            <c:ext xmlns:c16="http://schemas.microsoft.com/office/drawing/2014/chart" uri="{C3380CC4-5D6E-409C-BE32-E72D297353CC}">
              <c16:uniqueId val="{00000001-8B1E-4EB9-8922-1A1EDC1D76DE}"/>
            </c:ext>
          </c:extLst>
        </c:ser>
        <c:dLbls>
          <c:showLegendKey val="0"/>
          <c:showVal val="0"/>
          <c:showCatName val="0"/>
          <c:showSerName val="0"/>
          <c:showPercent val="0"/>
          <c:showBubbleSize val="0"/>
        </c:dLbls>
        <c:gapWidth val="219"/>
        <c:overlap val="-27"/>
        <c:axId val="1487066112"/>
        <c:axId val="1487077344"/>
      </c:barChart>
      <c:catAx>
        <c:axId val="1487066112"/>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487077344"/>
        <c:crosses val="autoZero"/>
        <c:auto val="1"/>
        <c:lblAlgn val="ctr"/>
        <c:lblOffset val="100"/>
        <c:noMultiLvlLbl val="0"/>
      </c:catAx>
      <c:valAx>
        <c:axId val="1487077344"/>
        <c:scaling>
          <c:orientation val="minMax"/>
          <c:max val="10"/>
          <c:min val="1"/>
        </c:scaling>
        <c:delete val="0"/>
        <c:axPos val="l"/>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a:t>Score</a:t>
                </a:r>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48706611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Sheet1!$B$87</c:f>
              <c:strCache>
                <c:ptCount val="1"/>
                <c:pt idx="0">
                  <c:v>X</c:v>
                </c:pt>
              </c:strCache>
            </c:strRef>
          </c:tx>
          <c:spPr>
            <a:ln w="28575" cap="rnd">
              <a:solidFill>
                <a:schemeClr val="accent1"/>
              </a:solidFill>
              <a:round/>
            </a:ln>
            <a:effectLst/>
          </c:spPr>
          <c:marker>
            <c:symbol val="none"/>
          </c:marker>
          <c:errBars>
            <c:errDir val="y"/>
            <c:errBarType val="both"/>
            <c:errValType val="cust"/>
            <c:noEndCap val="0"/>
            <c:plus>
              <c:numRef>
                <c:f>Sheet1!$I$3:$J$3</c:f>
                <c:numCache>
                  <c:formatCode>General</c:formatCode>
                  <c:ptCount val="2"/>
                  <c:pt idx="0">
                    <c:v>0.33541019662496846</c:v>
                  </c:pt>
                  <c:pt idx="1">
                    <c:v>0.33541019662496846</c:v>
                  </c:pt>
                </c:numCache>
              </c:numRef>
            </c:plus>
            <c:minus>
              <c:numRef>
                <c:f>Sheet1!$I$3:$J$3</c:f>
                <c:numCache>
                  <c:formatCode>General</c:formatCode>
                  <c:ptCount val="2"/>
                  <c:pt idx="0">
                    <c:v>0.33541019662496846</c:v>
                  </c:pt>
                  <c:pt idx="1">
                    <c:v>0.33541019662496846</c:v>
                  </c:pt>
                </c:numCache>
              </c:numRef>
            </c:minus>
            <c:spPr>
              <a:noFill/>
              <a:ln w="9525" cap="flat" cmpd="sng" algn="ctr">
                <a:solidFill>
                  <a:schemeClr val="tx1">
                    <a:lumMod val="65000"/>
                    <a:lumOff val="35000"/>
                  </a:schemeClr>
                </a:solidFill>
                <a:round/>
              </a:ln>
              <a:effectLst/>
            </c:spPr>
          </c:errBars>
          <c:cat>
            <c:strRef>
              <c:f>Sheet1!$C$2:$D$2</c:f>
              <c:strCache>
                <c:ptCount val="2"/>
                <c:pt idx="0">
                  <c:v>A</c:v>
                </c:pt>
                <c:pt idx="1">
                  <c:v>B</c:v>
                </c:pt>
              </c:strCache>
            </c:strRef>
          </c:cat>
          <c:val>
            <c:numRef>
              <c:f>Sheet1!$C$87:$D$87</c:f>
              <c:numCache>
                <c:formatCode>General</c:formatCode>
                <c:ptCount val="2"/>
                <c:pt idx="0">
                  <c:v>3.29</c:v>
                </c:pt>
                <c:pt idx="1">
                  <c:v>5.87</c:v>
                </c:pt>
              </c:numCache>
            </c:numRef>
          </c:val>
          <c:smooth val="0"/>
          <c:extLst>
            <c:ext xmlns:c16="http://schemas.microsoft.com/office/drawing/2014/chart" uri="{C3380CC4-5D6E-409C-BE32-E72D297353CC}">
              <c16:uniqueId val="{00000000-4306-49DD-A42E-C9CCB8E83E0E}"/>
            </c:ext>
          </c:extLst>
        </c:ser>
        <c:ser>
          <c:idx val="1"/>
          <c:order val="1"/>
          <c:tx>
            <c:strRef>
              <c:f>Sheet1!$B$88</c:f>
              <c:strCache>
                <c:ptCount val="1"/>
                <c:pt idx="0">
                  <c:v>Y</c:v>
                </c:pt>
              </c:strCache>
            </c:strRef>
          </c:tx>
          <c:spPr>
            <a:ln w="28575" cap="rnd">
              <a:solidFill>
                <a:schemeClr val="accent2"/>
              </a:solidFill>
              <a:round/>
            </a:ln>
            <a:effectLst/>
          </c:spPr>
          <c:marker>
            <c:symbol val="none"/>
          </c:marker>
          <c:errBars>
            <c:errDir val="y"/>
            <c:errBarType val="both"/>
            <c:errValType val="cust"/>
            <c:noEndCap val="0"/>
            <c:plus>
              <c:numRef>
                <c:f>Sheet1!$I$4:$J$4</c:f>
                <c:numCache>
                  <c:formatCode>General</c:formatCode>
                  <c:ptCount val="2"/>
                  <c:pt idx="0">
                    <c:v>0.33541019662496846</c:v>
                  </c:pt>
                  <c:pt idx="1">
                    <c:v>0.33541019662496846</c:v>
                  </c:pt>
                </c:numCache>
              </c:numRef>
            </c:plus>
            <c:minus>
              <c:numRef>
                <c:f>Sheet1!$I$4:$J$4</c:f>
                <c:numCache>
                  <c:formatCode>General</c:formatCode>
                  <c:ptCount val="2"/>
                  <c:pt idx="0">
                    <c:v>0.33541019662496846</c:v>
                  </c:pt>
                  <c:pt idx="1">
                    <c:v>0.33541019662496846</c:v>
                  </c:pt>
                </c:numCache>
              </c:numRef>
            </c:minus>
            <c:spPr>
              <a:noFill/>
              <a:ln w="9525" cap="flat" cmpd="sng" algn="ctr">
                <a:solidFill>
                  <a:schemeClr val="tx1">
                    <a:lumMod val="65000"/>
                    <a:lumOff val="35000"/>
                  </a:schemeClr>
                </a:solidFill>
                <a:round/>
              </a:ln>
              <a:effectLst/>
            </c:spPr>
          </c:errBars>
          <c:cat>
            <c:strRef>
              <c:f>Sheet1!$C$2:$D$2</c:f>
              <c:strCache>
                <c:ptCount val="2"/>
                <c:pt idx="0">
                  <c:v>A</c:v>
                </c:pt>
                <c:pt idx="1">
                  <c:v>B</c:v>
                </c:pt>
              </c:strCache>
            </c:strRef>
          </c:cat>
          <c:val>
            <c:numRef>
              <c:f>Sheet1!$C$88:$D$88</c:f>
              <c:numCache>
                <c:formatCode>General</c:formatCode>
                <c:ptCount val="2"/>
                <c:pt idx="0">
                  <c:v>6.59</c:v>
                </c:pt>
                <c:pt idx="1">
                  <c:v>3.2</c:v>
                </c:pt>
              </c:numCache>
            </c:numRef>
          </c:val>
          <c:smooth val="0"/>
          <c:extLst>
            <c:ext xmlns:c16="http://schemas.microsoft.com/office/drawing/2014/chart" uri="{C3380CC4-5D6E-409C-BE32-E72D297353CC}">
              <c16:uniqueId val="{00000001-4306-49DD-A42E-C9CCB8E83E0E}"/>
            </c:ext>
          </c:extLst>
        </c:ser>
        <c:dLbls>
          <c:showLegendKey val="0"/>
          <c:showVal val="0"/>
          <c:showCatName val="0"/>
          <c:showSerName val="0"/>
          <c:showPercent val="0"/>
          <c:showBubbleSize val="0"/>
        </c:dLbls>
        <c:smooth val="0"/>
        <c:axId val="1487071104"/>
        <c:axId val="1487072768"/>
      </c:lineChart>
      <c:catAx>
        <c:axId val="1487071104"/>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487072768"/>
        <c:crosses val="autoZero"/>
        <c:auto val="1"/>
        <c:lblAlgn val="ctr"/>
        <c:lblOffset val="100"/>
        <c:noMultiLvlLbl val="0"/>
      </c:catAx>
      <c:valAx>
        <c:axId val="1487072768"/>
        <c:scaling>
          <c:orientation val="minMax"/>
          <c:max val="10"/>
          <c:min val="1"/>
        </c:scaling>
        <c:delete val="0"/>
        <c:axPos val="l"/>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a:t>Score</a:t>
                </a:r>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48707110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Sheet1!$B$87</c:f>
              <c:strCache>
                <c:ptCount val="1"/>
                <c:pt idx="0">
                  <c:v>X</c:v>
                </c:pt>
              </c:strCache>
            </c:strRef>
          </c:tx>
          <c:spPr>
            <a:solidFill>
              <a:schemeClr val="accent1"/>
            </a:solidFill>
            <a:ln>
              <a:noFill/>
            </a:ln>
            <a:effectLst/>
          </c:spPr>
          <c:invertIfNegative val="0"/>
          <c:errBars>
            <c:errBarType val="both"/>
            <c:errValType val="fixedVal"/>
            <c:noEndCap val="0"/>
            <c:val val="0.33500000000000008"/>
            <c:spPr>
              <a:noFill/>
              <a:ln w="9525" cap="flat" cmpd="sng" algn="ctr">
                <a:solidFill>
                  <a:schemeClr val="tx1">
                    <a:lumMod val="65000"/>
                    <a:lumOff val="35000"/>
                  </a:schemeClr>
                </a:solidFill>
                <a:round/>
              </a:ln>
              <a:effectLst/>
            </c:spPr>
          </c:errBars>
          <c:cat>
            <c:strRef>
              <c:f>Sheet1!$C$2:$D$2</c:f>
              <c:strCache>
                <c:ptCount val="2"/>
                <c:pt idx="0">
                  <c:v>A</c:v>
                </c:pt>
                <c:pt idx="1">
                  <c:v>B</c:v>
                </c:pt>
              </c:strCache>
            </c:strRef>
          </c:cat>
          <c:val>
            <c:numRef>
              <c:f>Sheet1!$C$87:$D$87</c:f>
              <c:numCache>
                <c:formatCode>General</c:formatCode>
                <c:ptCount val="2"/>
                <c:pt idx="0">
                  <c:v>3.29</c:v>
                </c:pt>
                <c:pt idx="1">
                  <c:v>5.87</c:v>
                </c:pt>
              </c:numCache>
            </c:numRef>
          </c:val>
          <c:extLst>
            <c:ext xmlns:c16="http://schemas.microsoft.com/office/drawing/2014/chart" uri="{C3380CC4-5D6E-409C-BE32-E72D297353CC}">
              <c16:uniqueId val="{00000000-C198-48F8-BFF7-FE77DD4300E0}"/>
            </c:ext>
          </c:extLst>
        </c:ser>
        <c:ser>
          <c:idx val="1"/>
          <c:order val="1"/>
          <c:tx>
            <c:strRef>
              <c:f>Sheet1!$B$88</c:f>
              <c:strCache>
                <c:ptCount val="1"/>
                <c:pt idx="0">
                  <c:v>Y</c:v>
                </c:pt>
              </c:strCache>
            </c:strRef>
          </c:tx>
          <c:spPr>
            <a:solidFill>
              <a:schemeClr val="accent2"/>
            </a:solidFill>
            <a:ln>
              <a:noFill/>
            </a:ln>
            <a:effectLst/>
          </c:spPr>
          <c:invertIfNegative val="0"/>
          <c:errBars>
            <c:errBarType val="both"/>
            <c:errValType val="fixedVal"/>
            <c:noEndCap val="0"/>
            <c:val val="0.33500000000000008"/>
            <c:spPr>
              <a:noFill/>
              <a:ln w="9525" cap="flat" cmpd="sng" algn="ctr">
                <a:solidFill>
                  <a:schemeClr val="tx1">
                    <a:lumMod val="65000"/>
                    <a:lumOff val="35000"/>
                  </a:schemeClr>
                </a:solidFill>
                <a:round/>
              </a:ln>
              <a:effectLst/>
            </c:spPr>
          </c:errBars>
          <c:cat>
            <c:strRef>
              <c:f>Sheet1!$C$2:$D$2</c:f>
              <c:strCache>
                <c:ptCount val="2"/>
                <c:pt idx="0">
                  <c:v>A</c:v>
                </c:pt>
                <c:pt idx="1">
                  <c:v>B</c:v>
                </c:pt>
              </c:strCache>
            </c:strRef>
          </c:cat>
          <c:val>
            <c:numRef>
              <c:f>Sheet1!$C$88:$D$88</c:f>
              <c:numCache>
                <c:formatCode>General</c:formatCode>
                <c:ptCount val="2"/>
                <c:pt idx="0">
                  <c:v>6.59</c:v>
                </c:pt>
                <c:pt idx="1">
                  <c:v>3.2</c:v>
                </c:pt>
              </c:numCache>
            </c:numRef>
          </c:val>
          <c:extLst>
            <c:ext xmlns:c16="http://schemas.microsoft.com/office/drawing/2014/chart" uri="{C3380CC4-5D6E-409C-BE32-E72D297353CC}">
              <c16:uniqueId val="{00000001-C198-48F8-BFF7-FE77DD4300E0}"/>
            </c:ext>
          </c:extLst>
        </c:ser>
        <c:dLbls>
          <c:showLegendKey val="0"/>
          <c:showVal val="0"/>
          <c:showCatName val="0"/>
          <c:showSerName val="0"/>
          <c:showPercent val="0"/>
          <c:showBubbleSize val="0"/>
        </c:dLbls>
        <c:gapWidth val="219"/>
        <c:overlap val="-27"/>
        <c:axId val="1487066112"/>
        <c:axId val="1487077344"/>
      </c:barChart>
      <c:catAx>
        <c:axId val="1487066112"/>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487077344"/>
        <c:crosses val="autoZero"/>
        <c:auto val="1"/>
        <c:lblAlgn val="ctr"/>
        <c:lblOffset val="100"/>
        <c:noMultiLvlLbl val="0"/>
      </c:catAx>
      <c:valAx>
        <c:axId val="1487077344"/>
        <c:scaling>
          <c:orientation val="minMax"/>
          <c:max val="10"/>
          <c:min val="1"/>
        </c:scaling>
        <c:delete val="0"/>
        <c:axPos val="l"/>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a:t>Score</a:t>
                </a:r>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48706611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Sheet1!$B$3</c:f>
              <c:strCache>
                <c:ptCount val="1"/>
                <c:pt idx="0">
                  <c:v>X</c:v>
                </c:pt>
              </c:strCache>
            </c:strRef>
          </c:tx>
          <c:spPr>
            <a:solidFill>
              <a:schemeClr val="accent1"/>
            </a:solidFill>
            <a:ln>
              <a:noFill/>
            </a:ln>
            <a:effectLst/>
          </c:spPr>
          <c:invertIfNegative val="0"/>
          <c:errBars>
            <c:errBarType val="both"/>
            <c:errValType val="fixedVal"/>
            <c:noEndCap val="0"/>
            <c:val val="0.33500000000000008"/>
            <c:spPr>
              <a:noFill/>
              <a:ln w="9525" cap="flat" cmpd="sng" algn="ctr">
                <a:solidFill>
                  <a:schemeClr val="tx1">
                    <a:lumMod val="65000"/>
                    <a:lumOff val="35000"/>
                  </a:schemeClr>
                </a:solidFill>
                <a:round/>
              </a:ln>
              <a:effectLst/>
            </c:spPr>
          </c:errBars>
          <c:cat>
            <c:strRef>
              <c:f>Sheet1!$C$2:$D$2</c:f>
              <c:strCache>
                <c:ptCount val="2"/>
                <c:pt idx="0">
                  <c:v>A</c:v>
                </c:pt>
                <c:pt idx="1">
                  <c:v>B</c:v>
                </c:pt>
              </c:strCache>
            </c:strRef>
          </c:cat>
          <c:val>
            <c:numRef>
              <c:f>Sheet1!$C$34:$D$34</c:f>
              <c:numCache>
                <c:formatCode>General</c:formatCode>
                <c:ptCount val="2"/>
                <c:pt idx="0">
                  <c:v>3.93</c:v>
                </c:pt>
                <c:pt idx="1">
                  <c:v>4.21</c:v>
                </c:pt>
              </c:numCache>
            </c:numRef>
          </c:val>
          <c:extLst>
            <c:ext xmlns:c16="http://schemas.microsoft.com/office/drawing/2014/chart" uri="{C3380CC4-5D6E-409C-BE32-E72D297353CC}">
              <c16:uniqueId val="{00000000-49ED-4E46-947C-FAD5DB76437C}"/>
            </c:ext>
          </c:extLst>
        </c:ser>
        <c:ser>
          <c:idx val="1"/>
          <c:order val="1"/>
          <c:tx>
            <c:strRef>
              <c:f>Sheet1!$B$4</c:f>
              <c:strCache>
                <c:ptCount val="1"/>
                <c:pt idx="0">
                  <c:v>Y</c:v>
                </c:pt>
              </c:strCache>
            </c:strRef>
          </c:tx>
          <c:spPr>
            <a:solidFill>
              <a:schemeClr val="accent2"/>
            </a:solidFill>
            <a:ln>
              <a:noFill/>
            </a:ln>
            <a:effectLst/>
          </c:spPr>
          <c:invertIfNegative val="0"/>
          <c:errBars>
            <c:errBarType val="both"/>
            <c:errValType val="fixedVal"/>
            <c:noEndCap val="0"/>
            <c:val val="0.33500000000000008"/>
            <c:spPr>
              <a:noFill/>
              <a:ln w="9525" cap="flat" cmpd="sng" algn="ctr">
                <a:solidFill>
                  <a:schemeClr val="tx1">
                    <a:lumMod val="65000"/>
                    <a:lumOff val="35000"/>
                  </a:schemeClr>
                </a:solidFill>
                <a:round/>
              </a:ln>
              <a:effectLst/>
            </c:spPr>
          </c:errBars>
          <c:cat>
            <c:strRef>
              <c:f>Sheet1!$C$2:$D$2</c:f>
              <c:strCache>
                <c:ptCount val="2"/>
                <c:pt idx="0">
                  <c:v>A</c:v>
                </c:pt>
                <c:pt idx="1">
                  <c:v>B</c:v>
                </c:pt>
              </c:strCache>
            </c:strRef>
          </c:cat>
          <c:val>
            <c:numRef>
              <c:f>Sheet1!$C$35:$D$35</c:f>
              <c:numCache>
                <c:formatCode>General</c:formatCode>
                <c:ptCount val="2"/>
                <c:pt idx="0">
                  <c:v>6.98</c:v>
                </c:pt>
                <c:pt idx="1">
                  <c:v>6.88</c:v>
                </c:pt>
              </c:numCache>
            </c:numRef>
          </c:val>
          <c:extLst>
            <c:ext xmlns:c16="http://schemas.microsoft.com/office/drawing/2014/chart" uri="{C3380CC4-5D6E-409C-BE32-E72D297353CC}">
              <c16:uniqueId val="{00000001-49ED-4E46-947C-FAD5DB76437C}"/>
            </c:ext>
          </c:extLst>
        </c:ser>
        <c:dLbls>
          <c:showLegendKey val="0"/>
          <c:showVal val="0"/>
          <c:showCatName val="0"/>
          <c:showSerName val="0"/>
          <c:showPercent val="0"/>
          <c:showBubbleSize val="0"/>
        </c:dLbls>
        <c:gapWidth val="219"/>
        <c:overlap val="-27"/>
        <c:axId val="1487066112"/>
        <c:axId val="1487077344"/>
      </c:barChart>
      <c:catAx>
        <c:axId val="1487066112"/>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487077344"/>
        <c:crosses val="autoZero"/>
        <c:auto val="1"/>
        <c:lblAlgn val="ctr"/>
        <c:lblOffset val="100"/>
        <c:noMultiLvlLbl val="0"/>
      </c:catAx>
      <c:valAx>
        <c:axId val="1487077344"/>
        <c:scaling>
          <c:orientation val="minMax"/>
          <c:max val="10"/>
          <c:min val="1"/>
        </c:scaling>
        <c:delete val="0"/>
        <c:axPos val="l"/>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a:t>Score</a:t>
                </a:r>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48706611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Sheet1!$B$3</c:f>
              <c:strCache>
                <c:ptCount val="1"/>
                <c:pt idx="0">
                  <c:v>X</c:v>
                </c:pt>
              </c:strCache>
            </c:strRef>
          </c:tx>
          <c:spPr>
            <a:ln w="28575" cap="rnd">
              <a:solidFill>
                <a:schemeClr val="accent1"/>
              </a:solidFill>
              <a:round/>
            </a:ln>
            <a:effectLst/>
          </c:spPr>
          <c:marker>
            <c:symbol val="none"/>
          </c:marker>
          <c:errBars>
            <c:errDir val="y"/>
            <c:errBarType val="both"/>
            <c:errValType val="cust"/>
            <c:noEndCap val="0"/>
            <c:plus>
              <c:numRef>
                <c:f>Sheet1!$I$3:$J$3</c:f>
                <c:numCache>
                  <c:formatCode>General</c:formatCode>
                  <c:ptCount val="2"/>
                  <c:pt idx="0">
                    <c:v>0.33541019662496846</c:v>
                  </c:pt>
                  <c:pt idx="1">
                    <c:v>0.33541019662496846</c:v>
                  </c:pt>
                </c:numCache>
              </c:numRef>
            </c:plus>
            <c:minus>
              <c:numRef>
                <c:f>Sheet1!$I$3:$J$3</c:f>
                <c:numCache>
                  <c:formatCode>General</c:formatCode>
                  <c:ptCount val="2"/>
                  <c:pt idx="0">
                    <c:v>0.33541019662496846</c:v>
                  </c:pt>
                  <c:pt idx="1">
                    <c:v>0.33541019662496846</c:v>
                  </c:pt>
                </c:numCache>
              </c:numRef>
            </c:minus>
            <c:spPr>
              <a:noFill/>
              <a:ln w="9525" cap="flat" cmpd="sng" algn="ctr">
                <a:solidFill>
                  <a:schemeClr val="tx1">
                    <a:lumMod val="65000"/>
                    <a:lumOff val="35000"/>
                  </a:schemeClr>
                </a:solidFill>
                <a:round/>
              </a:ln>
              <a:effectLst/>
            </c:spPr>
          </c:errBars>
          <c:cat>
            <c:strRef>
              <c:f>Sheet1!$C$2:$D$2</c:f>
              <c:strCache>
                <c:ptCount val="2"/>
                <c:pt idx="0">
                  <c:v>A</c:v>
                </c:pt>
                <c:pt idx="1">
                  <c:v>B</c:v>
                </c:pt>
              </c:strCache>
            </c:strRef>
          </c:cat>
          <c:val>
            <c:numRef>
              <c:f>Sheet1!$C$53:$D$53</c:f>
              <c:numCache>
                <c:formatCode>General</c:formatCode>
                <c:ptCount val="2"/>
                <c:pt idx="0">
                  <c:v>3.27</c:v>
                </c:pt>
                <c:pt idx="1">
                  <c:v>7.09</c:v>
                </c:pt>
              </c:numCache>
            </c:numRef>
          </c:val>
          <c:smooth val="0"/>
          <c:extLst>
            <c:ext xmlns:c16="http://schemas.microsoft.com/office/drawing/2014/chart" uri="{C3380CC4-5D6E-409C-BE32-E72D297353CC}">
              <c16:uniqueId val="{00000000-92EF-43BD-B707-B39FE46337A1}"/>
            </c:ext>
          </c:extLst>
        </c:ser>
        <c:ser>
          <c:idx val="1"/>
          <c:order val="1"/>
          <c:tx>
            <c:strRef>
              <c:f>Sheet1!$B$4</c:f>
              <c:strCache>
                <c:ptCount val="1"/>
                <c:pt idx="0">
                  <c:v>Y</c:v>
                </c:pt>
              </c:strCache>
            </c:strRef>
          </c:tx>
          <c:spPr>
            <a:ln w="28575" cap="rnd">
              <a:solidFill>
                <a:schemeClr val="accent2"/>
              </a:solidFill>
              <a:round/>
            </a:ln>
            <a:effectLst/>
          </c:spPr>
          <c:marker>
            <c:symbol val="none"/>
          </c:marker>
          <c:errBars>
            <c:errDir val="y"/>
            <c:errBarType val="both"/>
            <c:errValType val="cust"/>
            <c:noEndCap val="0"/>
            <c:plus>
              <c:numRef>
                <c:f>Sheet1!$I$4:$J$4</c:f>
                <c:numCache>
                  <c:formatCode>General</c:formatCode>
                  <c:ptCount val="2"/>
                  <c:pt idx="0">
                    <c:v>0.33541019662496846</c:v>
                  </c:pt>
                  <c:pt idx="1">
                    <c:v>0.33541019662496846</c:v>
                  </c:pt>
                </c:numCache>
              </c:numRef>
            </c:plus>
            <c:minus>
              <c:numRef>
                <c:f>Sheet1!$I$4:$J$4</c:f>
                <c:numCache>
                  <c:formatCode>General</c:formatCode>
                  <c:ptCount val="2"/>
                  <c:pt idx="0">
                    <c:v>0.33541019662496846</c:v>
                  </c:pt>
                  <c:pt idx="1">
                    <c:v>0.33541019662496846</c:v>
                  </c:pt>
                </c:numCache>
              </c:numRef>
            </c:minus>
            <c:spPr>
              <a:noFill/>
              <a:ln w="9525" cap="flat" cmpd="sng" algn="ctr">
                <a:solidFill>
                  <a:schemeClr val="tx1">
                    <a:lumMod val="65000"/>
                    <a:lumOff val="35000"/>
                  </a:schemeClr>
                </a:solidFill>
                <a:round/>
              </a:ln>
              <a:effectLst/>
            </c:spPr>
          </c:errBars>
          <c:cat>
            <c:strRef>
              <c:f>Sheet1!$C$2:$D$2</c:f>
              <c:strCache>
                <c:ptCount val="2"/>
                <c:pt idx="0">
                  <c:v>A</c:v>
                </c:pt>
                <c:pt idx="1">
                  <c:v>B</c:v>
                </c:pt>
              </c:strCache>
            </c:strRef>
          </c:cat>
          <c:val>
            <c:numRef>
              <c:f>Sheet1!$C$54:$D$54</c:f>
              <c:numCache>
                <c:formatCode>General</c:formatCode>
                <c:ptCount val="2"/>
                <c:pt idx="0">
                  <c:v>3.65</c:v>
                </c:pt>
                <c:pt idx="1">
                  <c:v>7.44</c:v>
                </c:pt>
              </c:numCache>
            </c:numRef>
          </c:val>
          <c:smooth val="0"/>
          <c:extLst>
            <c:ext xmlns:c16="http://schemas.microsoft.com/office/drawing/2014/chart" uri="{C3380CC4-5D6E-409C-BE32-E72D297353CC}">
              <c16:uniqueId val="{00000001-92EF-43BD-B707-B39FE46337A1}"/>
            </c:ext>
          </c:extLst>
        </c:ser>
        <c:dLbls>
          <c:showLegendKey val="0"/>
          <c:showVal val="0"/>
          <c:showCatName val="0"/>
          <c:showSerName val="0"/>
          <c:showPercent val="0"/>
          <c:showBubbleSize val="0"/>
        </c:dLbls>
        <c:smooth val="0"/>
        <c:axId val="1487071104"/>
        <c:axId val="1487072768"/>
      </c:lineChart>
      <c:catAx>
        <c:axId val="1487071104"/>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487072768"/>
        <c:crosses val="autoZero"/>
        <c:auto val="1"/>
        <c:lblAlgn val="ctr"/>
        <c:lblOffset val="100"/>
        <c:noMultiLvlLbl val="0"/>
      </c:catAx>
      <c:valAx>
        <c:axId val="1487072768"/>
        <c:scaling>
          <c:orientation val="minMax"/>
          <c:max val="10"/>
          <c:min val="1"/>
        </c:scaling>
        <c:delete val="0"/>
        <c:axPos val="l"/>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a:t>Score</a:t>
                </a:r>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48707110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Sheet1!$B$53</c:f>
              <c:strCache>
                <c:ptCount val="1"/>
                <c:pt idx="0">
                  <c:v>X</c:v>
                </c:pt>
              </c:strCache>
            </c:strRef>
          </c:tx>
          <c:spPr>
            <a:solidFill>
              <a:schemeClr val="accent1"/>
            </a:solidFill>
            <a:ln>
              <a:noFill/>
            </a:ln>
            <a:effectLst/>
          </c:spPr>
          <c:invertIfNegative val="0"/>
          <c:errBars>
            <c:errBarType val="both"/>
            <c:errValType val="fixedVal"/>
            <c:noEndCap val="0"/>
            <c:val val="0.33500000000000008"/>
            <c:spPr>
              <a:noFill/>
              <a:ln w="9525" cap="flat" cmpd="sng" algn="ctr">
                <a:solidFill>
                  <a:schemeClr val="tx1">
                    <a:lumMod val="65000"/>
                    <a:lumOff val="35000"/>
                  </a:schemeClr>
                </a:solidFill>
                <a:round/>
              </a:ln>
              <a:effectLst/>
            </c:spPr>
          </c:errBars>
          <c:cat>
            <c:strRef>
              <c:f>Sheet1!$C$2:$D$2</c:f>
              <c:strCache>
                <c:ptCount val="2"/>
                <c:pt idx="0">
                  <c:v>A</c:v>
                </c:pt>
                <c:pt idx="1">
                  <c:v>B</c:v>
                </c:pt>
              </c:strCache>
            </c:strRef>
          </c:cat>
          <c:val>
            <c:numRef>
              <c:f>Sheet1!$C$53:$D$53</c:f>
              <c:numCache>
                <c:formatCode>General</c:formatCode>
                <c:ptCount val="2"/>
                <c:pt idx="0">
                  <c:v>3.27</c:v>
                </c:pt>
                <c:pt idx="1">
                  <c:v>7.09</c:v>
                </c:pt>
              </c:numCache>
            </c:numRef>
          </c:val>
          <c:extLst>
            <c:ext xmlns:c16="http://schemas.microsoft.com/office/drawing/2014/chart" uri="{C3380CC4-5D6E-409C-BE32-E72D297353CC}">
              <c16:uniqueId val="{00000000-A11E-4E63-A7F9-B6E99F958458}"/>
            </c:ext>
          </c:extLst>
        </c:ser>
        <c:ser>
          <c:idx val="1"/>
          <c:order val="1"/>
          <c:tx>
            <c:strRef>
              <c:f>Sheet1!$B$54</c:f>
              <c:strCache>
                <c:ptCount val="1"/>
                <c:pt idx="0">
                  <c:v>Y</c:v>
                </c:pt>
              </c:strCache>
            </c:strRef>
          </c:tx>
          <c:spPr>
            <a:solidFill>
              <a:schemeClr val="accent2"/>
            </a:solidFill>
            <a:ln>
              <a:noFill/>
            </a:ln>
            <a:effectLst/>
          </c:spPr>
          <c:invertIfNegative val="0"/>
          <c:errBars>
            <c:errBarType val="both"/>
            <c:errValType val="fixedVal"/>
            <c:noEndCap val="0"/>
            <c:val val="0.33500000000000008"/>
            <c:spPr>
              <a:noFill/>
              <a:ln w="9525" cap="flat" cmpd="sng" algn="ctr">
                <a:solidFill>
                  <a:schemeClr val="tx1">
                    <a:lumMod val="65000"/>
                    <a:lumOff val="35000"/>
                  </a:schemeClr>
                </a:solidFill>
                <a:round/>
              </a:ln>
              <a:effectLst/>
            </c:spPr>
          </c:errBars>
          <c:cat>
            <c:strRef>
              <c:f>Sheet1!$C$2:$D$2</c:f>
              <c:strCache>
                <c:ptCount val="2"/>
                <c:pt idx="0">
                  <c:v>A</c:v>
                </c:pt>
                <c:pt idx="1">
                  <c:v>B</c:v>
                </c:pt>
              </c:strCache>
            </c:strRef>
          </c:cat>
          <c:val>
            <c:numRef>
              <c:f>Sheet1!$C$54:$D$54</c:f>
              <c:numCache>
                <c:formatCode>General</c:formatCode>
                <c:ptCount val="2"/>
                <c:pt idx="0">
                  <c:v>3.65</c:v>
                </c:pt>
                <c:pt idx="1">
                  <c:v>7.44</c:v>
                </c:pt>
              </c:numCache>
            </c:numRef>
          </c:val>
          <c:extLst>
            <c:ext xmlns:c16="http://schemas.microsoft.com/office/drawing/2014/chart" uri="{C3380CC4-5D6E-409C-BE32-E72D297353CC}">
              <c16:uniqueId val="{00000001-A11E-4E63-A7F9-B6E99F958458}"/>
            </c:ext>
          </c:extLst>
        </c:ser>
        <c:dLbls>
          <c:showLegendKey val="0"/>
          <c:showVal val="0"/>
          <c:showCatName val="0"/>
          <c:showSerName val="0"/>
          <c:showPercent val="0"/>
          <c:showBubbleSize val="0"/>
        </c:dLbls>
        <c:gapWidth val="219"/>
        <c:overlap val="-27"/>
        <c:axId val="1487066112"/>
        <c:axId val="1487077344"/>
      </c:barChart>
      <c:catAx>
        <c:axId val="1487066112"/>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487077344"/>
        <c:crosses val="autoZero"/>
        <c:auto val="1"/>
        <c:lblAlgn val="ctr"/>
        <c:lblOffset val="100"/>
        <c:noMultiLvlLbl val="0"/>
      </c:catAx>
      <c:valAx>
        <c:axId val="1487077344"/>
        <c:scaling>
          <c:orientation val="minMax"/>
          <c:max val="10"/>
          <c:min val="1"/>
        </c:scaling>
        <c:delete val="0"/>
        <c:axPos val="l"/>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a:t>Score</a:t>
                </a:r>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48706611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Sheet1!$B$3</c:f>
              <c:strCache>
                <c:ptCount val="1"/>
                <c:pt idx="0">
                  <c:v>X</c:v>
                </c:pt>
              </c:strCache>
            </c:strRef>
          </c:tx>
          <c:spPr>
            <a:ln w="28575" cap="rnd">
              <a:solidFill>
                <a:schemeClr val="accent1"/>
              </a:solidFill>
              <a:round/>
            </a:ln>
            <a:effectLst/>
          </c:spPr>
          <c:marker>
            <c:symbol val="none"/>
          </c:marker>
          <c:errBars>
            <c:errDir val="y"/>
            <c:errBarType val="both"/>
            <c:errValType val="cust"/>
            <c:noEndCap val="0"/>
            <c:plus>
              <c:numRef>
                <c:f>Sheet1!$I$3:$J$3</c:f>
                <c:numCache>
                  <c:formatCode>General</c:formatCode>
                  <c:ptCount val="2"/>
                  <c:pt idx="0">
                    <c:v>0.33541019662496846</c:v>
                  </c:pt>
                  <c:pt idx="1">
                    <c:v>0.33541019662496846</c:v>
                  </c:pt>
                </c:numCache>
              </c:numRef>
            </c:plus>
            <c:minus>
              <c:numRef>
                <c:f>Sheet1!$I$3:$J$3</c:f>
                <c:numCache>
                  <c:formatCode>General</c:formatCode>
                  <c:ptCount val="2"/>
                  <c:pt idx="0">
                    <c:v>0.33541019662496846</c:v>
                  </c:pt>
                  <c:pt idx="1">
                    <c:v>0.33541019662496846</c:v>
                  </c:pt>
                </c:numCache>
              </c:numRef>
            </c:minus>
            <c:spPr>
              <a:noFill/>
              <a:ln w="9525" cap="flat" cmpd="sng" algn="ctr">
                <a:solidFill>
                  <a:schemeClr val="tx1">
                    <a:lumMod val="65000"/>
                    <a:lumOff val="35000"/>
                  </a:schemeClr>
                </a:solidFill>
                <a:round/>
              </a:ln>
              <a:effectLst/>
            </c:spPr>
          </c:errBars>
          <c:cat>
            <c:strRef>
              <c:f>Sheet1!$C$2:$D$2</c:f>
              <c:strCache>
                <c:ptCount val="2"/>
                <c:pt idx="0">
                  <c:v>A</c:v>
                </c:pt>
                <c:pt idx="1">
                  <c:v>B</c:v>
                </c:pt>
              </c:strCache>
            </c:strRef>
          </c:cat>
          <c:val>
            <c:numRef>
              <c:f>Sheet1!$C$3:$D$3</c:f>
              <c:numCache>
                <c:formatCode>General</c:formatCode>
                <c:ptCount val="2"/>
                <c:pt idx="0">
                  <c:v>2.36</c:v>
                </c:pt>
                <c:pt idx="1">
                  <c:v>4.7</c:v>
                </c:pt>
              </c:numCache>
            </c:numRef>
          </c:val>
          <c:smooth val="0"/>
          <c:extLst>
            <c:ext xmlns:c16="http://schemas.microsoft.com/office/drawing/2014/chart" uri="{C3380CC4-5D6E-409C-BE32-E72D297353CC}">
              <c16:uniqueId val="{00000000-99B3-4693-BC8E-520FD41E03FF}"/>
            </c:ext>
          </c:extLst>
        </c:ser>
        <c:ser>
          <c:idx val="1"/>
          <c:order val="1"/>
          <c:tx>
            <c:strRef>
              <c:f>Sheet1!$B$4</c:f>
              <c:strCache>
                <c:ptCount val="1"/>
                <c:pt idx="0">
                  <c:v>Y</c:v>
                </c:pt>
              </c:strCache>
            </c:strRef>
          </c:tx>
          <c:spPr>
            <a:ln w="28575" cap="rnd">
              <a:solidFill>
                <a:schemeClr val="accent2"/>
              </a:solidFill>
              <a:round/>
            </a:ln>
            <a:effectLst/>
          </c:spPr>
          <c:marker>
            <c:symbol val="none"/>
          </c:marker>
          <c:errBars>
            <c:errDir val="y"/>
            <c:errBarType val="both"/>
            <c:errValType val="cust"/>
            <c:noEndCap val="0"/>
            <c:plus>
              <c:numRef>
                <c:f>Sheet1!$I$4:$J$4</c:f>
                <c:numCache>
                  <c:formatCode>General</c:formatCode>
                  <c:ptCount val="2"/>
                  <c:pt idx="0">
                    <c:v>0.33541019662496846</c:v>
                  </c:pt>
                  <c:pt idx="1">
                    <c:v>0.33541019662496846</c:v>
                  </c:pt>
                </c:numCache>
              </c:numRef>
            </c:plus>
            <c:minus>
              <c:numRef>
                <c:f>Sheet1!$I$4:$J$4</c:f>
                <c:numCache>
                  <c:formatCode>General</c:formatCode>
                  <c:ptCount val="2"/>
                  <c:pt idx="0">
                    <c:v>0.33541019662496846</c:v>
                  </c:pt>
                  <c:pt idx="1">
                    <c:v>0.33541019662496846</c:v>
                  </c:pt>
                </c:numCache>
              </c:numRef>
            </c:minus>
            <c:spPr>
              <a:noFill/>
              <a:ln w="9525" cap="flat" cmpd="sng" algn="ctr">
                <a:solidFill>
                  <a:schemeClr val="tx1">
                    <a:lumMod val="65000"/>
                    <a:lumOff val="35000"/>
                  </a:schemeClr>
                </a:solidFill>
                <a:round/>
              </a:ln>
              <a:effectLst/>
            </c:spPr>
          </c:errBars>
          <c:cat>
            <c:strRef>
              <c:f>Sheet1!$C$2:$D$2</c:f>
              <c:strCache>
                <c:ptCount val="2"/>
                <c:pt idx="0">
                  <c:v>A</c:v>
                </c:pt>
                <c:pt idx="1">
                  <c:v>B</c:v>
                </c:pt>
              </c:strCache>
            </c:strRef>
          </c:cat>
          <c:val>
            <c:numRef>
              <c:f>Sheet1!$C$4:$D$4</c:f>
              <c:numCache>
                <c:formatCode>General</c:formatCode>
                <c:ptCount val="2"/>
                <c:pt idx="0">
                  <c:v>4</c:v>
                </c:pt>
                <c:pt idx="1">
                  <c:v>6.38</c:v>
                </c:pt>
              </c:numCache>
            </c:numRef>
          </c:val>
          <c:smooth val="0"/>
          <c:extLst>
            <c:ext xmlns:c16="http://schemas.microsoft.com/office/drawing/2014/chart" uri="{C3380CC4-5D6E-409C-BE32-E72D297353CC}">
              <c16:uniqueId val="{00000001-99B3-4693-BC8E-520FD41E03FF}"/>
            </c:ext>
          </c:extLst>
        </c:ser>
        <c:dLbls>
          <c:showLegendKey val="0"/>
          <c:showVal val="0"/>
          <c:showCatName val="0"/>
          <c:showSerName val="0"/>
          <c:showPercent val="0"/>
          <c:showBubbleSize val="0"/>
        </c:dLbls>
        <c:smooth val="0"/>
        <c:axId val="1487071104"/>
        <c:axId val="1487072768"/>
      </c:lineChart>
      <c:catAx>
        <c:axId val="1487071104"/>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487072768"/>
        <c:crosses val="autoZero"/>
        <c:auto val="1"/>
        <c:lblAlgn val="ctr"/>
        <c:lblOffset val="100"/>
        <c:noMultiLvlLbl val="0"/>
      </c:catAx>
      <c:valAx>
        <c:axId val="1487072768"/>
        <c:scaling>
          <c:orientation val="minMax"/>
          <c:max val="10"/>
          <c:min val="1"/>
        </c:scaling>
        <c:delete val="0"/>
        <c:axPos val="l"/>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a:t>Score</a:t>
                </a:r>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48707110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548381452318461"/>
          <c:y val="5.0925925925925923E-2"/>
          <c:w val="0.77019247594050744"/>
          <c:h val="0.8416746864975212"/>
        </c:manualLayout>
      </c:layout>
      <c:barChart>
        <c:barDir val="col"/>
        <c:grouping val="clustered"/>
        <c:varyColors val="0"/>
        <c:ser>
          <c:idx val="0"/>
          <c:order val="0"/>
          <c:tx>
            <c:strRef>
              <c:f>Sheet1!$B$3</c:f>
              <c:strCache>
                <c:ptCount val="1"/>
                <c:pt idx="0">
                  <c:v>X</c:v>
                </c:pt>
              </c:strCache>
            </c:strRef>
          </c:tx>
          <c:spPr>
            <a:solidFill>
              <a:schemeClr val="accent1"/>
            </a:solidFill>
            <a:ln>
              <a:noFill/>
            </a:ln>
            <a:effectLst/>
          </c:spPr>
          <c:invertIfNegative val="0"/>
          <c:errBars>
            <c:errBarType val="both"/>
            <c:errValType val="fixedVal"/>
            <c:noEndCap val="0"/>
            <c:val val="0.33500000000000008"/>
            <c:spPr>
              <a:noFill/>
              <a:ln w="9525" cap="flat" cmpd="sng" algn="ctr">
                <a:solidFill>
                  <a:schemeClr val="tx1">
                    <a:lumMod val="65000"/>
                    <a:lumOff val="35000"/>
                  </a:schemeClr>
                </a:solidFill>
                <a:round/>
              </a:ln>
              <a:effectLst/>
            </c:spPr>
          </c:errBars>
          <c:cat>
            <c:strRef>
              <c:f>Sheet1!$C$2:$D$2</c:f>
              <c:strCache>
                <c:ptCount val="2"/>
                <c:pt idx="0">
                  <c:v>A</c:v>
                </c:pt>
                <c:pt idx="1">
                  <c:v>B</c:v>
                </c:pt>
              </c:strCache>
            </c:strRef>
          </c:cat>
          <c:val>
            <c:numRef>
              <c:f>Sheet1!$C$3:$D$3</c:f>
              <c:numCache>
                <c:formatCode>General</c:formatCode>
                <c:ptCount val="2"/>
                <c:pt idx="0">
                  <c:v>2.36</c:v>
                </c:pt>
                <c:pt idx="1">
                  <c:v>4.7</c:v>
                </c:pt>
              </c:numCache>
            </c:numRef>
          </c:val>
          <c:extLst>
            <c:ext xmlns:c16="http://schemas.microsoft.com/office/drawing/2014/chart" uri="{C3380CC4-5D6E-409C-BE32-E72D297353CC}">
              <c16:uniqueId val="{00000000-1C91-46FC-9794-21EB8944521D}"/>
            </c:ext>
          </c:extLst>
        </c:ser>
        <c:ser>
          <c:idx val="1"/>
          <c:order val="1"/>
          <c:tx>
            <c:strRef>
              <c:f>Sheet1!$B$4</c:f>
              <c:strCache>
                <c:ptCount val="1"/>
                <c:pt idx="0">
                  <c:v>Y</c:v>
                </c:pt>
              </c:strCache>
            </c:strRef>
          </c:tx>
          <c:spPr>
            <a:solidFill>
              <a:schemeClr val="accent2"/>
            </a:solidFill>
            <a:ln>
              <a:noFill/>
            </a:ln>
            <a:effectLst/>
          </c:spPr>
          <c:invertIfNegative val="0"/>
          <c:errBars>
            <c:errBarType val="both"/>
            <c:errValType val="fixedVal"/>
            <c:noEndCap val="0"/>
            <c:val val="0.33500000000000008"/>
            <c:spPr>
              <a:noFill/>
              <a:ln w="9525" cap="flat" cmpd="sng" algn="ctr">
                <a:solidFill>
                  <a:schemeClr val="tx1">
                    <a:lumMod val="65000"/>
                    <a:lumOff val="35000"/>
                  </a:schemeClr>
                </a:solidFill>
                <a:round/>
              </a:ln>
              <a:effectLst/>
            </c:spPr>
          </c:errBars>
          <c:cat>
            <c:strRef>
              <c:f>Sheet1!$C$2:$D$2</c:f>
              <c:strCache>
                <c:ptCount val="2"/>
                <c:pt idx="0">
                  <c:v>A</c:v>
                </c:pt>
                <c:pt idx="1">
                  <c:v>B</c:v>
                </c:pt>
              </c:strCache>
            </c:strRef>
          </c:cat>
          <c:val>
            <c:numRef>
              <c:f>Sheet1!$C$4:$D$4</c:f>
              <c:numCache>
                <c:formatCode>General</c:formatCode>
                <c:ptCount val="2"/>
                <c:pt idx="0">
                  <c:v>4</c:v>
                </c:pt>
                <c:pt idx="1">
                  <c:v>6.38</c:v>
                </c:pt>
              </c:numCache>
            </c:numRef>
          </c:val>
          <c:extLst>
            <c:ext xmlns:c16="http://schemas.microsoft.com/office/drawing/2014/chart" uri="{C3380CC4-5D6E-409C-BE32-E72D297353CC}">
              <c16:uniqueId val="{00000001-1C91-46FC-9794-21EB8944521D}"/>
            </c:ext>
          </c:extLst>
        </c:ser>
        <c:dLbls>
          <c:showLegendKey val="0"/>
          <c:showVal val="0"/>
          <c:showCatName val="0"/>
          <c:showSerName val="0"/>
          <c:showPercent val="0"/>
          <c:showBubbleSize val="0"/>
        </c:dLbls>
        <c:gapWidth val="219"/>
        <c:overlap val="-27"/>
        <c:axId val="1487066112"/>
        <c:axId val="1487077344"/>
      </c:barChart>
      <c:catAx>
        <c:axId val="1487066112"/>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487077344"/>
        <c:crosses val="autoZero"/>
        <c:auto val="1"/>
        <c:lblAlgn val="ctr"/>
        <c:lblOffset val="100"/>
        <c:noMultiLvlLbl val="0"/>
      </c:catAx>
      <c:valAx>
        <c:axId val="1487077344"/>
        <c:scaling>
          <c:orientation val="minMax"/>
          <c:max val="10"/>
          <c:min val="1"/>
        </c:scaling>
        <c:delete val="0"/>
        <c:axPos val="l"/>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a:t>Score</a:t>
                </a:r>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48706611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Sheet1!$B$20</c:f>
              <c:strCache>
                <c:ptCount val="1"/>
                <c:pt idx="0">
                  <c:v>X</c:v>
                </c:pt>
              </c:strCache>
            </c:strRef>
          </c:tx>
          <c:spPr>
            <a:ln w="28575" cap="rnd">
              <a:solidFill>
                <a:schemeClr val="accent1"/>
              </a:solidFill>
              <a:round/>
            </a:ln>
            <a:effectLst/>
          </c:spPr>
          <c:marker>
            <c:symbol val="none"/>
          </c:marker>
          <c:errBars>
            <c:errDir val="y"/>
            <c:errBarType val="both"/>
            <c:errValType val="cust"/>
            <c:noEndCap val="0"/>
            <c:plus>
              <c:numRef>
                <c:f>Sheet1!$I$3:$J$3</c:f>
                <c:numCache>
                  <c:formatCode>General</c:formatCode>
                  <c:ptCount val="2"/>
                  <c:pt idx="0">
                    <c:v>0.33541019662496846</c:v>
                  </c:pt>
                  <c:pt idx="1">
                    <c:v>0.33541019662496846</c:v>
                  </c:pt>
                </c:numCache>
              </c:numRef>
            </c:plus>
            <c:minus>
              <c:numRef>
                <c:f>Sheet1!$I$3:$J$3</c:f>
                <c:numCache>
                  <c:formatCode>General</c:formatCode>
                  <c:ptCount val="2"/>
                  <c:pt idx="0">
                    <c:v>0.33541019662496846</c:v>
                  </c:pt>
                  <c:pt idx="1">
                    <c:v>0.33541019662496846</c:v>
                  </c:pt>
                </c:numCache>
              </c:numRef>
            </c:minus>
            <c:spPr>
              <a:noFill/>
              <a:ln w="9525" cap="flat" cmpd="sng" algn="ctr">
                <a:solidFill>
                  <a:schemeClr val="tx1">
                    <a:lumMod val="65000"/>
                    <a:lumOff val="35000"/>
                  </a:schemeClr>
                </a:solidFill>
                <a:round/>
              </a:ln>
              <a:effectLst/>
            </c:spPr>
          </c:errBars>
          <c:cat>
            <c:strRef>
              <c:f>Sheet1!$C$2:$D$2</c:f>
              <c:strCache>
                <c:ptCount val="2"/>
                <c:pt idx="0">
                  <c:v>A</c:v>
                </c:pt>
                <c:pt idx="1">
                  <c:v>B</c:v>
                </c:pt>
              </c:strCache>
            </c:strRef>
          </c:cat>
          <c:val>
            <c:numRef>
              <c:f>Sheet1!$C$20:$D$20</c:f>
              <c:numCache>
                <c:formatCode>General</c:formatCode>
                <c:ptCount val="2"/>
                <c:pt idx="0">
                  <c:v>1.43</c:v>
                </c:pt>
                <c:pt idx="1">
                  <c:v>4.43</c:v>
                </c:pt>
              </c:numCache>
            </c:numRef>
          </c:val>
          <c:smooth val="0"/>
          <c:extLst>
            <c:ext xmlns:c16="http://schemas.microsoft.com/office/drawing/2014/chart" uri="{C3380CC4-5D6E-409C-BE32-E72D297353CC}">
              <c16:uniqueId val="{00000000-8FCA-445E-BBEC-8F4640937E6F}"/>
            </c:ext>
          </c:extLst>
        </c:ser>
        <c:ser>
          <c:idx val="1"/>
          <c:order val="1"/>
          <c:tx>
            <c:strRef>
              <c:f>Sheet1!$B$4</c:f>
              <c:strCache>
                <c:ptCount val="1"/>
                <c:pt idx="0">
                  <c:v>Y</c:v>
                </c:pt>
              </c:strCache>
            </c:strRef>
          </c:tx>
          <c:spPr>
            <a:ln w="28575" cap="rnd">
              <a:solidFill>
                <a:schemeClr val="accent2"/>
              </a:solidFill>
              <a:round/>
            </a:ln>
            <a:effectLst/>
          </c:spPr>
          <c:marker>
            <c:symbol val="none"/>
          </c:marker>
          <c:errBars>
            <c:errDir val="y"/>
            <c:errBarType val="both"/>
            <c:errValType val="cust"/>
            <c:noEndCap val="0"/>
            <c:plus>
              <c:numRef>
                <c:f>Sheet1!$I$4:$J$4</c:f>
                <c:numCache>
                  <c:formatCode>General</c:formatCode>
                  <c:ptCount val="2"/>
                  <c:pt idx="0">
                    <c:v>0.33541019662496846</c:v>
                  </c:pt>
                  <c:pt idx="1">
                    <c:v>0.33541019662496846</c:v>
                  </c:pt>
                </c:numCache>
              </c:numRef>
            </c:plus>
            <c:minus>
              <c:numRef>
                <c:f>Sheet1!$I$4:$J$4</c:f>
                <c:numCache>
                  <c:formatCode>General</c:formatCode>
                  <c:ptCount val="2"/>
                  <c:pt idx="0">
                    <c:v>0.33541019662496846</c:v>
                  </c:pt>
                  <c:pt idx="1">
                    <c:v>0.33541019662496846</c:v>
                  </c:pt>
                </c:numCache>
              </c:numRef>
            </c:minus>
            <c:spPr>
              <a:noFill/>
              <a:ln w="9525" cap="flat" cmpd="sng" algn="ctr">
                <a:solidFill>
                  <a:schemeClr val="tx1">
                    <a:lumMod val="65000"/>
                    <a:lumOff val="35000"/>
                  </a:schemeClr>
                </a:solidFill>
                <a:round/>
              </a:ln>
              <a:effectLst/>
            </c:spPr>
          </c:errBars>
          <c:cat>
            <c:strRef>
              <c:f>Sheet1!$C$2:$D$2</c:f>
              <c:strCache>
                <c:ptCount val="2"/>
                <c:pt idx="0">
                  <c:v>A</c:v>
                </c:pt>
                <c:pt idx="1">
                  <c:v>B</c:v>
                </c:pt>
              </c:strCache>
            </c:strRef>
          </c:cat>
          <c:val>
            <c:numRef>
              <c:f>Sheet1!$C$21:$D$21</c:f>
              <c:numCache>
                <c:formatCode>General</c:formatCode>
                <c:ptCount val="2"/>
                <c:pt idx="0">
                  <c:v>3.56</c:v>
                </c:pt>
                <c:pt idx="1">
                  <c:v>9.31</c:v>
                </c:pt>
              </c:numCache>
            </c:numRef>
          </c:val>
          <c:smooth val="0"/>
          <c:extLst>
            <c:ext xmlns:c16="http://schemas.microsoft.com/office/drawing/2014/chart" uri="{C3380CC4-5D6E-409C-BE32-E72D297353CC}">
              <c16:uniqueId val="{00000001-8FCA-445E-BBEC-8F4640937E6F}"/>
            </c:ext>
          </c:extLst>
        </c:ser>
        <c:dLbls>
          <c:showLegendKey val="0"/>
          <c:showVal val="0"/>
          <c:showCatName val="0"/>
          <c:showSerName val="0"/>
          <c:showPercent val="0"/>
          <c:showBubbleSize val="0"/>
        </c:dLbls>
        <c:smooth val="0"/>
        <c:axId val="1487071104"/>
        <c:axId val="1487072768"/>
      </c:lineChart>
      <c:catAx>
        <c:axId val="1487071104"/>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487072768"/>
        <c:crosses val="autoZero"/>
        <c:auto val="1"/>
        <c:lblAlgn val="ctr"/>
        <c:lblOffset val="100"/>
        <c:noMultiLvlLbl val="0"/>
      </c:catAx>
      <c:valAx>
        <c:axId val="1487072768"/>
        <c:scaling>
          <c:orientation val="minMax"/>
          <c:max val="10"/>
          <c:min val="1"/>
        </c:scaling>
        <c:delete val="0"/>
        <c:axPos val="l"/>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a:t>Score</a:t>
                </a:r>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48707110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Sheet1!$B$3</c:f>
              <c:strCache>
                <c:ptCount val="1"/>
                <c:pt idx="0">
                  <c:v>X</c:v>
                </c:pt>
              </c:strCache>
            </c:strRef>
          </c:tx>
          <c:spPr>
            <a:solidFill>
              <a:schemeClr val="accent1"/>
            </a:solidFill>
            <a:ln>
              <a:noFill/>
            </a:ln>
            <a:effectLst/>
          </c:spPr>
          <c:invertIfNegative val="0"/>
          <c:errBars>
            <c:errBarType val="both"/>
            <c:errValType val="fixedVal"/>
            <c:noEndCap val="0"/>
            <c:val val="0.33500000000000008"/>
            <c:spPr>
              <a:noFill/>
              <a:ln w="9525" cap="flat" cmpd="sng" algn="ctr">
                <a:solidFill>
                  <a:schemeClr val="tx1">
                    <a:lumMod val="65000"/>
                    <a:lumOff val="35000"/>
                  </a:schemeClr>
                </a:solidFill>
                <a:round/>
              </a:ln>
              <a:effectLst/>
            </c:spPr>
          </c:errBars>
          <c:cat>
            <c:strRef>
              <c:f>Sheet1!$C$2:$D$2</c:f>
              <c:strCache>
                <c:ptCount val="2"/>
                <c:pt idx="0">
                  <c:v>A</c:v>
                </c:pt>
                <c:pt idx="1">
                  <c:v>B</c:v>
                </c:pt>
              </c:strCache>
            </c:strRef>
          </c:cat>
          <c:val>
            <c:numRef>
              <c:f>Sheet1!$C$20:$D$20</c:f>
              <c:numCache>
                <c:formatCode>General</c:formatCode>
                <c:ptCount val="2"/>
                <c:pt idx="0">
                  <c:v>1.43</c:v>
                </c:pt>
                <c:pt idx="1">
                  <c:v>4.43</c:v>
                </c:pt>
              </c:numCache>
            </c:numRef>
          </c:val>
          <c:extLst>
            <c:ext xmlns:c16="http://schemas.microsoft.com/office/drawing/2014/chart" uri="{C3380CC4-5D6E-409C-BE32-E72D297353CC}">
              <c16:uniqueId val="{00000000-4E85-478B-B9E8-C0AF61B7A995}"/>
            </c:ext>
          </c:extLst>
        </c:ser>
        <c:ser>
          <c:idx val="1"/>
          <c:order val="1"/>
          <c:tx>
            <c:strRef>
              <c:f>Sheet1!$B$4</c:f>
              <c:strCache>
                <c:ptCount val="1"/>
                <c:pt idx="0">
                  <c:v>Y</c:v>
                </c:pt>
              </c:strCache>
            </c:strRef>
          </c:tx>
          <c:spPr>
            <a:solidFill>
              <a:schemeClr val="accent2"/>
            </a:solidFill>
            <a:ln>
              <a:noFill/>
            </a:ln>
            <a:effectLst/>
          </c:spPr>
          <c:invertIfNegative val="0"/>
          <c:errBars>
            <c:errBarType val="both"/>
            <c:errValType val="fixedVal"/>
            <c:noEndCap val="0"/>
            <c:val val="0.33500000000000008"/>
            <c:spPr>
              <a:noFill/>
              <a:ln w="9525" cap="flat" cmpd="sng" algn="ctr">
                <a:solidFill>
                  <a:schemeClr val="tx1">
                    <a:lumMod val="65000"/>
                    <a:lumOff val="35000"/>
                  </a:schemeClr>
                </a:solidFill>
                <a:round/>
              </a:ln>
              <a:effectLst/>
            </c:spPr>
          </c:errBars>
          <c:cat>
            <c:strRef>
              <c:f>Sheet1!$C$2:$D$2</c:f>
              <c:strCache>
                <c:ptCount val="2"/>
                <c:pt idx="0">
                  <c:v>A</c:v>
                </c:pt>
                <c:pt idx="1">
                  <c:v>B</c:v>
                </c:pt>
              </c:strCache>
            </c:strRef>
          </c:cat>
          <c:val>
            <c:numRef>
              <c:f>Sheet1!$C$21:$D$21</c:f>
              <c:numCache>
                <c:formatCode>General</c:formatCode>
                <c:ptCount val="2"/>
                <c:pt idx="0">
                  <c:v>3.56</c:v>
                </c:pt>
                <c:pt idx="1">
                  <c:v>9.31</c:v>
                </c:pt>
              </c:numCache>
            </c:numRef>
          </c:val>
          <c:extLst>
            <c:ext xmlns:c16="http://schemas.microsoft.com/office/drawing/2014/chart" uri="{C3380CC4-5D6E-409C-BE32-E72D297353CC}">
              <c16:uniqueId val="{00000001-4E85-478B-B9E8-C0AF61B7A995}"/>
            </c:ext>
          </c:extLst>
        </c:ser>
        <c:dLbls>
          <c:showLegendKey val="0"/>
          <c:showVal val="0"/>
          <c:showCatName val="0"/>
          <c:showSerName val="0"/>
          <c:showPercent val="0"/>
          <c:showBubbleSize val="0"/>
        </c:dLbls>
        <c:gapWidth val="219"/>
        <c:overlap val="-27"/>
        <c:axId val="1487066112"/>
        <c:axId val="1487077344"/>
      </c:barChart>
      <c:catAx>
        <c:axId val="1487066112"/>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487077344"/>
        <c:crosses val="autoZero"/>
        <c:auto val="1"/>
        <c:lblAlgn val="ctr"/>
        <c:lblOffset val="100"/>
        <c:noMultiLvlLbl val="0"/>
      </c:catAx>
      <c:valAx>
        <c:axId val="1487077344"/>
        <c:scaling>
          <c:orientation val="minMax"/>
          <c:max val="10"/>
          <c:min val="1"/>
        </c:scaling>
        <c:delete val="0"/>
        <c:axPos val="l"/>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a:t>Score</a:t>
                </a:r>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48706611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Sheet1!$B$70</c:f>
              <c:strCache>
                <c:ptCount val="1"/>
                <c:pt idx="0">
                  <c:v>X</c:v>
                </c:pt>
              </c:strCache>
            </c:strRef>
          </c:tx>
          <c:spPr>
            <a:ln w="28575" cap="rnd">
              <a:solidFill>
                <a:schemeClr val="accent1"/>
              </a:solidFill>
              <a:round/>
            </a:ln>
            <a:effectLst/>
          </c:spPr>
          <c:marker>
            <c:symbol val="none"/>
          </c:marker>
          <c:errBars>
            <c:errDir val="y"/>
            <c:errBarType val="both"/>
            <c:errValType val="cust"/>
            <c:noEndCap val="0"/>
            <c:plus>
              <c:numRef>
                <c:f>Sheet1!$I$3:$J$3</c:f>
                <c:numCache>
                  <c:formatCode>General</c:formatCode>
                  <c:ptCount val="2"/>
                  <c:pt idx="0">
                    <c:v>0.33541019662496846</c:v>
                  </c:pt>
                  <c:pt idx="1">
                    <c:v>0.33541019662496846</c:v>
                  </c:pt>
                </c:numCache>
              </c:numRef>
            </c:plus>
            <c:minus>
              <c:numRef>
                <c:f>Sheet1!$I$3:$J$3</c:f>
                <c:numCache>
                  <c:formatCode>General</c:formatCode>
                  <c:ptCount val="2"/>
                  <c:pt idx="0">
                    <c:v>0.33541019662496846</c:v>
                  </c:pt>
                  <c:pt idx="1">
                    <c:v>0.33541019662496846</c:v>
                  </c:pt>
                </c:numCache>
              </c:numRef>
            </c:minus>
            <c:spPr>
              <a:noFill/>
              <a:ln w="9525" cap="flat" cmpd="sng" algn="ctr">
                <a:solidFill>
                  <a:schemeClr val="tx1">
                    <a:lumMod val="65000"/>
                    <a:lumOff val="35000"/>
                  </a:schemeClr>
                </a:solidFill>
                <a:round/>
              </a:ln>
              <a:effectLst/>
            </c:spPr>
          </c:errBars>
          <c:cat>
            <c:strRef>
              <c:f>Sheet1!$C$2:$D$2</c:f>
              <c:strCache>
                <c:ptCount val="2"/>
                <c:pt idx="0">
                  <c:v>A</c:v>
                </c:pt>
                <c:pt idx="1">
                  <c:v>B</c:v>
                </c:pt>
              </c:strCache>
            </c:strRef>
          </c:cat>
          <c:val>
            <c:numRef>
              <c:f>Sheet1!$C$70:$D$70</c:f>
              <c:numCache>
                <c:formatCode>General</c:formatCode>
                <c:ptCount val="2"/>
                <c:pt idx="0">
                  <c:v>6.7</c:v>
                </c:pt>
                <c:pt idx="1">
                  <c:v>4.34</c:v>
                </c:pt>
              </c:numCache>
            </c:numRef>
          </c:val>
          <c:smooth val="0"/>
          <c:extLst>
            <c:ext xmlns:c16="http://schemas.microsoft.com/office/drawing/2014/chart" uri="{C3380CC4-5D6E-409C-BE32-E72D297353CC}">
              <c16:uniqueId val="{00000000-B9BC-47C9-823C-86D8FDCEA81E}"/>
            </c:ext>
          </c:extLst>
        </c:ser>
        <c:ser>
          <c:idx val="1"/>
          <c:order val="1"/>
          <c:tx>
            <c:strRef>
              <c:f>Sheet1!$B$71</c:f>
              <c:strCache>
                <c:ptCount val="1"/>
                <c:pt idx="0">
                  <c:v>Y</c:v>
                </c:pt>
              </c:strCache>
            </c:strRef>
          </c:tx>
          <c:spPr>
            <a:ln w="28575" cap="rnd">
              <a:solidFill>
                <a:schemeClr val="accent2"/>
              </a:solidFill>
              <a:round/>
            </a:ln>
            <a:effectLst/>
          </c:spPr>
          <c:marker>
            <c:symbol val="none"/>
          </c:marker>
          <c:errBars>
            <c:errDir val="y"/>
            <c:errBarType val="both"/>
            <c:errValType val="cust"/>
            <c:noEndCap val="0"/>
            <c:plus>
              <c:numRef>
                <c:f>Sheet1!$I$4:$J$4</c:f>
                <c:numCache>
                  <c:formatCode>General</c:formatCode>
                  <c:ptCount val="2"/>
                  <c:pt idx="0">
                    <c:v>0.33541019662496846</c:v>
                  </c:pt>
                  <c:pt idx="1">
                    <c:v>0.33541019662496846</c:v>
                  </c:pt>
                </c:numCache>
              </c:numRef>
            </c:plus>
            <c:minus>
              <c:numRef>
                <c:f>Sheet1!$I$4:$J$4</c:f>
                <c:numCache>
                  <c:formatCode>General</c:formatCode>
                  <c:ptCount val="2"/>
                  <c:pt idx="0">
                    <c:v>0.33541019662496846</c:v>
                  </c:pt>
                  <c:pt idx="1">
                    <c:v>0.33541019662496846</c:v>
                  </c:pt>
                </c:numCache>
              </c:numRef>
            </c:minus>
            <c:spPr>
              <a:noFill/>
              <a:ln w="9525" cap="flat" cmpd="sng" algn="ctr">
                <a:solidFill>
                  <a:schemeClr val="tx1">
                    <a:lumMod val="65000"/>
                    <a:lumOff val="35000"/>
                  </a:schemeClr>
                </a:solidFill>
                <a:round/>
              </a:ln>
              <a:effectLst/>
            </c:spPr>
          </c:errBars>
          <c:cat>
            <c:strRef>
              <c:f>Sheet1!$C$2:$D$2</c:f>
              <c:strCache>
                <c:ptCount val="2"/>
                <c:pt idx="0">
                  <c:v>A</c:v>
                </c:pt>
                <c:pt idx="1">
                  <c:v>B</c:v>
                </c:pt>
              </c:strCache>
            </c:strRef>
          </c:cat>
          <c:val>
            <c:numRef>
              <c:f>Sheet1!$C$71:$D$71</c:f>
              <c:numCache>
                <c:formatCode>General</c:formatCode>
                <c:ptCount val="2"/>
                <c:pt idx="0">
                  <c:v>3.92</c:v>
                </c:pt>
                <c:pt idx="1">
                  <c:v>4.51</c:v>
                </c:pt>
              </c:numCache>
            </c:numRef>
          </c:val>
          <c:smooth val="0"/>
          <c:extLst>
            <c:ext xmlns:c16="http://schemas.microsoft.com/office/drawing/2014/chart" uri="{C3380CC4-5D6E-409C-BE32-E72D297353CC}">
              <c16:uniqueId val="{00000001-B9BC-47C9-823C-86D8FDCEA81E}"/>
            </c:ext>
          </c:extLst>
        </c:ser>
        <c:dLbls>
          <c:showLegendKey val="0"/>
          <c:showVal val="0"/>
          <c:showCatName val="0"/>
          <c:showSerName val="0"/>
          <c:showPercent val="0"/>
          <c:showBubbleSize val="0"/>
        </c:dLbls>
        <c:smooth val="0"/>
        <c:axId val="1487071104"/>
        <c:axId val="1487072768"/>
      </c:lineChart>
      <c:catAx>
        <c:axId val="1487071104"/>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487072768"/>
        <c:crosses val="autoZero"/>
        <c:auto val="1"/>
        <c:lblAlgn val="ctr"/>
        <c:lblOffset val="100"/>
        <c:noMultiLvlLbl val="0"/>
      </c:catAx>
      <c:valAx>
        <c:axId val="1487072768"/>
        <c:scaling>
          <c:orientation val="minMax"/>
          <c:max val="10"/>
          <c:min val="1"/>
        </c:scaling>
        <c:delete val="0"/>
        <c:axPos val="l"/>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a:t>Score</a:t>
                </a:r>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48707110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591DC631-3D3D-49F1-A432-84A63795B8D6}" type="datetimeFigureOut">
              <a:rPr lang="en-US" smtClean="0"/>
              <a:t>1/26/2024</a:t>
            </a:fld>
            <a:endParaRPr lang="en-US"/>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283CE3CB-4FA8-4A09-AC71-0C9F1BAB789B}" type="slidenum">
              <a:rPr lang="en-US" smtClean="0"/>
              <a:t>‹#›</a:t>
            </a:fld>
            <a:endParaRPr lang="en-US"/>
          </a:p>
        </p:txBody>
      </p:sp>
    </p:spTree>
    <p:extLst>
      <p:ext uri="{BB962C8B-B14F-4D97-AF65-F5344CB8AC3E}">
        <p14:creationId xmlns:p14="http://schemas.microsoft.com/office/powerpoint/2010/main" val="1355336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3E400DAB-D642-4450-9FB8-7E8059C75B16}" type="slidenum">
              <a:rPr lang="en-US" smtClean="0"/>
              <a:pPr/>
              <a:t>23</a:t>
            </a:fld>
            <a:endParaRPr 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039381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ED835882-5389-4FD0-8253-4B5D9C1C44F0}" type="slidenum">
              <a:rPr lang="en-US" smtClean="0"/>
              <a:pPr/>
              <a:t>24</a:t>
            </a:fld>
            <a:endParaRPr 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8829004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C154D0B-DC44-4C1E-97E0-B1CAE7CC5A07}" type="slidenum">
              <a:rPr lang="en-US"/>
              <a:pPr fontAlgn="base">
                <a:spcBef>
                  <a:spcPct val="0"/>
                </a:spcBef>
                <a:spcAft>
                  <a:spcPct val="0"/>
                </a:spcAft>
              </a:pPr>
              <a:t>25</a:t>
            </a:fld>
            <a:endParaRPr lang="en-US"/>
          </a:p>
        </p:txBody>
      </p:sp>
      <p:sp>
        <p:nvSpPr>
          <p:cNvPr id="1638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638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40239996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8C81E9C-B8A6-47B9-ACF0-E501EA7A4928}" type="slidenum">
              <a:rPr lang="en-US"/>
              <a:pPr fontAlgn="base">
                <a:spcBef>
                  <a:spcPct val="0"/>
                </a:spcBef>
                <a:spcAft>
                  <a:spcPct val="0"/>
                </a:spcAft>
              </a:pPr>
              <a:t>27</a:t>
            </a:fld>
            <a:endParaRPr lang="en-US"/>
          </a:p>
        </p:txBody>
      </p:sp>
      <p:sp>
        <p:nvSpPr>
          <p:cNvPr id="1741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41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617158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C9537-EBB6-390B-B771-8E6DDB4E25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8DFE58B-4A5C-D40F-9531-CF21AA1767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46C2BC0-3873-0D81-70A1-A04B7DCBBC8D}"/>
              </a:ext>
            </a:extLst>
          </p:cNvPr>
          <p:cNvSpPr>
            <a:spLocks noGrp="1"/>
          </p:cNvSpPr>
          <p:nvPr>
            <p:ph type="dt" sz="half" idx="10"/>
          </p:nvPr>
        </p:nvSpPr>
        <p:spPr/>
        <p:txBody>
          <a:bodyPr/>
          <a:lstStyle/>
          <a:p>
            <a:fld id="{8DA85D94-39CF-4B52-B4FA-541810832B41}" type="datetimeFigureOut">
              <a:rPr lang="en-US" smtClean="0"/>
              <a:t>1/26/2024</a:t>
            </a:fld>
            <a:endParaRPr lang="en-US"/>
          </a:p>
        </p:txBody>
      </p:sp>
      <p:sp>
        <p:nvSpPr>
          <p:cNvPr id="5" name="Footer Placeholder 4">
            <a:extLst>
              <a:ext uri="{FF2B5EF4-FFF2-40B4-BE49-F238E27FC236}">
                <a16:creationId xmlns:a16="http://schemas.microsoft.com/office/drawing/2014/main" id="{F45D0CB0-5259-4707-E57A-FA9EF316A9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F1E162-533B-81C6-6A9D-FC70B4BBC4F9}"/>
              </a:ext>
            </a:extLst>
          </p:cNvPr>
          <p:cNvSpPr>
            <a:spLocks noGrp="1"/>
          </p:cNvSpPr>
          <p:nvPr>
            <p:ph type="sldNum" sz="quarter" idx="12"/>
          </p:nvPr>
        </p:nvSpPr>
        <p:spPr/>
        <p:txBody>
          <a:bodyPr/>
          <a:lstStyle/>
          <a:p>
            <a:fld id="{61835B16-498E-414B-B3D6-67A4418201F9}" type="slidenum">
              <a:rPr lang="en-US" smtClean="0"/>
              <a:t>‹#›</a:t>
            </a:fld>
            <a:endParaRPr lang="en-US"/>
          </a:p>
        </p:txBody>
      </p:sp>
    </p:spTree>
    <p:extLst>
      <p:ext uri="{BB962C8B-B14F-4D97-AF65-F5344CB8AC3E}">
        <p14:creationId xmlns:p14="http://schemas.microsoft.com/office/powerpoint/2010/main" val="1872259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A0F93-1ABA-22D0-7B5B-E4B1B43FC18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239E77-BA6D-3DAC-4CD4-4F7BC10ED3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7111F3-1233-85B6-4CA0-0863876EE88C}"/>
              </a:ext>
            </a:extLst>
          </p:cNvPr>
          <p:cNvSpPr>
            <a:spLocks noGrp="1"/>
          </p:cNvSpPr>
          <p:nvPr>
            <p:ph type="dt" sz="half" idx="10"/>
          </p:nvPr>
        </p:nvSpPr>
        <p:spPr/>
        <p:txBody>
          <a:bodyPr/>
          <a:lstStyle/>
          <a:p>
            <a:fld id="{8DA85D94-39CF-4B52-B4FA-541810832B41}" type="datetimeFigureOut">
              <a:rPr lang="en-US" smtClean="0"/>
              <a:t>1/26/2024</a:t>
            </a:fld>
            <a:endParaRPr lang="en-US"/>
          </a:p>
        </p:txBody>
      </p:sp>
      <p:sp>
        <p:nvSpPr>
          <p:cNvPr id="5" name="Footer Placeholder 4">
            <a:extLst>
              <a:ext uri="{FF2B5EF4-FFF2-40B4-BE49-F238E27FC236}">
                <a16:creationId xmlns:a16="http://schemas.microsoft.com/office/drawing/2014/main" id="{37AE5983-DA17-8C4E-0D61-57DF326162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9CA509-F99A-B815-48AC-A108AE27A3F5}"/>
              </a:ext>
            </a:extLst>
          </p:cNvPr>
          <p:cNvSpPr>
            <a:spLocks noGrp="1"/>
          </p:cNvSpPr>
          <p:nvPr>
            <p:ph type="sldNum" sz="quarter" idx="12"/>
          </p:nvPr>
        </p:nvSpPr>
        <p:spPr/>
        <p:txBody>
          <a:bodyPr/>
          <a:lstStyle/>
          <a:p>
            <a:fld id="{61835B16-498E-414B-B3D6-67A4418201F9}" type="slidenum">
              <a:rPr lang="en-US" smtClean="0"/>
              <a:t>‹#›</a:t>
            </a:fld>
            <a:endParaRPr lang="en-US"/>
          </a:p>
        </p:txBody>
      </p:sp>
    </p:spTree>
    <p:extLst>
      <p:ext uri="{BB962C8B-B14F-4D97-AF65-F5344CB8AC3E}">
        <p14:creationId xmlns:p14="http://schemas.microsoft.com/office/powerpoint/2010/main" val="3280797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BAEC80-A362-5835-C884-8CABB1A0954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B1B6628-C30D-7010-4285-707B1224F3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F21180-BC96-434F-42D8-B90432E6C4B3}"/>
              </a:ext>
            </a:extLst>
          </p:cNvPr>
          <p:cNvSpPr>
            <a:spLocks noGrp="1"/>
          </p:cNvSpPr>
          <p:nvPr>
            <p:ph type="dt" sz="half" idx="10"/>
          </p:nvPr>
        </p:nvSpPr>
        <p:spPr/>
        <p:txBody>
          <a:bodyPr/>
          <a:lstStyle/>
          <a:p>
            <a:fld id="{8DA85D94-39CF-4B52-B4FA-541810832B41}" type="datetimeFigureOut">
              <a:rPr lang="en-US" smtClean="0"/>
              <a:t>1/26/2024</a:t>
            </a:fld>
            <a:endParaRPr lang="en-US"/>
          </a:p>
        </p:txBody>
      </p:sp>
      <p:sp>
        <p:nvSpPr>
          <p:cNvPr id="5" name="Footer Placeholder 4">
            <a:extLst>
              <a:ext uri="{FF2B5EF4-FFF2-40B4-BE49-F238E27FC236}">
                <a16:creationId xmlns:a16="http://schemas.microsoft.com/office/drawing/2014/main" id="{C25E3CC2-D1D9-7690-16E1-0DCDFBC20E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C15F44-42D9-CC7F-1410-F18240790BEA}"/>
              </a:ext>
            </a:extLst>
          </p:cNvPr>
          <p:cNvSpPr>
            <a:spLocks noGrp="1"/>
          </p:cNvSpPr>
          <p:nvPr>
            <p:ph type="sldNum" sz="quarter" idx="12"/>
          </p:nvPr>
        </p:nvSpPr>
        <p:spPr/>
        <p:txBody>
          <a:bodyPr/>
          <a:lstStyle/>
          <a:p>
            <a:fld id="{61835B16-498E-414B-B3D6-67A4418201F9}" type="slidenum">
              <a:rPr lang="en-US" smtClean="0"/>
              <a:t>‹#›</a:t>
            </a:fld>
            <a:endParaRPr lang="en-US"/>
          </a:p>
        </p:txBody>
      </p:sp>
    </p:spTree>
    <p:extLst>
      <p:ext uri="{BB962C8B-B14F-4D97-AF65-F5344CB8AC3E}">
        <p14:creationId xmlns:p14="http://schemas.microsoft.com/office/powerpoint/2010/main" val="1077464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2F437-C6DC-324F-8779-94C64E6EA8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02926A-A2F7-AEDC-BE40-08F17F3471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3FA376-235F-80E6-21C9-8144A5F71D8F}"/>
              </a:ext>
            </a:extLst>
          </p:cNvPr>
          <p:cNvSpPr>
            <a:spLocks noGrp="1"/>
          </p:cNvSpPr>
          <p:nvPr>
            <p:ph type="dt" sz="half" idx="10"/>
          </p:nvPr>
        </p:nvSpPr>
        <p:spPr/>
        <p:txBody>
          <a:bodyPr/>
          <a:lstStyle/>
          <a:p>
            <a:fld id="{8DA85D94-39CF-4B52-B4FA-541810832B41}" type="datetimeFigureOut">
              <a:rPr lang="en-US" smtClean="0"/>
              <a:t>1/26/2024</a:t>
            </a:fld>
            <a:endParaRPr lang="en-US"/>
          </a:p>
        </p:txBody>
      </p:sp>
      <p:sp>
        <p:nvSpPr>
          <p:cNvPr id="5" name="Footer Placeholder 4">
            <a:extLst>
              <a:ext uri="{FF2B5EF4-FFF2-40B4-BE49-F238E27FC236}">
                <a16:creationId xmlns:a16="http://schemas.microsoft.com/office/drawing/2014/main" id="{46CAD51E-711F-A084-B5CC-1F89D9412E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06B166-8A8D-BC14-FDA7-38FCA33DB91A}"/>
              </a:ext>
            </a:extLst>
          </p:cNvPr>
          <p:cNvSpPr>
            <a:spLocks noGrp="1"/>
          </p:cNvSpPr>
          <p:nvPr>
            <p:ph type="sldNum" sz="quarter" idx="12"/>
          </p:nvPr>
        </p:nvSpPr>
        <p:spPr/>
        <p:txBody>
          <a:bodyPr/>
          <a:lstStyle/>
          <a:p>
            <a:fld id="{61835B16-498E-414B-B3D6-67A4418201F9}" type="slidenum">
              <a:rPr lang="en-US" smtClean="0"/>
              <a:t>‹#›</a:t>
            </a:fld>
            <a:endParaRPr lang="en-US"/>
          </a:p>
        </p:txBody>
      </p:sp>
    </p:spTree>
    <p:extLst>
      <p:ext uri="{BB962C8B-B14F-4D97-AF65-F5344CB8AC3E}">
        <p14:creationId xmlns:p14="http://schemas.microsoft.com/office/powerpoint/2010/main" val="171970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73A72-C582-32ED-3EDB-BA2D5EB38C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F17E0B2-81DF-3720-2018-C4E95523A0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6E6F45-3189-AC5F-8436-4052A0F41C7F}"/>
              </a:ext>
            </a:extLst>
          </p:cNvPr>
          <p:cNvSpPr>
            <a:spLocks noGrp="1"/>
          </p:cNvSpPr>
          <p:nvPr>
            <p:ph type="dt" sz="half" idx="10"/>
          </p:nvPr>
        </p:nvSpPr>
        <p:spPr/>
        <p:txBody>
          <a:bodyPr/>
          <a:lstStyle/>
          <a:p>
            <a:fld id="{8DA85D94-39CF-4B52-B4FA-541810832B41}" type="datetimeFigureOut">
              <a:rPr lang="en-US" smtClean="0"/>
              <a:t>1/26/2024</a:t>
            </a:fld>
            <a:endParaRPr lang="en-US"/>
          </a:p>
        </p:txBody>
      </p:sp>
      <p:sp>
        <p:nvSpPr>
          <p:cNvPr id="5" name="Footer Placeholder 4">
            <a:extLst>
              <a:ext uri="{FF2B5EF4-FFF2-40B4-BE49-F238E27FC236}">
                <a16:creationId xmlns:a16="http://schemas.microsoft.com/office/drawing/2014/main" id="{CFEDE3B8-C87E-7666-0A99-556215E822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2D8041-4A6A-8001-640F-DF62D4A5DDDB}"/>
              </a:ext>
            </a:extLst>
          </p:cNvPr>
          <p:cNvSpPr>
            <a:spLocks noGrp="1"/>
          </p:cNvSpPr>
          <p:nvPr>
            <p:ph type="sldNum" sz="quarter" idx="12"/>
          </p:nvPr>
        </p:nvSpPr>
        <p:spPr/>
        <p:txBody>
          <a:bodyPr/>
          <a:lstStyle/>
          <a:p>
            <a:fld id="{61835B16-498E-414B-B3D6-67A4418201F9}" type="slidenum">
              <a:rPr lang="en-US" smtClean="0"/>
              <a:t>‹#›</a:t>
            </a:fld>
            <a:endParaRPr lang="en-US"/>
          </a:p>
        </p:txBody>
      </p:sp>
    </p:spTree>
    <p:extLst>
      <p:ext uri="{BB962C8B-B14F-4D97-AF65-F5344CB8AC3E}">
        <p14:creationId xmlns:p14="http://schemas.microsoft.com/office/powerpoint/2010/main" val="647503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BA36F-9A18-6143-DA96-0F36C73918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39548D-9128-7997-2156-A7BE17E5BC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323ADA-721A-1A9C-660F-5F3C780E5B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B6B7A1-E642-1B59-6521-CE0200FDF34A}"/>
              </a:ext>
            </a:extLst>
          </p:cNvPr>
          <p:cNvSpPr>
            <a:spLocks noGrp="1"/>
          </p:cNvSpPr>
          <p:nvPr>
            <p:ph type="dt" sz="half" idx="10"/>
          </p:nvPr>
        </p:nvSpPr>
        <p:spPr/>
        <p:txBody>
          <a:bodyPr/>
          <a:lstStyle/>
          <a:p>
            <a:fld id="{8DA85D94-39CF-4B52-B4FA-541810832B41}" type="datetimeFigureOut">
              <a:rPr lang="en-US" smtClean="0"/>
              <a:t>1/26/2024</a:t>
            </a:fld>
            <a:endParaRPr lang="en-US"/>
          </a:p>
        </p:txBody>
      </p:sp>
      <p:sp>
        <p:nvSpPr>
          <p:cNvPr id="6" name="Footer Placeholder 5">
            <a:extLst>
              <a:ext uri="{FF2B5EF4-FFF2-40B4-BE49-F238E27FC236}">
                <a16:creationId xmlns:a16="http://schemas.microsoft.com/office/drawing/2014/main" id="{5DAAF3A6-5A9D-0AA0-6BC7-2B41E1FBD3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9F535A-0795-0575-1728-6EA24883D755}"/>
              </a:ext>
            </a:extLst>
          </p:cNvPr>
          <p:cNvSpPr>
            <a:spLocks noGrp="1"/>
          </p:cNvSpPr>
          <p:nvPr>
            <p:ph type="sldNum" sz="quarter" idx="12"/>
          </p:nvPr>
        </p:nvSpPr>
        <p:spPr/>
        <p:txBody>
          <a:bodyPr/>
          <a:lstStyle/>
          <a:p>
            <a:fld id="{61835B16-498E-414B-B3D6-67A4418201F9}" type="slidenum">
              <a:rPr lang="en-US" smtClean="0"/>
              <a:t>‹#›</a:t>
            </a:fld>
            <a:endParaRPr lang="en-US"/>
          </a:p>
        </p:txBody>
      </p:sp>
    </p:spTree>
    <p:extLst>
      <p:ext uri="{BB962C8B-B14F-4D97-AF65-F5344CB8AC3E}">
        <p14:creationId xmlns:p14="http://schemas.microsoft.com/office/powerpoint/2010/main" val="1595203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95B95-6874-42ED-1DD6-BCD935F1865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C81E7A-ADF5-8BA5-B821-D40F9F2EF2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EC9510-FDFA-CDEE-B058-600F09B041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B1E563-D53C-218B-FA61-619D09E7CA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BCE5C9-F0BD-7C1B-FA0B-7593DA6762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FCED60E-8C12-F078-5205-9E9841714521}"/>
              </a:ext>
            </a:extLst>
          </p:cNvPr>
          <p:cNvSpPr>
            <a:spLocks noGrp="1"/>
          </p:cNvSpPr>
          <p:nvPr>
            <p:ph type="dt" sz="half" idx="10"/>
          </p:nvPr>
        </p:nvSpPr>
        <p:spPr/>
        <p:txBody>
          <a:bodyPr/>
          <a:lstStyle/>
          <a:p>
            <a:fld id="{8DA85D94-39CF-4B52-B4FA-541810832B41}" type="datetimeFigureOut">
              <a:rPr lang="en-US" smtClean="0"/>
              <a:t>1/26/2024</a:t>
            </a:fld>
            <a:endParaRPr lang="en-US"/>
          </a:p>
        </p:txBody>
      </p:sp>
      <p:sp>
        <p:nvSpPr>
          <p:cNvPr id="8" name="Footer Placeholder 7">
            <a:extLst>
              <a:ext uri="{FF2B5EF4-FFF2-40B4-BE49-F238E27FC236}">
                <a16:creationId xmlns:a16="http://schemas.microsoft.com/office/drawing/2014/main" id="{CBC72A90-1D96-C40B-16A7-94CA806083A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F190CF-CD7F-C890-0B5E-79241D6E5F58}"/>
              </a:ext>
            </a:extLst>
          </p:cNvPr>
          <p:cNvSpPr>
            <a:spLocks noGrp="1"/>
          </p:cNvSpPr>
          <p:nvPr>
            <p:ph type="sldNum" sz="quarter" idx="12"/>
          </p:nvPr>
        </p:nvSpPr>
        <p:spPr/>
        <p:txBody>
          <a:bodyPr/>
          <a:lstStyle/>
          <a:p>
            <a:fld id="{61835B16-498E-414B-B3D6-67A4418201F9}" type="slidenum">
              <a:rPr lang="en-US" smtClean="0"/>
              <a:t>‹#›</a:t>
            </a:fld>
            <a:endParaRPr lang="en-US"/>
          </a:p>
        </p:txBody>
      </p:sp>
    </p:spTree>
    <p:extLst>
      <p:ext uri="{BB962C8B-B14F-4D97-AF65-F5344CB8AC3E}">
        <p14:creationId xmlns:p14="http://schemas.microsoft.com/office/powerpoint/2010/main" val="1906029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E0356-2119-B650-94B6-4AB0DE5FB4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2EB66E-69B0-6753-688B-69D9587DD256}"/>
              </a:ext>
            </a:extLst>
          </p:cNvPr>
          <p:cNvSpPr>
            <a:spLocks noGrp="1"/>
          </p:cNvSpPr>
          <p:nvPr>
            <p:ph type="dt" sz="half" idx="10"/>
          </p:nvPr>
        </p:nvSpPr>
        <p:spPr/>
        <p:txBody>
          <a:bodyPr/>
          <a:lstStyle/>
          <a:p>
            <a:fld id="{8DA85D94-39CF-4B52-B4FA-541810832B41}" type="datetimeFigureOut">
              <a:rPr lang="en-US" smtClean="0"/>
              <a:t>1/26/2024</a:t>
            </a:fld>
            <a:endParaRPr lang="en-US"/>
          </a:p>
        </p:txBody>
      </p:sp>
      <p:sp>
        <p:nvSpPr>
          <p:cNvPr id="4" name="Footer Placeholder 3">
            <a:extLst>
              <a:ext uri="{FF2B5EF4-FFF2-40B4-BE49-F238E27FC236}">
                <a16:creationId xmlns:a16="http://schemas.microsoft.com/office/drawing/2014/main" id="{040B5525-F2D2-B60A-E86D-D2761F5047E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E16FFC-3311-A05B-4942-27BF1A46956F}"/>
              </a:ext>
            </a:extLst>
          </p:cNvPr>
          <p:cNvSpPr>
            <a:spLocks noGrp="1"/>
          </p:cNvSpPr>
          <p:nvPr>
            <p:ph type="sldNum" sz="quarter" idx="12"/>
          </p:nvPr>
        </p:nvSpPr>
        <p:spPr/>
        <p:txBody>
          <a:bodyPr/>
          <a:lstStyle/>
          <a:p>
            <a:fld id="{61835B16-498E-414B-B3D6-67A4418201F9}" type="slidenum">
              <a:rPr lang="en-US" smtClean="0"/>
              <a:t>‹#›</a:t>
            </a:fld>
            <a:endParaRPr lang="en-US"/>
          </a:p>
        </p:txBody>
      </p:sp>
    </p:spTree>
    <p:extLst>
      <p:ext uri="{BB962C8B-B14F-4D97-AF65-F5344CB8AC3E}">
        <p14:creationId xmlns:p14="http://schemas.microsoft.com/office/powerpoint/2010/main" val="2491410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942A0E-9B89-71D4-4501-EA469932B97B}"/>
              </a:ext>
            </a:extLst>
          </p:cNvPr>
          <p:cNvSpPr>
            <a:spLocks noGrp="1"/>
          </p:cNvSpPr>
          <p:nvPr>
            <p:ph type="dt" sz="half" idx="10"/>
          </p:nvPr>
        </p:nvSpPr>
        <p:spPr/>
        <p:txBody>
          <a:bodyPr/>
          <a:lstStyle/>
          <a:p>
            <a:fld id="{8DA85D94-39CF-4B52-B4FA-541810832B41}" type="datetimeFigureOut">
              <a:rPr lang="en-US" smtClean="0"/>
              <a:t>1/26/2024</a:t>
            </a:fld>
            <a:endParaRPr lang="en-US"/>
          </a:p>
        </p:txBody>
      </p:sp>
      <p:sp>
        <p:nvSpPr>
          <p:cNvPr id="3" name="Footer Placeholder 2">
            <a:extLst>
              <a:ext uri="{FF2B5EF4-FFF2-40B4-BE49-F238E27FC236}">
                <a16:creationId xmlns:a16="http://schemas.microsoft.com/office/drawing/2014/main" id="{E892D730-D5A1-302C-FDBA-D2B90F205E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824D5E5-BF46-EAE9-75C9-734D2969AF7D}"/>
              </a:ext>
            </a:extLst>
          </p:cNvPr>
          <p:cNvSpPr>
            <a:spLocks noGrp="1"/>
          </p:cNvSpPr>
          <p:nvPr>
            <p:ph type="sldNum" sz="quarter" idx="12"/>
          </p:nvPr>
        </p:nvSpPr>
        <p:spPr/>
        <p:txBody>
          <a:bodyPr/>
          <a:lstStyle/>
          <a:p>
            <a:fld id="{61835B16-498E-414B-B3D6-67A4418201F9}" type="slidenum">
              <a:rPr lang="en-US" smtClean="0"/>
              <a:t>‹#›</a:t>
            </a:fld>
            <a:endParaRPr lang="en-US"/>
          </a:p>
        </p:txBody>
      </p:sp>
    </p:spTree>
    <p:extLst>
      <p:ext uri="{BB962C8B-B14F-4D97-AF65-F5344CB8AC3E}">
        <p14:creationId xmlns:p14="http://schemas.microsoft.com/office/powerpoint/2010/main" val="3619735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27111-8A05-95D3-83C2-F8B06F0E8D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E80E5C-9ECB-ED1C-8E30-6989A6392D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81C4B2C-7C66-EB1C-88B4-A86C25302B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3CCBAB-3F7C-D0AE-AD29-DC0515CCE2C9}"/>
              </a:ext>
            </a:extLst>
          </p:cNvPr>
          <p:cNvSpPr>
            <a:spLocks noGrp="1"/>
          </p:cNvSpPr>
          <p:nvPr>
            <p:ph type="dt" sz="half" idx="10"/>
          </p:nvPr>
        </p:nvSpPr>
        <p:spPr/>
        <p:txBody>
          <a:bodyPr/>
          <a:lstStyle/>
          <a:p>
            <a:fld id="{8DA85D94-39CF-4B52-B4FA-541810832B41}" type="datetimeFigureOut">
              <a:rPr lang="en-US" smtClean="0"/>
              <a:t>1/26/2024</a:t>
            </a:fld>
            <a:endParaRPr lang="en-US"/>
          </a:p>
        </p:txBody>
      </p:sp>
      <p:sp>
        <p:nvSpPr>
          <p:cNvPr id="6" name="Footer Placeholder 5">
            <a:extLst>
              <a:ext uri="{FF2B5EF4-FFF2-40B4-BE49-F238E27FC236}">
                <a16:creationId xmlns:a16="http://schemas.microsoft.com/office/drawing/2014/main" id="{7E39A6D4-4315-9ED9-3FE6-D4703FD2E7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F64C5F-F5E6-DB7F-DBBD-6F07ECDECC78}"/>
              </a:ext>
            </a:extLst>
          </p:cNvPr>
          <p:cNvSpPr>
            <a:spLocks noGrp="1"/>
          </p:cNvSpPr>
          <p:nvPr>
            <p:ph type="sldNum" sz="quarter" idx="12"/>
          </p:nvPr>
        </p:nvSpPr>
        <p:spPr/>
        <p:txBody>
          <a:bodyPr/>
          <a:lstStyle/>
          <a:p>
            <a:fld id="{61835B16-498E-414B-B3D6-67A4418201F9}" type="slidenum">
              <a:rPr lang="en-US" smtClean="0"/>
              <a:t>‹#›</a:t>
            </a:fld>
            <a:endParaRPr lang="en-US"/>
          </a:p>
        </p:txBody>
      </p:sp>
    </p:spTree>
    <p:extLst>
      <p:ext uri="{BB962C8B-B14F-4D97-AF65-F5344CB8AC3E}">
        <p14:creationId xmlns:p14="http://schemas.microsoft.com/office/powerpoint/2010/main" val="77054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39AF4-E5B3-6D6D-6CCB-A7ABEE02FD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1EBE12F-40C9-9A30-A9B4-7AD76309FD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1545A6-A8E9-863C-4306-C604ACEE00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04A46-A311-712A-ACC9-5108EAB69AAC}"/>
              </a:ext>
            </a:extLst>
          </p:cNvPr>
          <p:cNvSpPr>
            <a:spLocks noGrp="1"/>
          </p:cNvSpPr>
          <p:nvPr>
            <p:ph type="dt" sz="half" idx="10"/>
          </p:nvPr>
        </p:nvSpPr>
        <p:spPr/>
        <p:txBody>
          <a:bodyPr/>
          <a:lstStyle/>
          <a:p>
            <a:fld id="{8DA85D94-39CF-4B52-B4FA-541810832B41}" type="datetimeFigureOut">
              <a:rPr lang="en-US" smtClean="0"/>
              <a:t>1/26/2024</a:t>
            </a:fld>
            <a:endParaRPr lang="en-US"/>
          </a:p>
        </p:txBody>
      </p:sp>
      <p:sp>
        <p:nvSpPr>
          <p:cNvPr id="6" name="Footer Placeholder 5">
            <a:extLst>
              <a:ext uri="{FF2B5EF4-FFF2-40B4-BE49-F238E27FC236}">
                <a16:creationId xmlns:a16="http://schemas.microsoft.com/office/drawing/2014/main" id="{7757A957-D241-6950-3F21-4776AD1949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5004F1-03BC-0008-8529-9FD65E66669E}"/>
              </a:ext>
            </a:extLst>
          </p:cNvPr>
          <p:cNvSpPr>
            <a:spLocks noGrp="1"/>
          </p:cNvSpPr>
          <p:nvPr>
            <p:ph type="sldNum" sz="quarter" idx="12"/>
          </p:nvPr>
        </p:nvSpPr>
        <p:spPr/>
        <p:txBody>
          <a:bodyPr/>
          <a:lstStyle/>
          <a:p>
            <a:fld id="{61835B16-498E-414B-B3D6-67A4418201F9}" type="slidenum">
              <a:rPr lang="en-US" smtClean="0"/>
              <a:t>‹#›</a:t>
            </a:fld>
            <a:endParaRPr lang="en-US"/>
          </a:p>
        </p:txBody>
      </p:sp>
    </p:spTree>
    <p:extLst>
      <p:ext uri="{BB962C8B-B14F-4D97-AF65-F5344CB8AC3E}">
        <p14:creationId xmlns:p14="http://schemas.microsoft.com/office/powerpoint/2010/main" val="3888635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5DF121-A728-8A7F-ED71-54C8BAA30F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9CB696-561C-7FA3-AADF-D12156B547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9B14BC-75A9-A625-2AA0-69683EF234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A85D94-39CF-4B52-B4FA-541810832B41}" type="datetimeFigureOut">
              <a:rPr lang="en-US" smtClean="0"/>
              <a:t>1/26/2024</a:t>
            </a:fld>
            <a:endParaRPr lang="en-US"/>
          </a:p>
        </p:txBody>
      </p:sp>
      <p:sp>
        <p:nvSpPr>
          <p:cNvPr id="5" name="Footer Placeholder 4">
            <a:extLst>
              <a:ext uri="{FF2B5EF4-FFF2-40B4-BE49-F238E27FC236}">
                <a16:creationId xmlns:a16="http://schemas.microsoft.com/office/drawing/2014/main" id="{1F935CC9-AC29-39D9-1DDA-F595D28E94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2B1D7DA-8670-0753-D094-BA2CDEE17A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35B16-498E-414B-B3D6-67A4418201F9}" type="slidenum">
              <a:rPr lang="en-US" smtClean="0"/>
              <a:t>‹#›</a:t>
            </a:fld>
            <a:endParaRPr lang="en-US"/>
          </a:p>
        </p:txBody>
      </p:sp>
    </p:spTree>
    <p:extLst>
      <p:ext uri="{BB962C8B-B14F-4D97-AF65-F5344CB8AC3E}">
        <p14:creationId xmlns:p14="http://schemas.microsoft.com/office/powerpoint/2010/main" val="1127777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7.e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xml"/><Relationship Id="rId5"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45C600-9206-67AB-DC8D-F9131F234193}"/>
              </a:ext>
            </a:extLst>
          </p:cNvPr>
          <p:cNvSpPr>
            <a:spLocks noGrp="1"/>
          </p:cNvSpPr>
          <p:nvPr>
            <p:ph type="title"/>
          </p:nvPr>
        </p:nvSpPr>
        <p:spPr/>
        <p:txBody>
          <a:bodyPr/>
          <a:lstStyle/>
          <a:p>
            <a:r>
              <a:rPr lang="en-US" dirty="0"/>
              <a:t>205 Jan 31, Class 12</a:t>
            </a:r>
          </a:p>
        </p:txBody>
      </p:sp>
      <p:sp>
        <p:nvSpPr>
          <p:cNvPr id="5" name="Content Placeholder 4">
            <a:extLst>
              <a:ext uri="{FF2B5EF4-FFF2-40B4-BE49-F238E27FC236}">
                <a16:creationId xmlns:a16="http://schemas.microsoft.com/office/drawing/2014/main" id="{C12DFC24-ABED-21D8-9FA0-CD39B72780BC}"/>
              </a:ext>
            </a:extLst>
          </p:cNvPr>
          <p:cNvSpPr>
            <a:spLocks noGrp="1"/>
          </p:cNvSpPr>
          <p:nvPr>
            <p:ph idx="1"/>
          </p:nvPr>
        </p:nvSpPr>
        <p:spPr/>
        <p:txBody>
          <a:bodyPr/>
          <a:lstStyle/>
          <a:p>
            <a:r>
              <a:rPr lang="en-US" dirty="0"/>
              <a:t>Chapter 10</a:t>
            </a:r>
          </a:p>
          <a:p>
            <a:pPr lvl="1"/>
            <a:r>
              <a:rPr lang="en-US" dirty="0"/>
              <a:t>2x2 results, main effects and interactions</a:t>
            </a:r>
          </a:p>
          <a:p>
            <a:endParaRPr lang="en-US" dirty="0"/>
          </a:p>
          <a:p>
            <a:r>
              <a:rPr lang="en-US" dirty="0"/>
              <a:t>Planning Experiment 2</a:t>
            </a:r>
          </a:p>
        </p:txBody>
      </p:sp>
    </p:spTree>
    <p:extLst>
      <p:ext uri="{BB962C8B-B14F-4D97-AF65-F5344CB8AC3E}">
        <p14:creationId xmlns:p14="http://schemas.microsoft.com/office/powerpoint/2010/main" val="1730719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D0653-3467-4A3A-6F38-CF97B834FE4C}"/>
              </a:ext>
            </a:extLst>
          </p:cNvPr>
          <p:cNvSpPr>
            <a:spLocks noGrp="1"/>
          </p:cNvSpPr>
          <p:nvPr>
            <p:ph type="title"/>
          </p:nvPr>
        </p:nvSpPr>
        <p:spPr/>
        <p:txBody>
          <a:bodyPr/>
          <a:lstStyle/>
          <a:p>
            <a:r>
              <a:rPr lang="en-US" dirty="0"/>
              <a:t>Data 4</a:t>
            </a:r>
          </a:p>
        </p:txBody>
      </p:sp>
      <p:graphicFrame>
        <p:nvGraphicFramePr>
          <p:cNvPr id="6" name="Content Placeholder 5">
            <a:extLst>
              <a:ext uri="{FF2B5EF4-FFF2-40B4-BE49-F238E27FC236}">
                <a16:creationId xmlns:a16="http://schemas.microsoft.com/office/drawing/2014/main" id="{0DB50275-A92D-BB5C-7F79-996A63FC0D4C}"/>
              </a:ext>
            </a:extLst>
          </p:cNvPr>
          <p:cNvGraphicFramePr>
            <a:graphicFrameLocks noGrp="1"/>
          </p:cNvGraphicFramePr>
          <p:nvPr>
            <p:ph idx="1"/>
            <p:extLst>
              <p:ext uri="{D42A27DB-BD31-4B8C-83A1-F6EECF244321}">
                <p14:modId xmlns:p14="http://schemas.microsoft.com/office/powerpoint/2010/main" val="1762084252"/>
              </p:ext>
            </p:extLst>
          </p:nvPr>
        </p:nvGraphicFramePr>
        <p:xfrm>
          <a:off x="838200" y="1690688"/>
          <a:ext cx="8567058" cy="3801364"/>
        </p:xfrm>
        <a:graphic>
          <a:graphicData uri="http://schemas.openxmlformats.org/drawingml/2006/table">
            <a:tbl>
              <a:tblPr firstRow="1" firstCol="1" bandRow="1">
                <a:tableStyleId>{5940675A-B579-460E-94D1-54222C63F5DA}</a:tableStyleId>
              </a:tblPr>
              <a:tblGrid>
                <a:gridCol w="1786370">
                  <a:extLst>
                    <a:ext uri="{9D8B030D-6E8A-4147-A177-3AD203B41FA5}">
                      <a16:colId xmlns:a16="http://schemas.microsoft.com/office/drawing/2014/main" val="3377958318"/>
                    </a:ext>
                  </a:extLst>
                </a:gridCol>
                <a:gridCol w="1786370">
                  <a:extLst>
                    <a:ext uri="{9D8B030D-6E8A-4147-A177-3AD203B41FA5}">
                      <a16:colId xmlns:a16="http://schemas.microsoft.com/office/drawing/2014/main" val="2099104786"/>
                    </a:ext>
                  </a:extLst>
                </a:gridCol>
                <a:gridCol w="1802024">
                  <a:extLst>
                    <a:ext uri="{9D8B030D-6E8A-4147-A177-3AD203B41FA5}">
                      <a16:colId xmlns:a16="http://schemas.microsoft.com/office/drawing/2014/main" val="4063273605"/>
                    </a:ext>
                  </a:extLst>
                </a:gridCol>
                <a:gridCol w="1802024">
                  <a:extLst>
                    <a:ext uri="{9D8B030D-6E8A-4147-A177-3AD203B41FA5}">
                      <a16:colId xmlns:a16="http://schemas.microsoft.com/office/drawing/2014/main" val="1561812349"/>
                    </a:ext>
                  </a:extLst>
                </a:gridCol>
                <a:gridCol w="1390270">
                  <a:extLst>
                    <a:ext uri="{9D8B030D-6E8A-4147-A177-3AD203B41FA5}">
                      <a16:colId xmlns:a16="http://schemas.microsoft.com/office/drawing/2014/main" val="963407833"/>
                    </a:ext>
                  </a:extLst>
                </a:gridCol>
              </a:tblGrid>
              <a:tr h="0">
                <a:tc rowSpan="2" gridSpan="2">
                  <a:txBody>
                    <a:bodyPr/>
                    <a:lstStyle/>
                    <a:p>
                      <a:pPr marL="0" marR="0" algn="ctr">
                        <a:lnSpc>
                          <a:spcPct val="115000"/>
                        </a:lnSpc>
                        <a:spcBef>
                          <a:spcPts val="1195"/>
                        </a:spcBef>
                        <a:spcAft>
                          <a:spcPts val="0"/>
                        </a:spcAft>
                      </a:pPr>
                      <a:r>
                        <a:rPr lang="en-US" sz="2800">
                          <a:effectLst/>
                        </a:rPr>
                        <a:t>Means</a:t>
                      </a:r>
                      <a:br>
                        <a:rPr lang="en-US" sz="2800">
                          <a:effectLst/>
                        </a:rPr>
                      </a:br>
                      <a:r>
                        <a:rPr lang="en-US" sz="2800">
                          <a:effectLst/>
                        </a:rPr>
                        <a:t>Table</a:t>
                      </a:r>
                      <a:endParaRPr lang="en-US" sz="280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tc>
                <a:tc rowSpan="2" hMerge="1">
                  <a:txBody>
                    <a:bodyPr/>
                    <a:lstStyle/>
                    <a:p>
                      <a:endParaRPr lang="en-US"/>
                    </a:p>
                  </a:txBody>
                  <a:tcPr/>
                </a:tc>
                <a:tc gridSpan="2">
                  <a:txBody>
                    <a:bodyPr/>
                    <a:lstStyle/>
                    <a:p>
                      <a:pPr marL="0" marR="0" algn="ctr">
                        <a:lnSpc>
                          <a:spcPct val="115000"/>
                        </a:lnSpc>
                        <a:spcBef>
                          <a:spcPts val="1195"/>
                        </a:spcBef>
                        <a:spcAft>
                          <a:spcPts val="0"/>
                        </a:spcAft>
                      </a:pPr>
                      <a:r>
                        <a:rPr lang="en-US" sz="2800">
                          <a:effectLst/>
                        </a:rPr>
                        <a:t>Factor 1</a:t>
                      </a:r>
                      <a:endParaRPr lang="en-US" sz="280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tc>
                <a:tc hMerge="1">
                  <a:txBody>
                    <a:bodyPr/>
                    <a:lstStyle/>
                    <a:p>
                      <a:endParaRPr lang="en-US"/>
                    </a:p>
                  </a:txBody>
                  <a:tcPr/>
                </a:tc>
                <a:tc>
                  <a:txBody>
                    <a:bodyPr/>
                    <a:lstStyle/>
                    <a:p>
                      <a:pPr marL="0" marR="0" algn="ctr">
                        <a:lnSpc>
                          <a:spcPct val="115000"/>
                        </a:lnSpc>
                        <a:spcBef>
                          <a:spcPts val="1195"/>
                        </a:spcBef>
                        <a:spcAft>
                          <a:spcPts val="0"/>
                        </a:spcAft>
                      </a:pPr>
                      <a:endParaRPr lang="en-US" sz="2800" dirty="0">
                        <a:effectLst/>
                        <a:latin typeface="Times New Roman" panose="02020603050405020304" pitchFamily="18" charset="0"/>
                        <a:cs typeface="Latha" panose="020B0604020202020204" pitchFamily="34" charset="0"/>
                      </a:endParaRPr>
                    </a:p>
                  </a:txBody>
                  <a:tcPr marL="68580" marR="68580" marT="0" marB="0"/>
                </a:tc>
                <a:extLst>
                  <a:ext uri="{0D108BD9-81ED-4DB2-BD59-A6C34878D82A}">
                    <a16:rowId xmlns:a16="http://schemas.microsoft.com/office/drawing/2014/main" val="2575574665"/>
                  </a:ext>
                </a:extLst>
              </a:tr>
              <a:tr h="0">
                <a:tc gridSpan="2" vMerge="1">
                  <a:txBody>
                    <a:bodyPr/>
                    <a:lstStyle/>
                    <a:p>
                      <a:endParaRPr lang="en-US"/>
                    </a:p>
                  </a:txBody>
                  <a:tcPr/>
                </a:tc>
                <a:tc hMerge="1" vMerge="1">
                  <a:txBody>
                    <a:bodyPr/>
                    <a:lstStyle/>
                    <a:p>
                      <a:endParaRPr lang="en-US"/>
                    </a:p>
                  </a:txBody>
                  <a:tcPr/>
                </a:tc>
                <a:tc>
                  <a:txBody>
                    <a:bodyPr/>
                    <a:lstStyle/>
                    <a:p>
                      <a:pPr marL="0" marR="0" algn="ctr">
                        <a:lnSpc>
                          <a:spcPct val="115000"/>
                        </a:lnSpc>
                        <a:spcBef>
                          <a:spcPts val="1195"/>
                        </a:spcBef>
                        <a:spcAft>
                          <a:spcPts val="0"/>
                        </a:spcAft>
                      </a:pPr>
                      <a:r>
                        <a:rPr lang="en-US" sz="2800">
                          <a:effectLst/>
                        </a:rPr>
                        <a:t>A</a:t>
                      </a:r>
                      <a:endParaRPr lang="en-US" sz="280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tc>
                <a:tc>
                  <a:txBody>
                    <a:bodyPr/>
                    <a:lstStyle/>
                    <a:p>
                      <a:pPr marL="0" marR="0" algn="ctr">
                        <a:lnSpc>
                          <a:spcPct val="115000"/>
                        </a:lnSpc>
                        <a:spcBef>
                          <a:spcPts val="1195"/>
                        </a:spcBef>
                        <a:spcAft>
                          <a:spcPts val="0"/>
                        </a:spcAft>
                      </a:pPr>
                      <a:r>
                        <a:rPr lang="en-US" sz="2800">
                          <a:effectLst/>
                        </a:rPr>
                        <a:t>B</a:t>
                      </a:r>
                      <a:endParaRPr lang="en-US" sz="280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tc>
                <a:tc>
                  <a:txBody>
                    <a:bodyPr/>
                    <a:lstStyle/>
                    <a:p>
                      <a:pPr marL="0" marR="0" algn="ctr">
                        <a:lnSpc>
                          <a:spcPct val="115000"/>
                        </a:lnSpc>
                        <a:spcBef>
                          <a:spcPts val="1195"/>
                        </a:spcBef>
                        <a:spcAft>
                          <a:spcPts val="0"/>
                        </a:spcAft>
                      </a:pPr>
                      <a:r>
                        <a:rPr lang="en-US" sz="2800" dirty="0">
                          <a:effectLst/>
                        </a:rPr>
                        <a:t>Mean</a:t>
                      </a:r>
                    </a:p>
                  </a:txBody>
                  <a:tcPr marL="68580" marR="68580" marT="0" marB="0"/>
                </a:tc>
                <a:extLst>
                  <a:ext uri="{0D108BD9-81ED-4DB2-BD59-A6C34878D82A}">
                    <a16:rowId xmlns:a16="http://schemas.microsoft.com/office/drawing/2014/main" val="2599387539"/>
                  </a:ext>
                </a:extLst>
              </a:tr>
              <a:tr h="622300">
                <a:tc rowSpan="2">
                  <a:txBody>
                    <a:bodyPr/>
                    <a:lstStyle/>
                    <a:p>
                      <a:pPr marL="0" marR="0" algn="ctr">
                        <a:lnSpc>
                          <a:spcPct val="115000"/>
                        </a:lnSpc>
                        <a:spcBef>
                          <a:spcPts val="1195"/>
                        </a:spcBef>
                        <a:spcAft>
                          <a:spcPts val="0"/>
                        </a:spcAft>
                      </a:pPr>
                      <a:r>
                        <a:rPr lang="en-US" sz="2800">
                          <a:effectLst/>
                        </a:rPr>
                        <a:t>Factor 2</a:t>
                      </a:r>
                      <a:endParaRPr lang="en-US" sz="280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ctr"/>
                </a:tc>
                <a:tc>
                  <a:txBody>
                    <a:bodyPr/>
                    <a:lstStyle/>
                    <a:p>
                      <a:pPr marL="0" marR="0" algn="ctr">
                        <a:lnSpc>
                          <a:spcPct val="115000"/>
                        </a:lnSpc>
                        <a:spcBef>
                          <a:spcPts val="1195"/>
                        </a:spcBef>
                        <a:spcAft>
                          <a:spcPts val="0"/>
                        </a:spcAft>
                      </a:pPr>
                      <a:r>
                        <a:rPr lang="en-US" sz="2800">
                          <a:effectLst/>
                        </a:rPr>
                        <a:t>X</a:t>
                      </a:r>
                      <a:endParaRPr lang="en-US" sz="280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ctr"/>
                </a:tc>
                <a:tc>
                  <a:txBody>
                    <a:bodyPr/>
                    <a:lstStyle/>
                    <a:p>
                      <a:pPr marL="0" marR="0" algn="ctr">
                        <a:lnSpc>
                          <a:spcPct val="115000"/>
                        </a:lnSpc>
                        <a:spcBef>
                          <a:spcPts val="1195"/>
                        </a:spcBef>
                        <a:spcAft>
                          <a:spcPts val="0"/>
                        </a:spcAft>
                      </a:pPr>
                      <a:r>
                        <a:rPr lang="en-US" sz="2800">
                          <a:effectLst/>
                        </a:rPr>
                        <a:t>1.43</a:t>
                      </a:r>
                      <a:br>
                        <a:rPr lang="en-US" sz="2800">
                          <a:effectLst/>
                        </a:rPr>
                      </a:br>
                      <a:r>
                        <a:rPr lang="en-US" sz="2800">
                          <a:effectLst/>
                        </a:rPr>
                        <a:t>(1.32)</a:t>
                      </a:r>
                      <a:endParaRPr lang="en-US" sz="280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tc>
                <a:tc>
                  <a:txBody>
                    <a:bodyPr/>
                    <a:lstStyle/>
                    <a:p>
                      <a:pPr marL="0" marR="0" algn="ctr">
                        <a:lnSpc>
                          <a:spcPct val="115000"/>
                        </a:lnSpc>
                        <a:spcBef>
                          <a:spcPts val="1195"/>
                        </a:spcBef>
                        <a:spcAft>
                          <a:spcPts val="0"/>
                        </a:spcAft>
                      </a:pPr>
                      <a:r>
                        <a:rPr lang="en-US" sz="2800">
                          <a:effectLst/>
                        </a:rPr>
                        <a:t>4.43</a:t>
                      </a:r>
                      <a:br>
                        <a:rPr lang="en-US" sz="2800">
                          <a:effectLst/>
                        </a:rPr>
                      </a:br>
                      <a:r>
                        <a:rPr lang="en-US" sz="2800">
                          <a:effectLst/>
                        </a:rPr>
                        <a:t>(2.00)</a:t>
                      </a:r>
                      <a:endParaRPr lang="en-US" sz="280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tc>
                <a:tc>
                  <a:txBody>
                    <a:bodyPr/>
                    <a:lstStyle/>
                    <a:p>
                      <a:pPr marL="0" marR="0" algn="ctr">
                        <a:lnSpc>
                          <a:spcPct val="115000"/>
                        </a:lnSpc>
                        <a:spcBef>
                          <a:spcPts val="1195"/>
                        </a:spcBef>
                        <a:spcAft>
                          <a:spcPts val="0"/>
                        </a:spcAft>
                      </a:pPr>
                      <a:r>
                        <a:rPr lang="en-US" sz="2800">
                          <a:effectLst/>
                        </a:rPr>
                        <a:t>2.93</a:t>
                      </a:r>
                      <a:br>
                        <a:rPr lang="en-US" sz="2800">
                          <a:effectLst/>
                        </a:rPr>
                      </a:br>
                      <a:r>
                        <a:rPr lang="en-US" sz="2800">
                          <a:effectLst/>
                        </a:rPr>
                        <a:t>(2.26)</a:t>
                      </a:r>
                      <a:endParaRPr lang="en-US" sz="280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tc>
                <a:extLst>
                  <a:ext uri="{0D108BD9-81ED-4DB2-BD59-A6C34878D82A}">
                    <a16:rowId xmlns:a16="http://schemas.microsoft.com/office/drawing/2014/main" val="1632066081"/>
                  </a:ext>
                </a:extLst>
              </a:tr>
              <a:tr h="508000">
                <a:tc vMerge="1">
                  <a:txBody>
                    <a:bodyPr/>
                    <a:lstStyle/>
                    <a:p>
                      <a:endParaRPr lang="en-US"/>
                    </a:p>
                  </a:txBody>
                  <a:tcPr/>
                </a:tc>
                <a:tc>
                  <a:txBody>
                    <a:bodyPr/>
                    <a:lstStyle/>
                    <a:p>
                      <a:pPr marL="0" marR="0" algn="ctr">
                        <a:lnSpc>
                          <a:spcPct val="115000"/>
                        </a:lnSpc>
                        <a:spcBef>
                          <a:spcPts val="1195"/>
                        </a:spcBef>
                        <a:spcAft>
                          <a:spcPts val="0"/>
                        </a:spcAft>
                      </a:pPr>
                      <a:r>
                        <a:rPr lang="en-US" sz="2800">
                          <a:effectLst/>
                        </a:rPr>
                        <a:t>Y</a:t>
                      </a:r>
                      <a:endParaRPr lang="en-US" sz="280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ctr"/>
                </a:tc>
                <a:tc>
                  <a:txBody>
                    <a:bodyPr/>
                    <a:lstStyle/>
                    <a:p>
                      <a:pPr marL="0" marR="0" algn="ctr">
                        <a:lnSpc>
                          <a:spcPct val="115000"/>
                        </a:lnSpc>
                        <a:spcBef>
                          <a:spcPts val="1195"/>
                        </a:spcBef>
                        <a:spcAft>
                          <a:spcPts val="0"/>
                        </a:spcAft>
                      </a:pPr>
                      <a:r>
                        <a:rPr lang="en-US" sz="2800">
                          <a:effectLst/>
                        </a:rPr>
                        <a:t>3.56</a:t>
                      </a:r>
                      <a:br>
                        <a:rPr lang="en-US" sz="2800">
                          <a:effectLst/>
                        </a:rPr>
                      </a:br>
                      <a:r>
                        <a:rPr lang="en-US" sz="2800">
                          <a:effectLst/>
                        </a:rPr>
                        <a:t>(1.39)</a:t>
                      </a:r>
                      <a:endParaRPr lang="en-US" sz="280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tc>
                <a:tc>
                  <a:txBody>
                    <a:bodyPr/>
                    <a:lstStyle/>
                    <a:p>
                      <a:pPr marL="0" marR="0" algn="ctr">
                        <a:lnSpc>
                          <a:spcPct val="115000"/>
                        </a:lnSpc>
                        <a:spcBef>
                          <a:spcPts val="1195"/>
                        </a:spcBef>
                        <a:spcAft>
                          <a:spcPts val="0"/>
                        </a:spcAft>
                      </a:pPr>
                      <a:r>
                        <a:rPr lang="en-US" sz="2800">
                          <a:effectLst/>
                        </a:rPr>
                        <a:t>9.31</a:t>
                      </a:r>
                      <a:br>
                        <a:rPr lang="en-US" sz="2800">
                          <a:effectLst/>
                        </a:rPr>
                      </a:br>
                      <a:r>
                        <a:rPr lang="en-US" sz="2800">
                          <a:effectLst/>
                        </a:rPr>
                        <a:t>(1.38)</a:t>
                      </a:r>
                      <a:endParaRPr lang="en-US" sz="280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tc>
                <a:tc>
                  <a:txBody>
                    <a:bodyPr/>
                    <a:lstStyle/>
                    <a:p>
                      <a:pPr marL="0" marR="0" algn="ctr">
                        <a:lnSpc>
                          <a:spcPct val="115000"/>
                        </a:lnSpc>
                        <a:spcBef>
                          <a:spcPts val="1195"/>
                        </a:spcBef>
                        <a:spcAft>
                          <a:spcPts val="0"/>
                        </a:spcAft>
                      </a:pPr>
                      <a:r>
                        <a:rPr lang="en-US" sz="2800">
                          <a:effectLst/>
                        </a:rPr>
                        <a:t>6.43</a:t>
                      </a:r>
                      <a:br>
                        <a:rPr lang="en-US" sz="2800">
                          <a:effectLst/>
                        </a:rPr>
                      </a:br>
                      <a:r>
                        <a:rPr lang="en-US" sz="2800">
                          <a:effectLst/>
                        </a:rPr>
                        <a:t>(3.19)</a:t>
                      </a:r>
                      <a:endParaRPr lang="en-US" sz="280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tc>
                <a:extLst>
                  <a:ext uri="{0D108BD9-81ED-4DB2-BD59-A6C34878D82A}">
                    <a16:rowId xmlns:a16="http://schemas.microsoft.com/office/drawing/2014/main" val="2502387440"/>
                  </a:ext>
                </a:extLst>
              </a:tr>
              <a:tr h="450850">
                <a:tc>
                  <a:txBody>
                    <a:bodyPr/>
                    <a:lstStyle/>
                    <a:p>
                      <a:pPr marL="0" marR="0" algn="ctr">
                        <a:lnSpc>
                          <a:spcPct val="115000"/>
                        </a:lnSpc>
                        <a:spcBef>
                          <a:spcPts val="1195"/>
                        </a:spcBef>
                        <a:spcAft>
                          <a:spcPts val="0"/>
                        </a:spcAft>
                      </a:pPr>
                      <a:r>
                        <a:rPr lang="en-US" sz="2800">
                          <a:effectLst/>
                        </a:rPr>
                        <a:t> </a:t>
                      </a:r>
                      <a:endParaRPr lang="en-US" sz="280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tc>
                <a:tc>
                  <a:txBody>
                    <a:bodyPr/>
                    <a:lstStyle/>
                    <a:p>
                      <a:pPr marL="0" marR="0" algn="ctr">
                        <a:lnSpc>
                          <a:spcPct val="115000"/>
                        </a:lnSpc>
                        <a:spcBef>
                          <a:spcPts val="1195"/>
                        </a:spcBef>
                        <a:spcAft>
                          <a:spcPts val="0"/>
                        </a:spcAft>
                      </a:pPr>
                      <a:r>
                        <a:rPr lang="en-US" sz="2800">
                          <a:effectLst/>
                        </a:rPr>
                        <a:t>Mean</a:t>
                      </a:r>
                      <a:endParaRPr lang="en-US" sz="280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ctr"/>
                </a:tc>
                <a:tc>
                  <a:txBody>
                    <a:bodyPr/>
                    <a:lstStyle/>
                    <a:p>
                      <a:pPr marL="0" marR="0" algn="ctr">
                        <a:lnSpc>
                          <a:spcPct val="115000"/>
                        </a:lnSpc>
                        <a:spcBef>
                          <a:spcPts val="1195"/>
                        </a:spcBef>
                        <a:spcAft>
                          <a:spcPts val="0"/>
                        </a:spcAft>
                      </a:pPr>
                      <a:r>
                        <a:rPr lang="en-US" sz="2800">
                          <a:effectLst/>
                        </a:rPr>
                        <a:t>2.50</a:t>
                      </a:r>
                      <a:br>
                        <a:rPr lang="en-US" sz="2800">
                          <a:effectLst/>
                        </a:rPr>
                      </a:br>
                      <a:r>
                        <a:rPr lang="en-US" sz="2800">
                          <a:effectLst/>
                        </a:rPr>
                        <a:t>(1.72)</a:t>
                      </a:r>
                      <a:endParaRPr lang="en-US" sz="280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tc>
                <a:tc>
                  <a:txBody>
                    <a:bodyPr/>
                    <a:lstStyle/>
                    <a:p>
                      <a:pPr marL="0" marR="0" algn="ctr">
                        <a:lnSpc>
                          <a:spcPct val="115000"/>
                        </a:lnSpc>
                        <a:spcBef>
                          <a:spcPts val="1195"/>
                        </a:spcBef>
                        <a:spcAft>
                          <a:spcPts val="0"/>
                        </a:spcAft>
                      </a:pPr>
                      <a:r>
                        <a:rPr lang="en-US" sz="2800">
                          <a:effectLst/>
                        </a:rPr>
                        <a:t>6.87</a:t>
                      </a:r>
                      <a:br>
                        <a:rPr lang="en-US" sz="2800">
                          <a:effectLst/>
                        </a:rPr>
                      </a:br>
                      <a:r>
                        <a:rPr lang="en-US" sz="2800">
                          <a:effectLst/>
                        </a:rPr>
                        <a:t>(2.98)</a:t>
                      </a:r>
                      <a:endParaRPr lang="en-US" sz="280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tc>
                <a:tc>
                  <a:txBody>
                    <a:bodyPr/>
                    <a:lstStyle/>
                    <a:p>
                      <a:pPr marL="0" marR="0" algn="ctr">
                        <a:lnSpc>
                          <a:spcPct val="115000"/>
                        </a:lnSpc>
                        <a:spcBef>
                          <a:spcPts val="1195"/>
                        </a:spcBef>
                        <a:spcAft>
                          <a:spcPts val="0"/>
                        </a:spcAft>
                      </a:pPr>
                      <a:r>
                        <a:rPr lang="en-US" sz="2800" dirty="0">
                          <a:effectLst/>
                        </a:rPr>
                        <a:t> </a:t>
                      </a:r>
                      <a:endParaRPr lang="en-US" sz="28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tc>
                <a:extLst>
                  <a:ext uri="{0D108BD9-81ED-4DB2-BD59-A6C34878D82A}">
                    <a16:rowId xmlns:a16="http://schemas.microsoft.com/office/drawing/2014/main" val="795996824"/>
                  </a:ext>
                </a:extLst>
              </a:tr>
            </a:tbl>
          </a:graphicData>
        </a:graphic>
      </p:graphicFrame>
    </p:spTree>
    <p:extLst>
      <p:ext uri="{BB962C8B-B14F-4D97-AF65-F5344CB8AC3E}">
        <p14:creationId xmlns:p14="http://schemas.microsoft.com/office/powerpoint/2010/main" val="906818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19B99-9CC4-6B27-B1BD-B6C523608DCE}"/>
              </a:ext>
            </a:extLst>
          </p:cNvPr>
          <p:cNvSpPr>
            <a:spLocks noGrp="1"/>
          </p:cNvSpPr>
          <p:nvPr>
            <p:ph type="title"/>
          </p:nvPr>
        </p:nvSpPr>
        <p:spPr/>
        <p:txBody>
          <a:bodyPr/>
          <a:lstStyle/>
          <a:p>
            <a:r>
              <a:rPr lang="en-US" dirty="0"/>
              <a:t>Data 4</a:t>
            </a:r>
          </a:p>
        </p:txBody>
      </p:sp>
      <p:graphicFrame>
        <p:nvGraphicFramePr>
          <p:cNvPr id="5" name="Content Placeholder 4">
            <a:extLst>
              <a:ext uri="{FF2B5EF4-FFF2-40B4-BE49-F238E27FC236}">
                <a16:creationId xmlns:a16="http://schemas.microsoft.com/office/drawing/2014/main" id="{AB3DA39A-1B60-48ED-B00A-A058003077E2}"/>
              </a:ext>
            </a:extLst>
          </p:cNvPr>
          <p:cNvGraphicFramePr>
            <a:graphicFrameLocks noGrp="1"/>
          </p:cNvGraphicFramePr>
          <p:nvPr>
            <p:ph sz="half" idx="1"/>
            <p:extLst>
              <p:ext uri="{D42A27DB-BD31-4B8C-83A1-F6EECF244321}">
                <p14:modId xmlns:p14="http://schemas.microsoft.com/office/powerpoint/2010/main" val="2829655770"/>
              </p:ext>
            </p:extLst>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ontent Placeholder 5">
            <a:extLst>
              <a:ext uri="{FF2B5EF4-FFF2-40B4-BE49-F238E27FC236}">
                <a16:creationId xmlns:a16="http://schemas.microsoft.com/office/drawing/2014/main" id="{3D58DCC2-6BED-489B-9E48-8E429DC47731}"/>
              </a:ext>
            </a:extLst>
          </p:cNvPr>
          <p:cNvGraphicFramePr>
            <a:graphicFrameLocks noGrp="1"/>
          </p:cNvGraphicFramePr>
          <p:nvPr>
            <p:ph sz="half" idx="2"/>
            <p:extLst>
              <p:ext uri="{D42A27DB-BD31-4B8C-83A1-F6EECF244321}">
                <p14:modId xmlns:p14="http://schemas.microsoft.com/office/powerpoint/2010/main" val="1648774610"/>
              </p:ext>
            </p:extLst>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63434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677F2-AFCE-DE55-4EEB-33924C766542}"/>
              </a:ext>
            </a:extLst>
          </p:cNvPr>
          <p:cNvSpPr>
            <a:spLocks noGrp="1"/>
          </p:cNvSpPr>
          <p:nvPr>
            <p:ph type="title"/>
          </p:nvPr>
        </p:nvSpPr>
        <p:spPr/>
        <p:txBody>
          <a:bodyPr/>
          <a:lstStyle/>
          <a:p>
            <a:r>
              <a:rPr lang="en-US" dirty="0"/>
              <a:t>Data 5</a:t>
            </a:r>
          </a:p>
        </p:txBody>
      </p:sp>
      <p:graphicFrame>
        <p:nvGraphicFramePr>
          <p:cNvPr id="6" name="Content Placeholder 5">
            <a:extLst>
              <a:ext uri="{FF2B5EF4-FFF2-40B4-BE49-F238E27FC236}">
                <a16:creationId xmlns:a16="http://schemas.microsoft.com/office/drawing/2014/main" id="{F7117EA2-D07E-52A6-C54F-5B30F5E150A8}"/>
              </a:ext>
            </a:extLst>
          </p:cNvPr>
          <p:cNvGraphicFramePr>
            <a:graphicFrameLocks noGrp="1"/>
          </p:cNvGraphicFramePr>
          <p:nvPr>
            <p:ph idx="1"/>
            <p:extLst>
              <p:ext uri="{D42A27DB-BD31-4B8C-83A1-F6EECF244321}">
                <p14:modId xmlns:p14="http://schemas.microsoft.com/office/powerpoint/2010/main" val="4276778577"/>
              </p:ext>
            </p:extLst>
          </p:nvPr>
        </p:nvGraphicFramePr>
        <p:xfrm>
          <a:off x="838200" y="1690688"/>
          <a:ext cx="8092045" cy="3801364"/>
        </p:xfrm>
        <a:graphic>
          <a:graphicData uri="http://schemas.openxmlformats.org/drawingml/2006/table">
            <a:tbl>
              <a:tblPr firstRow="1" firstCol="1" bandRow="1">
                <a:tableStyleId>{5940675A-B579-460E-94D1-54222C63F5DA}</a:tableStyleId>
              </a:tblPr>
              <a:tblGrid>
                <a:gridCol w="1687322">
                  <a:extLst>
                    <a:ext uri="{9D8B030D-6E8A-4147-A177-3AD203B41FA5}">
                      <a16:colId xmlns:a16="http://schemas.microsoft.com/office/drawing/2014/main" val="3928674859"/>
                    </a:ext>
                  </a:extLst>
                </a:gridCol>
                <a:gridCol w="1687322">
                  <a:extLst>
                    <a:ext uri="{9D8B030D-6E8A-4147-A177-3AD203B41FA5}">
                      <a16:colId xmlns:a16="http://schemas.microsoft.com/office/drawing/2014/main" val="3487325813"/>
                    </a:ext>
                  </a:extLst>
                </a:gridCol>
                <a:gridCol w="1702108">
                  <a:extLst>
                    <a:ext uri="{9D8B030D-6E8A-4147-A177-3AD203B41FA5}">
                      <a16:colId xmlns:a16="http://schemas.microsoft.com/office/drawing/2014/main" val="3155438810"/>
                    </a:ext>
                  </a:extLst>
                </a:gridCol>
                <a:gridCol w="1702108">
                  <a:extLst>
                    <a:ext uri="{9D8B030D-6E8A-4147-A177-3AD203B41FA5}">
                      <a16:colId xmlns:a16="http://schemas.microsoft.com/office/drawing/2014/main" val="3716069301"/>
                    </a:ext>
                  </a:extLst>
                </a:gridCol>
                <a:gridCol w="1313185">
                  <a:extLst>
                    <a:ext uri="{9D8B030D-6E8A-4147-A177-3AD203B41FA5}">
                      <a16:colId xmlns:a16="http://schemas.microsoft.com/office/drawing/2014/main" val="1578893992"/>
                    </a:ext>
                  </a:extLst>
                </a:gridCol>
              </a:tblGrid>
              <a:tr h="0">
                <a:tc rowSpan="2" gridSpan="2">
                  <a:txBody>
                    <a:bodyPr/>
                    <a:lstStyle/>
                    <a:p>
                      <a:pPr marL="0" marR="0" algn="ctr">
                        <a:lnSpc>
                          <a:spcPct val="115000"/>
                        </a:lnSpc>
                        <a:spcBef>
                          <a:spcPts val="1195"/>
                        </a:spcBef>
                        <a:spcAft>
                          <a:spcPts val="0"/>
                        </a:spcAft>
                      </a:pPr>
                      <a:r>
                        <a:rPr lang="en-US" sz="2800">
                          <a:effectLst/>
                        </a:rPr>
                        <a:t>Means</a:t>
                      </a:r>
                      <a:br>
                        <a:rPr lang="en-US" sz="2800">
                          <a:effectLst/>
                        </a:rPr>
                      </a:br>
                      <a:r>
                        <a:rPr lang="en-US" sz="2800">
                          <a:effectLst/>
                        </a:rPr>
                        <a:t>Table</a:t>
                      </a:r>
                      <a:endParaRPr lang="en-US" sz="280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tc>
                <a:tc rowSpan="2" hMerge="1">
                  <a:txBody>
                    <a:bodyPr/>
                    <a:lstStyle/>
                    <a:p>
                      <a:endParaRPr lang="en-US"/>
                    </a:p>
                  </a:txBody>
                  <a:tcPr/>
                </a:tc>
                <a:tc gridSpan="2">
                  <a:txBody>
                    <a:bodyPr/>
                    <a:lstStyle/>
                    <a:p>
                      <a:pPr marL="0" marR="0" algn="ctr">
                        <a:lnSpc>
                          <a:spcPct val="115000"/>
                        </a:lnSpc>
                        <a:spcBef>
                          <a:spcPts val="1195"/>
                        </a:spcBef>
                        <a:spcAft>
                          <a:spcPts val="0"/>
                        </a:spcAft>
                      </a:pPr>
                      <a:r>
                        <a:rPr lang="en-US" sz="2800">
                          <a:effectLst/>
                        </a:rPr>
                        <a:t>Factor 1</a:t>
                      </a:r>
                      <a:endParaRPr lang="en-US" sz="280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tc>
                <a:tc hMerge="1">
                  <a:txBody>
                    <a:bodyPr/>
                    <a:lstStyle/>
                    <a:p>
                      <a:endParaRPr lang="en-US"/>
                    </a:p>
                  </a:txBody>
                  <a:tcPr/>
                </a:tc>
                <a:tc>
                  <a:txBody>
                    <a:bodyPr/>
                    <a:lstStyle/>
                    <a:p>
                      <a:pPr marL="0" marR="0" algn="ctr">
                        <a:lnSpc>
                          <a:spcPct val="115000"/>
                        </a:lnSpc>
                        <a:spcBef>
                          <a:spcPts val="1195"/>
                        </a:spcBef>
                        <a:spcAft>
                          <a:spcPts val="0"/>
                        </a:spcAft>
                      </a:pPr>
                      <a:endParaRPr lang="en-US" sz="2800" dirty="0">
                        <a:effectLst/>
                        <a:latin typeface="Times New Roman" panose="02020603050405020304" pitchFamily="18" charset="0"/>
                        <a:cs typeface="Latha" panose="020B0604020202020204" pitchFamily="34" charset="0"/>
                      </a:endParaRPr>
                    </a:p>
                  </a:txBody>
                  <a:tcPr marL="68580" marR="68580" marT="0" marB="0"/>
                </a:tc>
                <a:extLst>
                  <a:ext uri="{0D108BD9-81ED-4DB2-BD59-A6C34878D82A}">
                    <a16:rowId xmlns:a16="http://schemas.microsoft.com/office/drawing/2014/main" val="2728397448"/>
                  </a:ext>
                </a:extLst>
              </a:tr>
              <a:tr h="0">
                <a:tc gridSpan="2" vMerge="1">
                  <a:txBody>
                    <a:bodyPr/>
                    <a:lstStyle/>
                    <a:p>
                      <a:endParaRPr lang="en-US"/>
                    </a:p>
                  </a:txBody>
                  <a:tcPr/>
                </a:tc>
                <a:tc hMerge="1" vMerge="1">
                  <a:txBody>
                    <a:bodyPr/>
                    <a:lstStyle/>
                    <a:p>
                      <a:endParaRPr lang="en-US"/>
                    </a:p>
                  </a:txBody>
                  <a:tcPr/>
                </a:tc>
                <a:tc>
                  <a:txBody>
                    <a:bodyPr/>
                    <a:lstStyle/>
                    <a:p>
                      <a:pPr marL="0" marR="0" algn="ctr">
                        <a:lnSpc>
                          <a:spcPct val="115000"/>
                        </a:lnSpc>
                        <a:spcBef>
                          <a:spcPts val="1195"/>
                        </a:spcBef>
                        <a:spcAft>
                          <a:spcPts val="0"/>
                        </a:spcAft>
                      </a:pPr>
                      <a:r>
                        <a:rPr lang="en-US" sz="2800">
                          <a:effectLst/>
                        </a:rPr>
                        <a:t>A</a:t>
                      </a:r>
                      <a:endParaRPr lang="en-US" sz="280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tc>
                <a:tc>
                  <a:txBody>
                    <a:bodyPr/>
                    <a:lstStyle/>
                    <a:p>
                      <a:pPr marL="0" marR="0" algn="ctr">
                        <a:lnSpc>
                          <a:spcPct val="115000"/>
                        </a:lnSpc>
                        <a:spcBef>
                          <a:spcPts val="1195"/>
                        </a:spcBef>
                        <a:spcAft>
                          <a:spcPts val="0"/>
                        </a:spcAft>
                      </a:pPr>
                      <a:r>
                        <a:rPr lang="en-US" sz="2800">
                          <a:effectLst/>
                        </a:rPr>
                        <a:t>B</a:t>
                      </a:r>
                      <a:endParaRPr lang="en-US" sz="280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tc>
                <a:tc>
                  <a:txBody>
                    <a:bodyPr/>
                    <a:lstStyle/>
                    <a:p>
                      <a:pPr marL="0" marR="0" algn="ctr">
                        <a:lnSpc>
                          <a:spcPct val="115000"/>
                        </a:lnSpc>
                        <a:spcBef>
                          <a:spcPts val="1195"/>
                        </a:spcBef>
                        <a:spcAft>
                          <a:spcPts val="0"/>
                        </a:spcAft>
                      </a:pPr>
                      <a:r>
                        <a:rPr lang="en-US" sz="2800" dirty="0">
                          <a:effectLst/>
                        </a:rPr>
                        <a:t>Mean</a:t>
                      </a:r>
                    </a:p>
                  </a:txBody>
                  <a:tcPr marL="68580" marR="68580" marT="0" marB="0"/>
                </a:tc>
                <a:extLst>
                  <a:ext uri="{0D108BD9-81ED-4DB2-BD59-A6C34878D82A}">
                    <a16:rowId xmlns:a16="http://schemas.microsoft.com/office/drawing/2014/main" val="103824348"/>
                  </a:ext>
                </a:extLst>
              </a:tr>
              <a:tr h="622300">
                <a:tc rowSpan="2">
                  <a:txBody>
                    <a:bodyPr/>
                    <a:lstStyle/>
                    <a:p>
                      <a:pPr marL="0" marR="0" algn="ctr">
                        <a:lnSpc>
                          <a:spcPct val="115000"/>
                        </a:lnSpc>
                        <a:spcBef>
                          <a:spcPts val="1195"/>
                        </a:spcBef>
                        <a:spcAft>
                          <a:spcPts val="0"/>
                        </a:spcAft>
                      </a:pPr>
                      <a:r>
                        <a:rPr lang="en-US" sz="2800">
                          <a:effectLst/>
                        </a:rPr>
                        <a:t>Factor 2</a:t>
                      </a:r>
                      <a:endParaRPr lang="en-US" sz="280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ctr"/>
                </a:tc>
                <a:tc>
                  <a:txBody>
                    <a:bodyPr/>
                    <a:lstStyle/>
                    <a:p>
                      <a:pPr marL="0" marR="0" algn="ctr">
                        <a:lnSpc>
                          <a:spcPct val="115000"/>
                        </a:lnSpc>
                        <a:spcBef>
                          <a:spcPts val="1195"/>
                        </a:spcBef>
                        <a:spcAft>
                          <a:spcPts val="0"/>
                        </a:spcAft>
                      </a:pPr>
                      <a:r>
                        <a:rPr lang="en-US" sz="2800">
                          <a:effectLst/>
                        </a:rPr>
                        <a:t>X</a:t>
                      </a:r>
                      <a:endParaRPr lang="en-US" sz="280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ctr"/>
                </a:tc>
                <a:tc>
                  <a:txBody>
                    <a:bodyPr/>
                    <a:lstStyle/>
                    <a:p>
                      <a:pPr marL="0" marR="0" algn="ctr">
                        <a:lnSpc>
                          <a:spcPct val="115000"/>
                        </a:lnSpc>
                        <a:spcBef>
                          <a:spcPts val="1195"/>
                        </a:spcBef>
                        <a:spcAft>
                          <a:spcPts val="0"/>
                        </a:spcAft>
                      </a:pPr>
                      <a:r>
                        <a:rPr lang="en-US" sz="2800">
                          <a:effectLst/>
                        </a:rPr>
                        <a:t>6.70</a:t>
                      </a:r>
                      <a:br>
                        <a:rPr lang="en-US" sz="2800">
                          <a:effectLst/>
                        </a:rPr>
                      </a:br>
                      <a:r>
                        <a:rPr lang="en-US" sz="2800">
                          <a:effectLst/>
                        </a:rPr>
                        <a:t>(1.76)</a:t>
                      </a:r>
                      <a:endParaRPr lang="en-US" sz="280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tc>
                <a:tc>
                  <a:txBody>
                    <a:bodyPr/>
                    <a:lstStyle/>
                    <a:p>
                      <a:pPr marL="0" marR="0" algn="ctr">
                        <a:lnSpc>
                          <a:spcPct val="115000"/>
                        </a:lnSpc>
                        <a:spcBef>
                          <a:spcPts val="1195"/>
                        </a:spcBef>
                        <a:spcAft>
                          <a:spcPts val="0"/>
                        </a:spcAft>
                      </a:pPr>
                      <a:r>
                        <a:rPr lang="en-US" sz="2800">
                          <a:effectLst/>
                        </a:rPr>
                        <a:t>4.34</a:t>
                      </a:r>
                      <a:br>
                        <a:rPr lang="en-US" sz="2800">
                          <a:effectLst/>
                        </a:rPr>
                      </a:br>
                      <a:r>
                        <a:rPr lang="en-US" sz="2800">
                          <a:effectLst/>
                        </a:rPr>
                        <a:t>(1.58)</a:t>
                      </a:r>
                      <a:endParaRPr lang="en-US" sz="280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tc>
                <a:tc>
                  <a:txBody>
                    <a:bodyPr/>
                    <a:lstStyle/>
                    <a:p>
                      <a:pPr marL="0" marR="0" algn="ctr">
                        <a:lnSpc>
                          <a:spcPct val="115000"/>
                        </a:lnSpc>
                        <a:spcBef>
                          <a:spcPts val="1195"/>
                        </a:spcBef>
                        <a:spcAft>
                          <a:spcPts val="0"/>
                        </a:spcAft>
                      </a:pPr>
                      <a:r>
                        <a:rPr lang="en-US" sz="2800">
                          <a:effectLst/>
                        </a:rPr>
                        <a:t>5.52</a:t>
                      </a:r>
                      <a:br>
                        <a:rPr lang="en-US" sz="2800">
                          <a:effectLst/>
                        </a:rPr>
                      </a:br>
                      <a:r>
                        <a:rPr lang="en-US" sz="2800">
                          <a:effectLst/>
                        </a:rPr>
                        <a:t>(2.04)</a:t>
                      </a:r>
                      <a:endParaRPr lang="en-US" sz="280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tc>
                <a:extLst>
                  <a:ext uri="{0D108BD9-81ED-4DB2-BD59-A6C34878D82A}">
                    <a16:rowId xmlns:a16="http://schemas.microsoft.com/office/drawing/2014/main" val="2340508429"/>
                  </a:ext>
                </a:extLst>
              </a:tr>
              <a:tr h="508000">
                <a:tc vMerge="1">
                  <a:txBody>
                    <a:bodyPr/>
                    <a:lstStyle/>
                    <a:p>
                      <a:endParaRPr lang="en-US"/>
                    </a:p>
                  </a:txBody>
                  <a:tcPr/>
                </a:tc>
                <a:tc>
                  <a:txBody>
                    <a:bodyPr/>
                    <a:lstStyle/>
                    <a:p>
                      <a:pPr marL="0" marR="0" algn="ctr">
                        <a:lnSpc>
                          <a:spcPct val="115000"/>
                        </a:lnSpc>
                        <a:spcBef>
                          <a:spcPts val="1195"/>
                        </a:spcBef>
                        <a:spcAft>
                          <a:spcPts val="0"/>
                        </a:spcAft>
                      </a:pPr>
                      <a:r>
                        <a:rPr lang="en-US" sz="2800">
                          <a:effectLst/>
                        </a:rPr>
                        <a:t>Y</a:t>
                      </a:r>
                      <a:endParaRPr lang="en-US" sz="280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ctr"/>
                </a:tc>
                <a:tc>
                  <a:txBody>
                    <a:bodyPr/>
                    <a:lstStyle/>
                    <a:p>
                      <a:pPr marL="0" marR="0" algn="ctr">
                        <a:lnSpc>
                          <a:spcPct val="115000"/>
                        </a:lnSpc>
                        <a:spcBef>
                          <a:spcPts val="1195"/>
                        </a:spcBef>
                        <a:spcAft>
                          <a:spcPts val="0"/>
                        </a:spcAft>
                      </a:pPr>
                      <a:r>
                        <a:rPr lang="en-US" sz="2800">
                          <a:effectLst/>
                        </a:rPr>
                        <a:t>3.92</a:t>
                      </a:r>
                      <a:br>
                        <a:rPr lang="en-US" sz="2800">
                          <a:effectLst/>
                        </a:rPr>
                      </a:br>
                      <a:r>
                        <a:rPr lang="en-US" sz="2800">
                          <a:effectLst/>
                        </a:rPr>
                        <a:t>(1.42)</a:t>
                      </a:r>
                      <a:endParaRPr lang="en-US" sz="280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tc>
                <a:tc>
                  <a:txBody>
                    <a:bodyPr/>
                    <a:lstStyle/>
                    <a:p>
                      <a:pPr marL="0" marR="0" algn="ctr">
                        <a:lnSpc>
                          <a:spcPct val="115000"/>
                        </a:lnSpc>
                        <a:spcBef>
                          <a:spcPts val="1195"/>
                        </a:spcBef>
                        <a:spcAft>
                          <a:spcPts val="0"/>
                        </a:spcAft>
                      </a:pPr>
                      <a:r>
                        <a:rPr lang="en-US" sz="2800">
                          <a:effectLst/>
                        </a:rPr>
                        <a:t>4.51</a:t>
                      </a:r>
                      <a:br>
                        <a:rPr lang="en-US" sz="2800">
                          <a:effectLst/>
                        </a:rPr>
                      </a:br>
                      <a:r>
                        <a:rPr lang="en-US" sz="2800">
                          <a:effectLst/>
                        </a:rPr>
                        <a:t>(1.29)</a:t>
                      </a:r>
                      <a:endParaRPr lang="en-US" sz="280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tc>
                <a:tc>
                  <a:txBody>
                    <a:bodyPr/>
                    <a:lstStyle/>
                    <a:p>
                      <a:pPr marL="0" marR="0" algn="ctr">
                        <a:lnSpc>
                          <a:spcPct val="115000"/>
                        </a:lnSpc>
                        <a:spcBef>
                          <a:spcPts val="1195"/>
                        </a:spcBef>
                        <a:spcAft>
                          <a:spcPts val="0"/>
                        </a:spcAft>
                      </a:pPr>
                      <a:r>
                        <a:rPr lang="en-US" sz="2800">
                          <a:effectLst/>
                        </a:rPr>
                        <a:t>4.21</a:t>
                      </a:r>
                      <a:br>
                        <a:rPr lang="en-US" sz="2800">
                          <a:effectLst/>
                        </a:rPr>
                      </a:br>
                      <a:r>
                        <a:rPr lang="en-US" sz="2800">
                          <a:effectLst/>
                        </a:rPr>
                        <a:t>(1.39)</a:t>
                      </a:r>
                      <a:endParaRPr lang="en-US" sz="280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tc>
                <a:extLst>
                  <a:ext uri="{0D108BD9-81ED-4DB2-BD59-A6C34878D82A}">
                    <a16:rowId xmlns:a16="http://schemas.microsoft.com/office/drawing/2014/main" val="234055753"/>
                  </a:ext>
                </a:extLst>
              </a:tr>
              <a:tr h="450850">
                <a:tc>
                  <a:txBody>
                    <a:bodyPr/>
                    <a:lstStyle/>
                    <a:p>
                      <a:pPr marL="0" marR="0" algn="ctr">
                        <a:lnSpc>
                          <a:spcPct val="115000"/>
                        </a:lnSpc>
                        <a:spcBef>
                          <a:spcPts val="1195"/>
                        </a:spcBef>
                        <a:spcAft>
                          <a:spcPts val="0"/>
                        </a:spcAft>
                      </a:pPr>
                      <a:r>
                        <a:rPr lang="en-US" sz="2800">
                          <a:effectLst/>
                        </a:rPr>
                        <a:t> </a:t>
                      </a:r>
                      <a:endParaRPr lang="en-US" sz="280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tc>
                <a:tc>
                  <a:txBody>
                    <a:bodyPr/>
                    <a:lstStyle/>
                    <a:p>
                      <a:pPr marL="0" marR="0" algn="ctr">
                        <a:lnSpc>
                          <a:spcPct val="115000"/>
                        </a:lnSpc>
                        <a:spcBef>
                          <a:spcPts val="1195"/>
                        </a:spcBef>
                        <a:spcAft>
                          <a:spcPts val="0"/>
                        </a:spcAft>
                      </a:pPr>
                      <a:r>
                        <a:rPr lang="en-US" sz="2800">
                          <a:effectLst/>
                        </a:rPr>
                        <a:t>Mean</a:t>
                      </a:r>
                      <a:endParaRPr lang="en-US" sz="280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ctr"/>
                </a:tc>
                <a:tc>
                  <a:txBody>
                    <a:bodyPr/>
                    <a:lstStyle/>
                    <a:p>
                      <a:pPr marL="0" marR="0" algn="ctr">
                        <a:lnSpc>
                          <a:spcPct val="115000"/>
                        </a:lnSpc>
                        <a:spcBef>
                          <a:spcPts val="1195"/>
                        </a:spcBef>
                        <a:spcAft>
                          <a:spcPts val="0"/>
                        </a:spcAft>
                      </a:pPr>
                      <a:r>
                        <a:rPr lang="en-US" sz="2800">
                          <a:effectLst/>
                        </a:rPr>
                        <a:t>5.31</a:t>
                      </a:r>
                      <a:br>
                        <a:rPr lang="en-US" sz="2800">
                          <a:effectLst/>
                        </a:rPr>
                      </a:br>
                      <a:r>
                        <a:rPr lang="en-US" sz="2800">
                          <a:effectLst/>
                        </a:rPr>
                        <a:t>(2.11)</a:t>
                      </a:r>
                      <a:endParaRPr lang="en-US" sz="280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tc>
                <a:tc>
                  <a:txBody>
                    <a:bodyPr/>
                    <a:lstStyle/>
                    <a:p>
                      <a:pPr marL="0" marR="0" algn="ctr">
                        <a:lnSpc>
                          <a:spcPct val="115000"/>
                        </a:lnSpc>
                        <a:spcBef>
                          <a:spcPts val="1195"/>
                        </a:spcBef>
                        <a:spcAft>
                          <a:spcPts val="0"/>
                        </a:spcAft>
                      </a:pPr>
                      <a:r>
                        <a:rPr lang="en-US" sz="2800">
                          <a:effectLst/>
                        </a:rPr>
                        <a:t>4.43</a:t>
                      </a:r>
                      <a:br>
                        <a:rPr lang="en-US" sz="2800">
                          <a:effectLst/>
                        </a:rPr>
                      </a:br>
                      <a:r>
                        <a:rPr lang="en-US" sz="2800">
                          <a:effectLst/>
                        </a:rPr>
                        <a:t>(1.45)</a:t>
                      </a:r>
                      <a:endParaRPr lang="en-US" sz="280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tc>
                <a:tc>
                  <a:txBody>
                    <a:bodyPr/>
                    <a:lstStyle/>
                    <a:p>
                      <a:pPr marL="0" marR="0" algn="ctr">
                        <a:lnSpc>
                          <a:spcPct val="115000"/>
                        </a:lnSpc>
                        <a:spcBef>
                          <a:spcPts val="1195"/>
                        </a:spcBef>
                        <a:spcAft>
                          <a:spcPts val="0"/>
                        </a:spcAft>
                      </a:pPr>
                      <a:r>
                        <a:rPr lang="en-US" sz="2800" dirty="0">
                          <a:effectLst/>
                        </a:rPr>
                        <a:t> </a:t>
                      </a:r>
                      <a:endParaRPr lang="en-US" sz="28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tc>
                <a:extLst>
                  <a:ext uri="{0D108BD9-81ED-4DB2-BD59-A6C34878D82A}">
                    <a16:rowId xmlns:a16="http://schemas.microsoft.com/office/drawing/2014/main" val="2924877884"/>
                  </a:ext>
                </a:extLst>
              </a:tr>
            </a:tbl>
          </a:graphicData>
        </a:graphic>
      </p:graphicFrame>
    </p:spTree>
    <p:extLst>
      <p:ext uri="{BB962C8B-B14F-4D97-AF65-F5344CB8AC3E}">
        <p14:creationId xmlns:p14="http://schemas.microsoft.com/office/powerpoint/2010/main" val="3360067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07ED3-CD4E-B846-85C3-C0E67BDB25B1}"/>
              </a:ext>
            </a:extLst>
          </p:cNvPr>
          <p:cNvSpPr>
            <a:spLocks noGrp="1"/>
          </p:cNvSpPr>
          <p:nvPr>
            <p:ph type="title"/>
          </p:nvPr>
        </p:nvSpPr>
        <p:spPr/>
        <p:txBody>
          <a:bodyPr/>
          <a:lstStyle/>
          <a:p>
            <a:r>
              <a:rPr lang="en-US" dirty="0"/>
              <a:t>Data 5</a:t>
            </a:r>
          </a:p>
        </p:txBody>
      </p:sp>
      <p:graphicFrame>
        <p:nvGraphicFramePr>
          <p:cNvPr id="5" name="Content Placeholder 4">
            <a:extLst>
              <a:ext uri="{FF2B5EF4-FFF2-40B4-BE49-F238E27FC236}">
                <a16:creationId xmlns:a16="http://schemas.microsoft.com/office/drawing/2014/main" id="{CAAB12AB-BF00-4E02-8470-5DA5DF4D0B17}"/>
              </a:ext>
            </a:extLst>
          </p:cNvPr>
          <p:cNvGraphicFramePr>
            <a:graphicFrameLocks noGrp="1"/>
          </p:cNvGraphicFramePr>
          <p:nvPr>
            <p:ph sz="half" idx="1"/>
            <p:extLst>
              <p:ext uri="{D42A27DB-BD31-4B8C-83A1-F6EECF244321}">
                <p14:modId xmlns:p14="http://schemas.microsoft.com/office/powerpoint/2010/main" val="3417801110"/>
              </p:ext>
            </p:extLst>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ontent Placeholder 5">
            <a:extLst>
              <a:ext uri="{FF2B5EF4-FFF2-40B4-BE49-F238E27FC236}">
                <a16:creationId xmlns:a16="http://schemas.microsoft.com/office/drawing/2014/main" id="{6396A313-5FC0-485D-A6F5-B28D67BDADE3}"/>
              </a:ext>
            </a:extLst>
          </p:cNvPr>
          <p:cNvGraphicFramePr>
            <a:graphicFrameLocks noGrp="1"/>
          </p:cNvGraphicFramePr>
          <p:nvPr>
            <p:ph sz="half" idx="2"/>
            <p:extLst>
              <p:ext uri="{D42A27DB-BD31-4B8C-83A1-F6EECF244321}">
                <p14:modId xmlns:p14="http://schemas.microsoft.com/office/powerpoint/2010/main" val="1908953815"/>
              </p:ext>
            </p:extLst>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54981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1C5F4-D89A-2D6A-F142-7AD1ABFE70E9}"/>
              </a:ext>
            </a:extLst>
          </p:cNvPr>
          <p:cNvSpPr>
            <a:spLocks noGrp="1"/>
          </p:cNvSpPr>
          <p:nvPr>
            <p:ph type="title"/>
          </p:nvPr>
        </p:nvSpPr>
        <p:spPr/>
        <p:txBody>
          <a:bodyPr/>
          <a:lstStyle/>
          <a:p>
            <a:r>
              <a:rPr lang="en-US" dirty="0"/>
              <a:t>Data 6</a:t>
            </a:r>
          </a:p>
        </p:txBody>
      </p:sp>
      <p:graphicFrame>
        <p:nvGraphicFramePr>
          <p:cNvPr id="6" name="Content Placeholder 5">
            <a:extLst>
              <a:ext uri="{FF2B5EF4-FFF2-40B4-BE49-F238E27FC236}">
                <a16:creationId xmlns:a16="http://schemas.microsoft.com/office/drawing/2014/main" id="{CD2175D3-81C0-4F8E-1878-3801076B45E9}"/>
              </a:ext>
            </a:extLst>
          </p:cNvPr>
          <p:cNvGraphicFramePr>
            <a:graphicFrameLocks noGrp="1"/>
          </p:cNvGraphicFramePr>
          <p:nvPr>
            <p:ph idx="1"/>
            <p:extLst>
              <p:ext uri="{D42A27DB-BD31-4B8C-83A1-F6EECF244321}">
                <p14:modId xmlns:p14="http://schemas.microsoft.com/office/powerpoint/2010/main" val="2368651806"/>
              </p:ext>
            </p:extLst>
          </p:nvPr>
        </p:nvGraphicFramePr>
        <p:xfrm>
          <a:off x="838200" y="1615567"/>
          <a:ext cx="8685811" cy="3801364"/>
        </p:xfrm>
        <a:graphic>
          <a:graphicData uri="http://schemas.openxmlformats.org/drawingml/2006/table">
            <a:tbl>
              <a:tblPr firstRow="1" firstCol="1" bandRow="1">
                <a:tableStyleId>{5940675A-B579-460E-94D1-54222C63F5DA}</a:tableStyleId>
              </a:tblPr>
              <a:tblGrid>
                <a:gridCol w="1811132">
                  <a:extLst>
                    <a:ext uri="{9D8B030D-6E8A-4147-A177-3AD203B41FA5}">
                      <a16:colId xmlns:a16="http://schemas.microsoft.com/office/drawing/2014/main" val="2604552184"/>
                    </a:ext>
                  </a:extLst>
                </a:gridCol>
                <a:gridCol w="1811132">
                  <a:extLst>
                    <a:ext uri="{9D8B030D-6E8A-4147-A177-3AD203B41FA5}">
                      <a16:colId xmlns:a16="http://schemas.microsoft.com/office/drawing/2014/main" val="3664444023"/>
                    </a:ext>
                  </a:extLst>
                </a:gridCol>
                <a:gridCol w="1827003">
                  <a:extLst>
                    <a:ext uri="{9D8B030D-6E8A-4147-A177-3AD203B41FA5}">
                      <a16:colId xmlns:a16="http://schemas.microsoft.com/office/drawing/2014/main" val="463607112"/>
                    </a:ext>
                  </a:extLst>
                </a:gridCol>
                <a:gridCol w="1827003">
                  <a:extLst>
                    <a:ext uri="{9D8B030D-6E8A-4147-A177-3AD203B41FA5}">
                      <a16:colId xmlns:a16="http://schemas.microsoft.com/office/drawing/2014/main" val="2125234978"/>
                    </a:ext>
                  </a:extLst>
                </a:gridCol>
                <a:gridCol w="1409541">
                  <a:extLst>
                    <a:ext uri="{9D8B030D-6E8A-4147-A177-3AD203B41FA5}">
                      <a16:colId xmlns:a16="http://schemas.microsoft.com/office/drawing/2014/main" val="4290430288"/>
                    </a:ext>
                  </a:extLst>
                </a:gridCol>
              </a:tblGrid>
              <a:tr h="0">
                <a:tc rowSpan="2" gridSpan="2">
                  <a:txBody>
                    <a:bodyPr/>
                    <a:lstStyle/>
                    <a:p>
                      <a:pPr marL="0" marR="0" algn="ctr">
                        <a:lnSpc>
                          <a:spcPct val="115000"/>
                        </a:lnSpc>
                        <a:spcBef>
                          <a:spcPts val="1195"/>
                        </a:spcBef>
                        <a:spcAft>
                          <a:spcPts val="0"/>
                        </a:spcAft>
                      </a:pPr>
                      <a:r>
                        <a:rPr lang="en-US" sz="2800" dirty="0">
                          <a:effectLst/>
                        </a:rPr>
                        <a:t>Means</a:t>
                      </a:r>
                      <a:br>
                        <a:rPr lang="en-US" sz="2800" dirty="0">
                          <a:effectLst/>
                        </a:rPr>
                      </a:br>
                      <a:r>
                        <a:rPr lang="en-US" sz="2800" dirty="0">
                          <a:effectLst/>
                        </a:rPr>
                        <a:t>Table</a:t>
                      </a:r>
                      <a:endParaRPr lang="en-US" sz="28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tc>
                <a:tc rowSpan="2" hMerge="1">
                  <a:txBody>
                    <a:bodyPr/>
                    <a:lstStyle/>
                    <a:p>
                      <a:endParaRPr lang="en-US"/>
                    </a:p>
                  </a:txBody>
                  <a:tcPr/>
                </a:tc>
                <a:tc gridSpan="2">
                  <a:txBody>
                    <a:bodyPr/>
                    <a:lstStyle/>
                    <a:p>
                      <a:pPr marL="0" marR="0" algn="ctr">
                        <a:lnSpc>
                          <a:spcPct val="115000"/>
                        </a:lnSpc>
                        <a:spcBef>
                          <a:spcPts val="1195"/>
                        </a:spcBef>
                        <a:spcAft>
                          <a:spcPts val="0"/>
                        </a:spcAft>
                      </a:pPr>
                      <a:r>
                        <a:rPr lang="en-US" sz="2800">
                          <a:effectLst/>
                        </a:rPr>
                        <a:t>Factor 1</a:t>
                      </a:r>
                      <a:endParaRPr lang="en-US" sz="280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tc>
                <a:tc hMerge="1">
                  <a:txBody>
                    <a:bodyPr/>
                    <a:lstStyle/>
                    <a:p>
                      <a:endParaRPr lang="en-US"/>
                    </a:p>
                  </a:txBody>
                  <a:tcPr/>
                </a:tc>
                <a:tc>
                  <a:txBody>
                    <a:bodyPr/>
                    <a:lstStyle/>
                    <a:p>
                      <a:pPr marL="0" marR="0" algn="ctr">
                        <a:lnSpc>
                          <a:spcPct val="115000"/>
                        </a:lnSpc>
                        <a:spcBef>
                          <a:spcPts val="1195"/>
                        </a:spcBef>
                        <a:spcAft>
                          <a:spcPts val="0"/>
                        </a:spcAft>
                      </a:pPr>
                      <a:endParaRPr lang="en-US" sz="2800" dirty="0">
                        <a:effectLst/>
                        <a:latin typeface="Times New Roman" panose="02020603050405020304" pitchFamily="18" charset="0"/>
                        <a:cs typeface="Latha" panose="020B0604020202020204" pitchFamily="34" charset="0"/>
                      </a:endParaRPr>
                    </a:p>
                  </a:txBody>
                  <a:tcPr marL="68580" marR="68580" marT="0" marB="0"/>
                </a:tc>
                <a:extLst>
                  <a:ext uri="{0D108BD9-81ED-4DB2-BD59-A6C34878D82A}">
                    <a16:rowId xmlns:a16="http://schemas.microsoft.com/office/drawing/2014/main" val="190243908"/>
                  </a:ext>
                </a:extLst>
              </a:tr>
              <a:tr h="0">
                <a:tc gridSpan="2" vMerge="1">
                  <a:txBody>
                    <a:bodyPr/>
                    <a:lstStyle/>
                    <a:p>
                      <a:endParaRPr lang="en-US"/>
                    </a:p>
                  </a:txBody>
                  <a:tcPr/>
                </a:tc>
                <a:tc hMerge="1" vMerge="1">
                  <a:txBody>
                    <a:bodyPr/>
                    <a:lstStyle/>
                    <a:p>
                      <a:endParaRPr lang="en-US"/>
                    </a:p>
                  </a:txBody>
                  <a:tcPr/>
                </a:tc>
                <a:tc>
                  <a:txBody>
                    <a:bodyPr/>
                    <a:lstStyle/>
                    <a:p>
                      <a:pPr marL="0" marR="0" algn="ctr">
                        <a:lnSpc>
                          <a:spcPct val="115000"/>
                        </a:lnSpc>
                        <a:spcBef>
                          <a:spcPts val="1195"/>
                        </a:spcBef>
                        <a:spcAft>
                          <a:spcPts val="0"/>
                        </a:spcAft>
                      </a:pPr>
                      <a:r>
                        <a:rPr lang="en-US" sz="2800">
                          <a:effectLst/>
                        </a:rPr>
                        <a:t>A</a:t>
                      </a:r>
                      <a:endParaRPr lang="en-US" sz="280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tc>
                <a:tc>
                  <a:txBody>
                    <a:bodyPr/>
                    <a:lstStyle/>
                    <a:p>
                      <a:pPr marL="0" marR="0" algn="ctr">
                        <a:lnSpc>
                          <a:spcPct val="115000"/>
                        </a:lnSpc>
                        <a:spcBef>
                          <a:spcPts val="1195"/>
                        </a:spcBef>
                        <a:spcAft>
                          <a:spcPts val="0"/>
                        </a:spcAft>
                      </a:pPr>
                      <a:r>
                        <a:rPr lang="en-US" sz="2800">
                          <a:effectLst/>
                        </a:rPr>
                        <a:t>B</a:t>
                      </a:r>
                      <a:endParaRPr lang="en-US" sz="280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tc>
                <a:tc>
                  <a:txBody>
                    <a:bodyPr/>
                    <a:lstStyle/>
                    <a:p>
                      <a:pPr marL="0" marR="0" algn="ctr">
                        <a:lnSpc>
                          <a:spcPct val="115000"/>
                        </a:lnSpc>
                        <a:spcBef>
                          <a:spcPts val="1195"/>
                        </a:spcBef>
                        <a:spcAft>
                          <a:spcPts val="0"/>
                        </a:spcAft>
                      </a:pPr>
                      <a:r>
                        <a:rPr lang="en-US" sz="2800" dirty="0">
                          <a:effectLst/>
                        </a:rPr>
                        <a:t>Mean</a:t>
                      </a:r>
                    </a:p>
                  </a:txBody>
                  <a:tcPr marL="68580" marR="68580" marT="0" marB="0"/>
                </a:tc>
                <a:extLst>
                  <a:ext uri="{0D108BD9-81ED-4DB2-BD59-A6C34878D82A}">
                    <a16:rowId xmlns:a16="http://schemas.microsoft.com/office/drawing/2014/main" val="3199670532"/>
                  </a:ext>
                </a:extLst>
              </a:tr>
              <a:tr h="622300">
                <a:tc rowSpan="2">
                  <a:txBody>
                    <a:bodyPr/>
                    <a:lstStyle/>
                    <a:p>
                      <a:pPr marL="0" marR="0" algn="ctr">
                        <a:lnSpc>
                          <a:spcPct val="115000"/>
                        </a:lnSpc>
                        <a:spcBef>
                          <a:spcPts val="1195"/>
                        </a:spcBef>
                        <a:spcAft>
                          <a:spcPts val="0"/>
                        </a:spcAft>
                      </a:pPr>
                      <a:r>
                        <a:rPr lang="en-US" sz="2800">
                          <a:effectLst/>
                        </a:rPr>
                        <a:t>Factor 2</a:t>
                      </a:r>
                      <a:endParaRPr lang="en-US" sz="280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ctr"/>
                </a:tc>
                <a:tc>
                  <a:txBody>
                    <a:bodyPr/>
                    <a:lstStyle/>
                    <a:p>
                      <a:pPr marL="0" marR="0" algn="ctr">
                        <a:lnSpc>
                          <a:spcPct val="115000"/>
                        </a:lnSpc>
                        <a:spcBef>
                          <a:spcPts val="1195"/>
                        </a:spcBef>
                        <a:spcAft>
                          <a:spcPts val="0"/>
                        </a:spcAft>
                      </a:pPr>
                      <a:r>
                        <a:rPr lang="en-US" sz="2800">
                          <a:effectLst/>
                        </a:rPr>
                        <a:t>X</a:t>
                      </a:r>
                      <a:endParaRPr lang="en-US" sz="280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ctr"/>
                </a:tc>
                <a:tc>
                  <a:txBody>
                    <a:bodyPr/>
                    <a:lstStyle/>
                    <a:p>
                      <a:pPr marL="0" marR="0" algn="ctr">
                        <a:lnSpc>
                          <a:spcPct val="115000"/>
                        </a:lnSpc>
                        <a:spcBef>
                          <a:spcPts val="1195"/>
                        </a:spcBef>
                        <a:spcAft>
                          <a:spcPts val="0"/>
                        </a:spcAft>
                      </a:pPr>
                      <a:r>
                        <a:rPr lang="en-US" sz="2800">
                          <a:effectLst/>
                        </a:rPr>
                        <a:t>3.29</a:t>
                      </a:r>
                      <a:br>
                        <a:rPr lang="en-US" sz="2800">
                          <a:effectLst/>
                        </a:rPr>
                      </a:br>
                      <a:r>
                        <a:rPr lang="en-US" sz="2800">
                          <a:effectLst/>
                        </a:rPr>
                        <a:t>(1.07)</a:t>
                      </a:r>
                      <a:endParaRPr lang="en-US" sz="280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tc>
                <a:tc>
                  <a:txBody>
                    <a:bodyPr/>
                    <a:lstStyle/>
                    <a:p>
                      <a:pPr marL="0" marR="0" algn="ctr">
                        <a:lnSpc>
                          <a:spcPct val="115000"/>
                        </a:lnSpc>
                        <a:spcBef>
                          <a:spcPts val="1195"/>
                        </a:spcBef>
                        <a:spcAft>
                          <a:spcPts val="0"/>
                        </a:spcAft>
                      </a:pPr>
                      <a:r>
                        <a:rPr lang="en-US" sz="2800">
                          <a:effectLst/>
                        </a:rPr>
                        <a:t>5.87</a:t>
                      </a:r>
                      <a:br>
                        <a:rPr lang="en-US" sz="2800">
                          <a:effectLst/>
                        </a:rPr>
                      </a:br>
                      <a:r>
                        <a:rPr lang="en-US" sz="2800">
                          <a:effectLst/>
                        </a:rPr>
                        <a:t>(1.54)</a:t>
                      </a:r>
                      <a:endParaRPr lang="en-US" sz="280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tc>
                <a:tc>
                  <a:txBody>
                    <a:bodyPr/>
                    <a:lstStyle/>
                    <a:p>
                      <a:pPr marL="0" marR="0" algn="ctr">
                        <a:lnSpc>
                          <a:spcPct val="115000"/>
                        </a:lnSpc>
                        <a:spcBef>
                          <a:spcPts val="1195"/>
                        </a:spcBef>
                        <a:spcAft>
                          <a:spcPts val="0"/>
                        </a:spcAft>
                      </a:pPr>
                      <a:r>
                        <a:rPr lang="en-US" sz="2800">
                          <a:effectLst/>
                        </a:rPr>
                        <a:t>4.58</a:t>
                      </a:r>
                      <a:br>
                        <a:rPr lang="en-US" sz="2800">
                          <a:effectLst/>
                        </a:rPr>
                      </a:br>
                      <a:r>
                        <a:rPr lang="en-US" sz="2800">
                          <a:effectLst/>
                        </a:rPr>
                        <a:t>(1.85)</a:t>
                      </a:r>
                      <a:endParaRPr lang="en-US" sz="280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tc>
                <a:extLst>
                  <a:ext uri="{0D108BD9-81ED-4DB2-BD59-A6C34878D82A}">
                    <a16:rowId xmlns:a16="http://schemas.microsoft.com/office/drawing/2014/main" val="1833728225"/>
                  </a:ext>
                </a:extLst>
              </a:tr>
              <a:tr h="508000">
                <a:tc vMerge="1">
                  <a:txBody>
                    <a:bodyPr/>
                    <a:lstStyle/>
                    <a:p>
                      <a:endParaRPr lang="en-US"/>
                    </a:p>
                  </a:txBody>
                  <a:tcPr/>
                </a:tc>
                <a:tc>
                  <a:txBody>
                    <a:bodyPr/>
                    <a:lstStyle/>
                    <a:p>
                      <a:pPr marL="0" marR="0" algn="ctr">
                        <a:lnSpc>
                          <a:spcPct val="115000"/>
                        </a:lnSpc>
                        <a:spcBef>
                          <a:spcPts val="1195"/>
                        </a:spcBef>
                        <a:spcAft>
                          <a:spcPts val="0"/>
                        </a:spcAft>
                      </a:pPr>
                      <a:r>
                        <a:rPr lang="en-US" sz="2800">
                          <a:effectLst/>
                        </a:rPr>
                        <a:t>Y</a:t>
                      </a:r>
                      <a:endParaRPr lang="en-US" sz="280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ctr"/>
                </a:tc>
                <a:tc>
                  <a:txBody>
                    <a:bodyPr/>
                    <a:lstStyle/>
                    <a:p>
                      <a:pPr marL="0" marR="0" algn="ctr">
                        <a:lnSpc>
                          <a:spcPct val="115000"/>
                        </a:lnSpc>
                        <a:spcBef>
                          <a:spcPts val="1195"/>
                        </a:spcBef>
                        <a:spcAft>
                          <a:spcPts val="0"/>
                        </a:spcAft>
                      </a:pPr>
                      <a:r>
                        <a:rPr lang="en-US" sz="2800">
                          <a:effectLst/>
                        </a:rPr>
                        <a:t>6.59</a:t>
                      </a:r>
                      <a:br>
                        <a:rPr lang="en-US" sz="2800">
                          <a:effectLst/>
                        </a:rPr>
                      </a:br>
                      <a:r>
                        <a:rPr lang="en-US" sz="2800">
                          <a:effectLst/>
                        </a:rPr>
                        <a:t>(1.63)</a:t>
                      </a:r>
                      <a:endParaRPr lang="en-US" sz="280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tc>
                <a:tc>
                  <a:txBody>
                    <a:bodyPr/>
                    <a:lstStyle/>
                    <a:p>
                      <a:pPr marL="0" marR="0" algn="ctr">
                        <a:lnSpc>
                          <a:spcPct val="115000"/>
                        </a:lnSpc>
                        <a:spcBef>
                          <a:spcPts val="1195"/>
                        </a:spcBef>
                        <a:spcAft>
                          <a:spcPts val="0"/>
                        </a:spcAft>
                      </a:pPr>
                      <a:r>
                        <a:rPr lang="en-US" sz="2800">
                          <a:effectLst/>
                        </a:rPr>
                        <a:t>3.20</a:t>
                      </a:r>
                      <a:br>
                        <a:rPr lang="en-US" sz="2800">
                          <a:effectLst/>
                        </a:rPr>
                      </a:br>
                      <a:r>
                        <a:rPr lang="en-US" sz="2800">
                          <a:effectLst/>
                        </a:rPr>
                        <a:t>(1.31)</a:t>
                      </a:r>
                      <a:endParaRPr lang="en-US" sz="280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tc>
                <a:tc>
                  <a:txBody>
                    <a:bodyPr/>
                    <a:lstStyle/>
                    <a:p>
                      <a:pPr marL="0" marR="0" algn="ctr">
                        <a:lnSpc>
                          <a:spcPct val="115000"/>
                        </a:lnSpc>
                        <a:spcBef>
                          <a:spcPts val="1195"/>
                        </a:spcBef>
                        <a:spcAft>
                          <a:spcPts val="0"/>
                        </a:spcAft>
                      </a:pPr>
                      <a:r>
                        <a:rPr lang="en-US" sz="2800">
                          <a:effectLst/>
                        </a:rPr>
                        <a:t>4.90</a:t>
                      </a:r>
                      <a:br>
                        <a:rPr lang="en-US" sz="2800">
                          <a:effectLst/>
                        </a:rPr>
                      </a:br>
                      <a:r>
                        <a:rPr lang="en-US" sz="2800">
                          <a:effectLst/>
                        </a:rPr>
                        <a:t>(2.25)</a:t>
                      </a:r>
                      <a:endParaRPr lang="en-US" sz="280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tc>
                <a:extLst>
                  <a:ext uri="{0D108BD9-81ED-4DB2-BD59-A6C34878D82A}">
                    <a16:rowId xmlns:a16="http://schemas.microsoft.com/office/drawing/2014/main" val="3926125194"/>
                  </a:ext>
                </a:extLst>
              </a:tr>
              <a:tr h="450850">
                <a:tc>
                  <a:txBody>
                    <a:bodyPr/>
                    <a:lstStyle/>
                    <a:p>
                      <a:pPr marL="0" marR="0" algn="ctr">
                        <a:lnSpc>
                          <a:spcPct val="115000"/>
                        </a:lnSpc>
                        <a:spcBef>
                          <a:spcPts val="1195"/>
                        </a:spcBef>
                        <a:spcAft>
                          <a:spcPts val="0"/>
                        </a:spcAft>
                      </a:pPr>
                      <a:r>
                        <a:rPr lang="en-US" sz="2800">
                          <a:effectLst/>
                        </a:rPr>
                        <a:t> </a:t>
                      </a:r>
                      <a:endParaRPr lang="en-US" sz="280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tc>
                <a:tc>
                  <a:txBody>
                    <a:bodyPr/>
                    <a:lstStyle/>
                    <a:p>
                      <a:pPr marL="0" marR="0" algn="ctr">
                        <a:lnSpc>
                          <a:spcPct val="115000"/>
                        </a:lnSpc>
                        <a:spcBef>
                          <a:spcPts val="1195"/>
                        </a:spcBef>
                        <a:spcAft>
                          <a:spcPts val="0"/>
                        </a:spcAft>
                      </a:pPr>
                      <a:r>
                        <a:rPr lang="en-US" sz="2800">
                          <a:effectLst/>
                        </a:rPr>
                        <a:t>Mean</a:t>
                      </a:r>
                      <a:endParaRPr lang="en-US" sz="280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ctr"/>
                </a:tc>
                <a:tc>
                  <a:txBody>
                    <a:bodyPr/>
                    <a:lstStyle/>
                    <a:p>
                      <a:pPr marL="0" marR="0" algn="ctr">
                        <a:lnSpc>
                          <a:spcPct val="115000"/>
                        </a:lnSpc>
                        <a:spcBef>
                          <a:spcPts val="1195"/>
                        </a:spcBef>
                        <a:spcAft>
                          <a:spcPts val="0"/>
                        </a:spcAft>
                      </a:pPr>
                      <a:r>
                        <a:rPr lang="en-US" sz="2800">
                          <a:effectLst/>
                        </a:rPr>
                        <a:t>4.94</a:t>
                      </a:r>
                      <a:br>
                        <a:rPr lang="en-US" sz="2800">
                          <a:effectLst/>
                        </a:rPr>
                      </a:br>
                      <a:r>
                        <a:rPr lang="en-US" sz="2800">
                          <a:effectLst/>
                        </a:rPr>
                        <a:t>(2.15)</a:t>
                      </a:r>
                      <a:endParaRPr lang="en-US" sz="280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tc>
                <a:tc>
                  <a:txBody>
                    <a:bodyPr/>
                    <a:lstStyle/>
                    <a:p>
                      <a:pPr marL="0" marR="0" algn="ctr">
                        <a:lnSpc>
                          <a:spcPct val="115000"/>
                        </a:lnSpc>
                        <a:spcBef>
                          <a:spcPts val="1195"/>
                        </a:spcBef>
                        <a:spcAft>
                          <a:spcPts val="0"/>
                        </a:spcAft>
                      </a:pPr>
                      <a:r>
                        <a:rPr lang="en-US" sz="2800">
                          <a:effectLst/>
                        </a:rPr>
                        <a:t>4.53</a:t>
                      </a:r>
                      <a:br>
                        <a:rPr lang="en-US" sz="2800">
                          <a:effectLst/>
                        </a:rPr>
                      </a:br>
                      <a:r>
                        <a:rPr lang="en-US" sz="2800">
                          <a:effectLst/>
                        </a:rPr>
                        <a:t>(1.96)</a:t>
                      </a:r>
                      <a:endParaRPr lang="en-US" sz="280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tc>
                <a:tc>
                  <a:txBody>
                    <a:bodyPr/>
                    <a:lstStyle/>
                    <a:p>
                      <a:pPr marL="0" marR="0" algn="ctr">
                        <a:lnSpc>
                          <a:spcPct val="115000"/>
                        </a:lnSpc>
                        <a:spcBef>
                          <a:spcPts val="1195"/>
                        </a:spcBef>
                        <a:spcAft>
                          <a:spcPts val="0"/>
                        </a:spcAft>
                      </a:pPr>
                      <a:r>
                        <a:rPr lang="en-US" sz="2800" dirty="0">
                          <a:effectLst/>
                        </a:rPr>
                        <a:t> </a:t>
                      </a:r>
                      <a:endParaRPr lang="en-US" sz="28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tc>
                <a:extLst>
                  <a:ext uri="{0D108BD9-81ED-4DB2-BD59-A6C34878D82A}">
                    <a16:rowId xmlns:a16="http://schemas.microsoft.com/office/drawing/2014/main" val="1681898838"/>
                  </a:ext>
                </a:extLst>
              </a:tr>
            </a:tbl>
          </a:graphicData>
        </a:graphic>
      </p:graphicFrame>
    </p:spTree>
    <p:extLst>
      <p:ext uri="{BB962C8B-B14F-4D97-AF65-F5344CB8AC3E}">
        <p14:creationId xmlns:p14="http://schemas.microsoft.com/office/powerpoint/2010/main" val="2053805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C0DD8-6627-FD97-4F27-C134EB245329}"/>
              </a:ext>
            </a:extLst>
          </p:cNvPr>
          <p:cNvSpPr>
            <a:spLocks noGrp="1"/>
          </p:cNvSpPr>
          <p:nvPr>
            <p:ph type="title"/>
          </p:nvPr>
        </p:nvSpPr>
        <p:spPr/>
        <p:txBody>
          <a:bodyPr/>
          <a:lstStyle/>
          <a:p>
            <a:r>
              <a:rPr lang="en-US" dirty="0"/>
              <a:t>Data 6</a:t>
            </a:r>
          </a:p>
        </p:txBody>
      </p:sp>
      <p:graphicFrame>
        <p:nvGraphicFramePr>
          <p:cNvPr id="5" name="Content Placeholder 4">
            <a:extLst>
              <a:ext uri="{FF2B5EF4-FFF2-40B4-BE49-F238E27FC236}">
                <a16:creationId xmlns:a16="http://schemas.microsoft.com/office/drawing/2014/main" id="{8EBF3A39-0FD6-4FB5-934B-9D48935E9FC5}"/>
              </a:ext>
            </a:extLst>
          </p:cNvPr>
          <p:cNvGraphicFramePr>
            <a:graphicFrameLocks noGrp="1"/>
          </p:cNvGraphicFramePr>
          <p:nvPr>
            <p:ph sz="half" idx="1"/>
            <p:extLst>
              <p:ext uri="{D42A27DB-BD31-4B8C-83A1-F6EECF244321}">
                <p14:modId xmlns:p14="http://schemas.microsoft.com/office/powerpoint/2010/main" val="1035738034"/>
              </p:ext>
            </p:extLst>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ontent Placeholder 5">
            <a:extLst>
              <a:ext uri="{FF2B5EF4-FFF2-40B4-BE49-F238E27FC236}">
                <a16:creationId xmlns:a16="http://schemas.microsoft.com/office/drawing/2014/main" id="{BE18A1DD-C440-49CA-B800-8737DACB2DD2}"/>
              </a:ext>
            </a:extLst>
          </p:cNvPr>
          <p:cNvGraphicFramePr>
            <a:graphicFrameLocks noGrp="1"/>
          </p:cNvGraphicFramePr>
          <p:nvPr>
            <p:ph sz="half" idx="2"/>
            <p:extLst>
              <p:ext uri="{D42A27DB-BD31-4B8C-83A1-F6EECF244321}">
                <p14:modId xmlns:p14="http://schemas.microsoft.com/office/powerpoint/2010/main" val="1912925195"/>
              </p:ext>
            </p:extLst>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99325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750DF20-6F65-DEC2-7871-CA12A5A029AE}"/>
              </a:ext>
            </a:extLst>
          </p:cNvPr>
          <p:cNvSpPr>
            <a:spLocks noGrp="1"/>
          </p:cNvSpPr>
          <p:nvPr>
            <p:ph type="title"/>
          </p:nvPr>
        </p:nvSpPr>
        <p:spPr/>
        <p:txBody>
          <a:bodyPr/>
          <a:lstStyle/>
          <a:p>
            <a:r>
              <a:rPr lang="en-US" dirty="0"/>
              <a:t>2x2 Data</a:t>
            </a:r>
          </a:p>
        </p:txBody>
      </p:sp>
      <p:sp>
        <p:nvSpPr>
          <p:cNvPr id="6" name="Content Placeholder 5">
            <a:extLst>
              <a:ext uri="{FF2B5EF4-FFF2-40B4-BE49-F238E27FC236}">
                <a16:creationId xmlns:a16="http://schemas.microsoft.com/office/drawing/2014/main" id="{E906BF33-8F36-C8C4-56A7-B66ECF370D01}"/>
              </a:ext>
            </a:extLst>
          </p:cNvPr>
          <p:cNvSpPr>
            <a:spLocks noGrp="1"/>
          </p:cNvSpPr>
          <p:nvPr>
            <p:ph idx="1"/>
          </p:nvPr>
        </p:nvSpPr>
        <p:spPr/>
        <p:txBody>
          <a:bodyPr>
            <a:normAutofit lnSpcReduction="10000"/>
          </a:bodyPr>
          <a:lstStyle/>
          <a:p>
            <a:r>
              <a:rPr lang="en-US" dirty="0"/>
              <a:t>Main effects</a:t>
            </a:r>
          </a:p>
          <a:p>
            <a:pPr lvl="1"/>
            <a:r>
              <a:rPr lang="en-US" dirty="0"/>
              <a:t>Factor 1: effect on performance ignoring Factor 2</a:t>
            </a:r>
          </a:p>
          <a:p>
            <a:pPr lvl="1"/>
            <a:r>
              <a:rPr lang="en-US" dirty="0"/>
              <a:t>Factor 2: effect on performance ignoring Factor 1</a:t>
            </a:r>
          </a:p>
          <a:p>
            <a:pPr lvl="1"/>
            <a:r>
              <a:rPr lang="en-US" dirty="0"/>
              <a:t>Possible outcomes: both, either one alone, or neither</a:t>
            </a:r>
          </a:p>
          <a:p>
            <a:r>
              <a:rPr lang="en-US" dirty="0"/>
              <a:t>Interactions</a:t>
            </a:r>
          </a:p>
          <a:p>
            <a:pPr lvl="1"/>
            <a:r>
              <a:rPr lang="en-US" dirty="0"/>
              <a:t>The factors affect each other</a:t>
            </a:r>
          </a:p>
          <a:p>
            <a:pPr lvl="1"/>
            <a:r>
              <a:rPr lang="en-US" dirty="0"/>
              <a:t>The effect of Factor 1 was different across levels of Factor 2</a:t>
            </a:r>
          </a:p>
          <a:p>
            <a:pPr lvl="1"/>
            <a:r>
              <a:rPr lang="en-US" dirty="0"/>
              <a:t>The effect of Factor 2 was different across levels of Factor 1</a:t>
            </a:r>
          </a:p>
          <a:p>
            <a:pPr lvl="1"/>
            <a:r>
              <a:rPr lang="en-US" dirty="0"/>
              <a:t>“Different”</a:t>
            </a:r>
          </a:p>
          <a:p>
            <a:pPr lvl="2"/>
            <a:r>
              <a:rPr lang="en-US" dirty="0"/>
              <a:t>Accelerator: super-additive factors</a:t>
            </a:r>
          </a:p>
          <a:p>
            <a:pPr lvl="2"/>
            <a:r>
              <a:rPr lang="en-US" dirty="0"/>
              <a:t>Reducer: can give a 3:1 shape</a:t>
            </a:r>
          </a:p>
          <a:p>
            <a:pPr lvl="2"/>
            <a:r>
              <a:rPr lang="en-US" dirty="0"/>
              <a:t>Inverter: effect goes in different directions</a:t>
            </a:r>
          </a:p>
          <a:p>
            <a:pPr lvl="1"/>
            <a:endParaRPr lang="en-US" dirty="0"/>
          </a:p>
          <a:p>
            <a:pPr lvl="1"/>
            <a:endParaRPr lang="en-US" dirty="0"/>
          </a:p>
        </p:txBody>
      </p:sp>
    </p:spTree>
    <p:extLst>
      <p:ext uri="{BB962C8B-B14F-4D97-AF65-F5344CB8AC3E}">
        <p14:creationId xmlns:p14="http://schemas.microsoft.com/office/powerpoint/2010/main" val="2013589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13CA6-56CA-0247-AD7B-1D6FD7886258}"/>
              </a:ext>
            </a:extLst>
          </p:cNvPr>
          <p:cNvSpPr>
            <a:spLocks noGrp="1"/>
          </p:cNvSpPr>
          <p:nvPr>
            <p:ph type="title"/>
          </p:nvPr>
        </p:nvSpPr>
        <p:spPr/>
        <p:txBody>
          <a:bodyPr/>
          <a:lstStyle/>
          <a:p>
            <a:r>
              <a:rPr lang="en-US" dirty="0"/>
              <a:t>Types of 2x2 designs</a:t>
            </a:r>
          </a:p>
        </p:txBody>
      </p:sp>
      <p:sp>
        <p:nvSpPr>
          <p:cNvPr id="3" name="Content Placeholder 2">
            <a:extLst>
              <a:ext uri="{FF2B5EF4-FFF2-40B4-BE49-F238E27FC236}">
                <a16:creationId xmlns:a16="http://schemas.microsoft.com/office/drawing/2014/main" id="{6339DF3F-5476-9147-B217-84670AFFD153}"/>
              </a:ext>
            </a:extLst>
          </p:cNvPr>
          <p:cNvSpPr>
            <a:spLocks noGrp="1"/>
          </p:cNvSpPr>
          <p:nvPr>
            <p:ph idx="1"/>
          </p:nvPr>
        </p:nvSpPr>
        <p:spPr/>
        <p:txBody>
          <a:bodyPr>
            <a:normAutofit fontScale="92500" lnSpcReduction="10000"/>
          </a:bodyPr>
          <a:lstStyle/>
          <a:p>
            <a:r>
              <a:rPr lang="en-US" dirty="0"/>
              <a:t>Two manipulated factors, between participants</a:t>
            </a:r>
          </a:p>
          <a:p>
            <a:pPr lvl="1"/>
            <a:r>
              <a:rPr lang="en-US" dirty="0"/>
              <a:t>Experimenter assigns participants to one of the four conditions</a:t>
            </a:r>
          </a:p>
          <a:p>
            <a:r>
              <a:rPr lang="en-US" dirty="0"/>
              <a:t>One manipulated factor, one participant variable</a:t>
            </a:r>
          </a:p>
          <a:p>
            <a:pPr lvl="1"/>
            <a:r>
              <a:rPr lang="en-US" dirty="0"/>
              <a:t>Measure or recruit based on participant variable</a:t>
            </a:r>
          </a:p>
          <a:p>
            <a:pPr lvl="2"/>
            <a:r>
              <a:rPr lang="en-US" dirty="0"/>
              <a:t>Split into 2 groups by median or pre-defined criterion</a:t>
            </a:r>
          </a:p>
          <a:p>
            <a:pPr lvl="1"/>
            <a:r>
              <a:rPr lang="en-US" dirty="0"/>
              <a:t>Random assignment across manipulated factor</a:t>
            </a:r>
          </a:p>
          <a:p>
            <a:r>
              <a:rPr lang="en-US" dirty="0"/>
              <a:t>Two within-participant factors</a:t>
            </a:r>
          </a:p>
          <a:p>
            <a:pPr lvl="1"/>
            <a:r>
              <a:rPr lang="en-US" dirty="0"/>
              <a:t>Participants each do all four conditions, counterbalanced order</a:t>
            </a:r>
          </a:p>
          <a:p>
            <a:r>
              <a:rPr lang="en-US" dirty="0"/>
              <a:t>One within-participant factor, Repeated Measures</a:t>
            </a:r>
          </a:p>
          <a:p>
            <a:pPr lvl="1"/>
            <a:r>
              <a:rPr lang="en-US" dirty="0"/>
              <a:t>Participants randomly assigned to AX,AY or BX,BY</a:t>
            </a:r>
          </a:p>
          <a:p>
            <a:pPr lvl="2"/>
            <a:r>
              <a:rPr lang="en-US" dirty="0"/>
              <a:t>Order counterbalanced</a:t>
            </a:r>
          </a:p>
          <a:p>
            <a:pPr lvl="1"/>
            <a:r>
              <a:rPr lang="en-US" dirty="0"/>
              <a:t>Mixed-model design</a:t>
            </a:r>
          </a:p>
        </p:txBody>
      </p:sp>
    </p:spTree>
    <p:extLst>
      <p:ext uri="{BB962C8B-B14F-4D97-AF65-F5344CB8AC3E}">
        <p14:creationId xmlns:p14="http://schemas.microsoft.com/office/powerpoint/2010/main" val="1585127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FBF5F-4910-E019-3C1C-503405A31EE2}"/>
              </a:ext>
            </a:extLst>
          </p:cNvPr>
          <p:cNvSpPr>
            <a:spLocks noGrp="1"/>
          </p:cNvSpPr>
          <p:nvPr>
            <p:ph type="title"/>
          </p:nvPr>
        </p:nvSpPr>
        <p:spPr/>
        <p:txBody>
          <a:bodyPr/>
          <a:lstStyle/>
          <a:p>
            <a:r>
              <a:rPr lang="en-US" dirty="0"/>
              <a:t>Order effects in within-participants design</a:t>
            </a:r>
          </a:p>
        </p:txBody>
      </p:sp>
      <p:sp>
        <p:nvSpPr>
          <p:cNvPr id="3" name="Content Placeholder 2">
            <a:extLst>
              <a:ext uri="{FF2B5EF4-FFF2-40B4-BE49-F238E27FC236}">
                <a16:creationId xmlns:a16="http://schemas.microsoft.com/office/drawing/2014/main" id="{A98B5AD9-23A5-8F32-D543-F65CA82250B4}"/>
              </a:ext>
            </a:extLst>
          </p:cNvPr>
          <p:cNvSpPr>
            <a:spLocks noGrp="1"/>
          </p:cNvSpPr>
          <p:nvPr>
            <p:ph idx="1"/>
          </p:nvPr>
        </p:nvSpPr>
        <p:spPr/>
        <p:txBody>
          <a:bodyPr/>
          <a:lstStyle/>
          <a:p>
            <a:r>
              <a:rPr lang="en-US" dirty="0"/>
              <a:t>In a simple 2 group within-participants study, participants complete both conditions of the experiment, order counterbalanced</a:t>
            </a:r>
          </a:p>
          <a:p>
            <a:pPr lvl="1"/>
            <a:r>
              <a:rPr lang="en-US" dirty="0"/>
              <a:t>A versus B</a:t>
            </a:r>
          </a:p>
          <a:p>
            <a:r>
              <a:rPr lang="en-US" dirty="0"/>
              <a:t>If order substantially affects the DV, the design has accidentally become a mixed-model 2x2</a:t>
            </a:r>
          </a:p>
          <a:p>
            <a:pPr lvl="1"/>
            <a:r>
              <a:rPr lang="en-US" dirty="0"/>
              <a:t>Factor 1: A, B</a:t>
            </a:r>
          </a:p>
          <a:p>
            <a:pPr lvl="1"/>
            <a:r>
              <a:rPr lang="en-US" dirty="0"/>
              <a:t>Factor 2: Order 1  (X), Order 2 (Y)</a:t>
            </a:r>
          </a:p>
          <a:p>
            <a:r>
              <a:rPr lang="en-US" dirty="0"/>
              <a:t>Observing an interaction complicates the inference</a:t>
            </a:r>
          </a:p>
        </p:txBody>
      </p:sp>
    </p:spTree>
    <p:extLst>
      <p:ext uri="{BB962C8B-B14F-4D97-AF65-F5344CB8AC3E}">
        <p14:creationId xmlns:p14="http://schemas.microsoft.com/office/powerpoint/2010/main" val="1683750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B36B2E-6A7E-0958-1F45-0D0505655EC2}"/>
              </a:ext>
            </a:extLst>
          </p:cNvPr>
          <p:cNvSpPr>
            <a:spLocks noGrp="1"/>
          </p:cNvSpPr>
          <p:nvPr>
            <p:ph type="title"/>
          </p:nvPr>
        </p:nvSpPr>
        <p:spPr/>
        <p:txBody>
          <a:bodyPr/>
          <a:lstStyle/>
          <a:p>
            <a:r>
              <a:rPr lang="en-US" dirty="0"/>
              <a:t>Taste test</a:t>
            </a:r>
          </a:p>
        </p:txBody>
      </p:sp>
      <p:pic>
        <p:nvPicPr>
          <p:cNvPr id="7" name="Picture 5">
            <a:extLst>
              <a:ext uri="{FF2B5EF4-FFF2-40B4-BE49-F238E27FC236}">
                <a16:creationId xmlns:a16="http://schemas.microsoft.com/office/drawing/2014/main" id="{1BD411D5-BD88-3BB9-6A08-E8BF4BE34745}"/>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447800" y="1799216"/>
            <a:ext cx="4145280" cy="46074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8" name="Content Placeholder 7">
            <a:extLst>
              <a:ext uri="{FF2B5EF4-FFF2-40B4-BE49-F238E27FC236}">
                <a16:creationId xmlns:a16="http://schemas.microsoft.com/office/drawing/2014/main" id="{BF132275-2B73-8448-8075-7A11C80D2897}"/>
              </a:ext>
            </a:extLst>
          </p:cNvPr>
          <p:cNvGraphicFramePr>
            <a:graphicFrameLocks noGrp="1" noChangeAspect="1"/>
          </p:cNvGraphicFramePr>
          <p:nvPr>
            <p:ph sz="half" idx="2"/>
          </p:nvPr>
        </p:nvGraphicFramePr>
        <p:xfrm>
          <a:off x="6820929" y="1825625"/>
          <a:ext cx="3884141" cy="4351338"/>
        </p:xfrm>
        <a:graphic>
          <a:graphicData uri="http://schemas.openxmlformats.org/presentationml/2006/ole">
            <mc:AlternateContent xmlns:mc="http://schemas.openxmlformats.org/markup-compatibility/2006">
              <mc:Choice xmlns:v="urn:schemas-microsoft-com:vml" Requires="v">
                <p:oleObj name="Chart" r:id="rId3" imgW="4038600" imgH="4524465" progId="MSGraph.Chart.8">
                  <p:embed followColorScheme="full"/>
                </p:oleObj>
              </mc:Choice>
              <mc:Fallback>
                <p:oleObj name="Chart" r:id="rId3" imgW="4038600" imgH="4524465" progId="MSGraph.Chart.8">
                  <p:embed followColorScheme="full"/>
                  <p:pic>
                    <p:nvPicPr>
                      <p:cNvPr id="32775" name="Object 7"/>
                      <p:cNvPicPr>
                        <a:picLocks noChangeAspect="1" noChangeArrowheads="1"/>
                      </p:cNvPicPr>
                      <p:nvPr/>
                    </p:nvPicPr>
                    <p:blipFill>
                      <a:blip r:embed="rId4"/>
                      <a:srcRect/>
                      <a:stretch>
                        <a:fillRect/>
                      </a:stretch>
                    </p:blipFill>
                    <p:spPr bwMode="auto">
                      <a:xfrm>
                        <a:off x="6820929" y="1825625"/>
                        <a:ext cx="3884141" cy="4351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340561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5D67C-F23D-8246-E305-9576BD6378A2}"/>
              </a:ext>
            </a:extLst>
          </p:cNvPr>
          <p:cNvSpPr>
            <a:spLocks noGrp="1"/>
          </p:cNvSpPr>
          <p:nvPr>
            <p:ph type="title"/>
          </p:nvPr>
        </p:nvSpPr>
        <p:spPr/>
        <p:txBody>
          <a:bodyPr/>
          <a:lstStyle/>
          <a:p>
            <a:r>
              <a:rPr lang="en-US" dirty="0"/>
              <a:t>Patterns of Results in 2x2 Designs</a:t>
            </a:r>
          </a:p>
        </p:txBody>
      </p:sp>
      <p:sp>
        <p:nvSpPr>
          <p:cNvPr id="3" name="Content Placeholder 2">
            <a:extLst>
              <a:ext uri="{FF2B5EF4-FFF2-40B4-BE49-F238E27FC236}">
                <a16:creationId xmlns:a16="http://schemas.microsoft.com/office/drawing/2014/main" id="{03BE5027-F516-3C6C-47C1-5EE3F873B40F}"/>
              </a:ext>
            </a:extLst>
          </p:cNvPr>
          <p:cNvSpPr>
            <a:spLocks noGrp="1"/>
          </p:cNvSpPr>
          <p:nvPr>
            <p:ph idx="1"/>
          </p:nvPr>
        </p:nvSpPr>
        <p:spPr/>
        <p:txBody>
          <a:bodyPr/>
          <a:lstStyle/>
          <a:p>
            <a:r>
              <a:rPr lang="en-US" dirty="0"/>
              <a:t>Simulated data</a:t>
            </a:r>
          </a:p>
          <a:p>
            <a:r>
              <a:rPr lang="en-US" dirty="0"/>
              <a:t>Factor 1 has two levels</a:t>
            </a:r>
          </a:p>
          <a:p>
            <a:pPr lvl="1"/>
            <a:r>
              <a:rPr lang="en-US" dirty="0"/>
              <a:t>Condition A, Condition B</a:t>
            </a:r>
          </a:p>
          <a:p>
            <a:r>
              <a:rPr lang="en-US" dirty="0"/>
              <a:t>Factor 2 has two levels</a:t>
            </a:r>
          </a:p>
          <a:p>
            <a:pPr lvl="1"/>
            <a:r>
              <a:rPr lang="en-US" dirty="0"/>
              <a:t>Condition X, Condition Y</a:t>
            </a:r>
          </a:p>
          <a:p>
            <a:r>
              <a:rPr lang="en-US" dirty="0"/>
              <a:t>Dependent variable is a measure on a 10-point scale</a:t>
            </a:r>
          </a:p>
          <a:p>
            <a:r>
              <a:rPr lang="en-US" dirty="0"/>
              <a:t>20 participants per condition</a:t>
            </a:r>
          </a:p>
        </p:txBody>
      </p:sp>
    </p:spTree>
    <p:extLst>
      <p:ext uri="{BB962C8B-B14F-4D97-AF65-F5344CB8AC3E}">
        <p14:creationId xmlns:p14="http://schemas.microsoft.com/office/powerpoint/2010/main" val="21821144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DF303-5E78-93FE-32AD-8B32D4302C95}"/>
              </a:ext>
            </a:extLst>
          </p:cNvPr>
          <p:cNvSpPr>
            <a:spLocks noGrp="1"/>
          </p:cNvSpPr>
          <p:nvPr>
            <p:ph type="title"/>
          </p:nvPr>
        </p:nvSpPr>
        <p:spPr/>
        <p:txBody>
          <a:bodyPr/>
          <a:lstStyle/>
          <a:p>
            <a:r>
              <a:rPr lang="en-US" dirty="0"/>
              <a:t>Experiment 2 Design</a:t>
            </a:r>
          </a:p>
        </p:txBody>
      </p:sp>
      <p:graphicFrame>
        <p:nvGraphicFramePr>
          <p:cNvPr id="4" name="Content Placeholder 5">
            <a:extLst>
              <a:ext uri="{FF2B5EF4-FFF2-40B4-BE49-F238E27FC236}">
                <a16:creationId xmlns:a16="http://schemas.microsoft.com/office/drawing/2014/main" id="{742BCF92-813F-369E-EA12-F1B1E1873787}"/>
              </a:ext>
            </a:extLst>
          </p:cNvPr>
          <p:cNvGraphicFramePr>
            <a:graphicFrameLocks noGrp="1"/>
          </p:cNvGraphicFramePr>
          <p:nvPr>
            <p:ph idx="1"/>
            <p:extLst>
              <p:ext uri="{D42A27DB-BD31-4B8C-83A1-F6EECF244321}">
                <p14:modId xmlns:p14="http://schemas.microsoft.com/office/powerpoint/2010/main" val="3373840320"/>
              </p:ext>
            </p:extLst>
          </p:nvPr>
        </p:nvGraphicFramePr>
        <p:xfrm>
          <a:off x="838200" y="1825625"/>
          <a:ext cx="8685811" cy="4856353"/>
        </p:xfrm>
        <a:graphic>
          <a:graphicData uri="http://schemas.openxmlformats.org/drawingml/2006/table">
            <a:tbl>
              <a:tblPr firstRow="1" firstCol="1" bandRow="1">
                <a:tableStyleId>{5940675A-B579-460E-94D1-54222C63F5DA}</a:tableStyleId>
              </a:tblPr>
              <a:tblGrid>
                <a:gridCol w="1811132">
                  <a:extLst>
                    <a:ext uri="{9D8B030D-6E8A-4147-A177-3AD203B41FA5}">
                      <a16:colId xmlns:a16="http://schemas.microsoft.com/office/drawing/2014/main" val="2604552184"/>
                    </a:ext>
                  </a:extLst>
                </a:gridCol>
                <a:gridCol w="1811132">
                  <a:extLst>
                    <a:ext uri="{9D8B030D-6E8A-4147-A177-3AD203B41FA5}">
                      <a16:colId xmlns:a16="http://schemas.microsoft.com/office/drawing/2014/main" val="3664444023"/>
                    </a:ext>
                  </a:extLst>
                </a:gridCol>
                <a:gridCol w="1827003">
                  <a:extLst>
                    <a:ext uri="{9D8B030D-6E8A-4147-A177-3AD203B41FA5}">
                      <a16:colId xmlns:a16="http://schemas.microsoft.com/office/drawing/2014/main" val="463607112"/>
                    </a:ext>
                  </a:extLst>
                </a:gridCol>
                <a:gridCol w="1827003">
                  <a:extLst>
                    <a:ext uri="{9D8B030D-6E8A-4147-A177-3AD203B41FA5}">
                      <a16:colId xmlns:a16="http://schemas.microsoft.com/office/drawing/2014/main" val="2125234978"/>
                    </a:ext>
                  </a:extLst>
                </a:gridCol>
                <a:gridCol w="1409541">
                  <a:extLst>
                    <a:ext uri="{9D8B030D-6E8A-4147-A177-3AD203B41FA5}">
                      <a16:colId xmlns:a16="http://schemas.microsoft.com/office/drawing/2014/main" val="4290430288"/>
                    </a:ext>
                  </a:extLst>
                </a:gridCol>
              </a:tblGrid>
              <a:tr h="0">
                <a:tc rowSpan="2" gridSpan="2">
                  <a:txBody>
                    <a:bodyPr/>
                    <a:lstStyle/>
                    <a:p>
                      <a:pPr marL="0" marR="0" algn="ctr">
                        <a:lnSpc>
                          <a:spcPct val="115000"/>
                        </a:lnSpc>
                        <a:spcBef>
                          <a:spcPts val="1195"/>
                        </a:spcBef>
                        <a:spcAft>
                          <a:spcPts val="0"/>
                        </a:spcAft>
                      </a:pPr>
                      <a:endParaRPr lang="en-US" sz="28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tc>
                <a:tc rowSpan="2" hMerge="1">
                  <a:txBody>
                    <a:bodyPr/>
                    <a:lstStyle/>
                    <a:p>
                      <a:endParaRPr lang="en-US"/>
                    </a:p>
                  </a:txBody>
                  <a:tcPr/>
                </a:tc>
                <a:tc gridSpan="2">
                  <a:txBody>
                    <a:bodyPr/>
                    <a:lstStyle/>
                    <a:p>
                      <a:pPr marL="0" marR="0" algn="ctr">
                        <a:lnSpc>
                          <a:spcPct val="115000"/>
                        </a:lnSpc>
                        <a:spcBef>
                          <a:spcPts val="1195"/>
                        </a:spcBef>
                        <a:spcAft>
                          <a:spcPts val="0"/>
                        </a:spcAft>
                      </a:pPr>
                      <a:r>
                        <a:rPr lang="en-US" sz="2800" dirty="0">
                          <a:effectLst/>
                        </a:rPr>
                        <a:t>Meaningful</a:t>
                      </a:r>
                      <a:endParaRPr lang="en-US" sz="28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tc>
                <a:tc hMerge="1">
                  <a:txBody>
                    <a:bodyPr/>
                    <a:lstStyle/>
                    <a:p>
                      <a:endParaRPr lang="en-US"/>
                    </a:p>
                  </a:txBody>
                  <a:tcPr/>
                </a:tc>
                <a:tc>
                  <a:txBody>
                    <a:bodyPr/>
                    <a:lstStyle/>
                    <a:p>
                      <a:pPr marL="0" marR="0" algn="ctr">
                        <a:lnSpc>
                          <a:spcPct val="115000"/>
                        </a:lnSpc>
                        <a:spcBef>
                          <a:spcPts val="1195"/>
                        </a:spcBef>
                        <a:spcAft>
                          <a:spcPts val="0"/>
                        </a:spcAft>
                      </a:pPr>
                      <a:endParaRPr lang="en-US" sz="2800" dirty="0">
                        <a:effectLst/>
                        <a:latin typeface="Times New Roman" panose="02020603050405020304" pitchFamily="18" charset="0"/>
                        <a:cs typeface="Latha" panose="020B0604020202020204" pitchFamily="34" charset="0"/>
                      </a:endParaRPr>
                    </a:p>
                  </a:txBody>
                  <a:tcPr marL="68580" marR="68580" marT="0" marB="0"/>
                </a:tc>
                <a:extLst>
                  <a:ext uri="{0D108BD9-81ED-4DB2-BD59-A6C34878D82A}">
                    <a16:rowId xmlns:a16="http://schemas.microsoft.com/office/drawing/2014/main" val="190243908"/>
                  </a:ext>
                </a:extLst>
              </a:tr>
              <a:tr h="0">
                <a:tc gridSpan="2" vMerge="1">
                  <a:txBody>
                    <a:bodyPr/>
                    <a:lstStyle/>
                    <a:p>
                      <a:endParaRPr lang="en-US"/>
                    </a:p>
                  </a:txBody>
                  <a:tcPr/>
                </a:tc>
                <a:tc hMerge="1" vMerge="1">
                  <a:txBody>
                    <a:bodyPr/>
                    <a:lstStyle/>
                    <a:p>
                      <a:endParaRPr lang="en-US"/>
                    </a:p>
                  </a:txBody>
                  <a:tcPr/>
                </a:tc>
                <a:tc>
                  <a:txBody>
                    <a:bodyPr/>
                    <a:lstStyle/>
                    <a:p>
                      <a:pPr marL="0" marR="0" algn="ctr">
                        <a:lnSpc>
                          <a:spcPct val="115000"/>
                        </a:lnSpc>
                        <a:spcBef>
                          <a:spcPts val="1195"/>
                        </a:spcBef>
                        <a:spcAft>
                          <a:spcPts val="0"/>
                        </a:spcAft>
                      </a:pPr>
                      <a:r>
                        <a:rPr lang="en-US" sz="2800" dirty="0">
                          <a:effectLst/>
                        </a:rPr>
                        <a:t>Abstract</a:t>
                      </a:r>
                      <a:endParaRPr lang="en-US" sz="28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tc>
                <a:tc>
                  <a:txBody>
                    <a:bodyPr/>
                    <a:lstStyle/>
                    <a:p>
                      <a:pPr marL="0" marR="0" algn="ctr">
                        <a:lnSpc>
                          <a:spcPct val="115000"/>
                        </a:lnSpc>
                        <a:spcBef>
                          <a:spcPts val="1195"/>
                        </a:spcBef>
                        <a:spcAft>
                          <a:spcPts val="0"/>
                        </a:spcAft>
                      </a:pPr>
                      <a:r>
                        <a:rPr lang="en-US" sz="2800" dirty="0">
                          <a:effectLst/>
                        </a:rPr>
                        <a:t>Object</a:t>
                      </a:r>
                      <a:endParaRPr lang="en-US" sz="28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tc>
                <a:tc>
                  <a:txBody>
                    <a:bodyPr/>
                    <a:lstStyle/>
                    <a:p>
                      <a:pPr marL="0" marR="0" algn="ctr">
                        <a:lnSpc>
                          <a:spcPct val="115000"/>
                        </a:lnSpc>
                        <a:spcBef>
                          <a:spcPts val="1195"/>
                        </a:spcBef>
                        <a:spcAft>
                          <a:spcPts val="0"/>
                        </a:spcAft>
                      </a:pPr>
                      <a:endParaRPr lang="en-US" sz="2800" dirty="0">
                        <a:effectLst/>
                      </a:endParaRPr>
                    </a:p>
                  </a:txBody>
                  <a:tcPr marL="68580" marR="68580" marT="0" marB="0"/>
                </a:tc>
                <a:extLst>
                  <a:ext uri="{0D108BD9-81ED-4DB2-BD59-A6C34878D82A}">
                    <a16:rowId xmlns:a16="http://schemas.microsoft.com/office/drawing/2014/main" val="3199670532"/>
                  </a:ext>
                </a:extLst>
              </a:tr>
              <a:tr h="622300">
                <a:tc rowSpan="2">
                  <a:txBody>
                    <a:bodyPr/>
                    <a:lstStyle/>
                    <a:p>
                      <a:pPr marL="0" marR="0" algn="ctr">
                        <a:lnSpc>
                          <a:spcPct val="115000"/>
                        </a:lnSpc>
                        <a:spcBef>
                          <a:spcPts val="1195"/>
                        </a:spcBef>
                        <a:spcAft>
                          <a:spcPts val="0"/>
                        </a:spcAft>
                      </a:pPr>
                      <a:r>
                        <a:rPr lang="en-US" sz="2800" dirty="0">
                          <a:effectLst/>
                        </a:rPr>
                        <a:t>Encoding</a:t>
                      </a:r>
                      <a:endParaRPr lang="en-US" sz="28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ctr"/>
                </a:tc>
                <a:tc>
                  <a:txBody>
                    <a:bodyPr/>
                    <a:lstStyle/>
                    <a:p>
                      <a:pPr marL="0" marR="0" algn="ctr">
                        <a:lnSpc>
                          <a:spcPct val="115000"/>
                        </a:lnSpc>
                        <a:spcBef>
                          <a:spcPts val="1195"/>
                        </a:spcBef>
                        <a:spcAft>
                          <a:spcPts val="0"/>
                        </a:spcAft>
                      </a:pPr>
                      <a:r>
                        <a:rPr lang="en-US" sz="2800" dirty="0">
                          <a:effectLst/>
                        </a:rPr>
                        <a:t>Shallow</a:t>
                      </a:r>
                      <a:endParaRPr lang="en-US" sz="28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ctr"/>
                </a:tc>
                <a:tc>
                  <a:txBody>
                    <a:bodyPr/>
                    <a:lstStyle/>
                    <a:p>
                      <a:pPr marL="0" marR="0" algn="ctr">
                        <a:lnSpc>
                          <a:spcPct val="115000"/>
                        </a:lnSpc>
                        <a:spcBef>
                          <a:spcPts val="1195"/>
                        </a:spcBef>
                        <a:spcAft>
                          <a:spcPts val="0"/>
                        </a:spcAft>
                      </a:pPr>
                      <a:endParaRPr lang="en-US" sz="2800" dirty="0">
                        <a:effectLst/>
                        <a:latin typeface="Times New Roman" panose="02020603050405020304" pitchFamily="18" charset="0"/>
                        <a:ea typeface="Times New Roman" panose="02020603050405020304" pitchFamily="18" charset="0"/>
                        <a:cs typeface="Latha" panose="020B0604020202020204" pitchFamily="34" charset="0"/>
                      </a:endParaRPr>
                    </a:p>
                    <a:p>
                      <a:pPr marL="0" marR="0" algn="ctr">
                        <a:lnSpc>
                          <a:spcPct val="115000"/>
                        </a:lnSpc>
                        <a:spcBef>
                          <a:spcPts val="1195"/>
                        </a:spcBef>
                        <a:spcAft>
                          <a:spcPts val="0"/>
                        </a:spcAft>
                      </a:pPr>
                      <a:endParaRPr lang="en-US" sz="2800" dirty="0">
                        <a:effectLst/>
                        <a:latin typeface="Times New Roman" panose="02020603050405020304" pitchFamily="18" charset="0"/>
                        <a:ea typeface="Times New Roman" panose="02020603050405020304" pitchFamily="18" charset="0"/>
                        <a:cs typeface="Latha" panose="020B0604020202020204" pitchFamily="34" charset="0"/>
                      </a:endParaRPr>
                    </a:p>
                    <a:p>
                      <a:pPr marL="0" marR="0" algn="ctr">
                        <a:lnSpc>
                          <a:spcPct val="115000"/>
                        </a:lnSpc>
                        <a:spcBef>
                          <a:spcPts val="1195"/>
                        </a:spcBef>
                        <a:spcAft>
                          <a:spcPts val="0"/>
                        </a:spcAft>
                      </a:pPr>
                      <a:r>
                        <a:rPr lang="en-US" sz="2800" dirty="0">
                          <a:effectLst/>
                          <a:latin typeface="Times New Roman" panose="02020603050405020304" pitchFamily="18" charset="0"/>
                          <a:ea typeface="Times New Roman" panose="02020603050405020304" pitchFamily="18" charset="0"/>
                          <a:cs typeface="Latha" panose="020B0604020202020204" pitchFamily="34" charset="0"/>
                        </a:rPr>
                        <a:t>Color?</a:t>
                      </a:r>
                    </a:p>
                  </a:txBody>
                  <a:tcPr marL="68580" marR="68580" marT="0" marB="0"/>
                </a:tc>
                <a:tc>
                  <a:txBody>
                    <a:bodyPr/>
                    <a:lstStyle/>
                    <a:p>
                      <a:pPr marL="0" marR="0" algn="ctr">
                        <a:lnSpc>
                          <a:spcPct val="115000"/>
                        </a:lnSpc>
                        <a:spcBef>
                          <a:spcPts val="1195"/>
                        </a:spcBef>
                        <a:spcAft>
                          <a:spcPts val="0"/>
                        </a:spcAft>
                      </a:pPr>
                      <a:endParaRPr lang="en-US" sz="2800" dirty="0">
                        <a:effectLst/>
                        <a:latin typeface="Times New Roman" panose="02020603050405020304" pitchFamily="18" charset="0"/>
                        <a:ea typeface="Times New Roman" panose="02020603050405020304" pitchFamily="18" charset="0"/>
                        <a:cs typeface="Latha" panose="020B0604020202020204" pitchFamily="34" charset="0"/>
                      </a:endParaRPr>
                    </a:p>
                    <a:p>
                      <a:pPr marL="0" marR="0" algn="ctr">
                        <a:lnSpc>
                          <a:spcPct val="115000"/>
                        </a:lnSpc>
                        <a:spcBef>
                          <a:spcPts val="1195"/>
                        </a:spcBef>
                        <a:spcAft>
                          <a:spcPts val="0"/>
                        </a:spcAft>
                      </a:pPr>
                      <a:endParaRPr lang="en-US" sz="2800" dirty="0">
                        <a:effectLst/>
                        <a:latin typeface="Times New Roman" panose="02020603050405020304" pitchFamily="18" charset="0"/>
                        <a:ea typeface="Times New Roman" panose="02020603050405020304" pitchFamily="18" charset="0"/>
                        <a:cs typeface="Latha" panose="020B0604020202020204" pitchFamily="34" charset="0"/>
                      </a:endParaRPr>
                    </a:p>
                    <a:p>
                      <a:pPr marL="0" marR="0" lvl="0" indent="0" algn="ctr" defTabSz="914400" rtl="0" eaLnBrk="1" fontAlgn="auto" latinLnBrk="0" hangingPunct="1">
                        <a:lnSpc>
                          <a:spcPct val="115000"/>
                        </a:lnSpc>
                        <a:spcBef>
                          <a:spcPts val="1195"/>
                        </a:spcBef>
                        <a:spcAft>
                          <a:spcPts val="0"/>
                        </a:spcAft>
                        <a:buClrTx/>
                        <a:buSzTx/>
                        <a:buFontTx/>
                        <a:buNone/>
                        <a:tabLst/>
                        <a:defRPr/>
                      </a:pPr>
                      <a:r>
                        <a:rPr lang="en-US" sz="2800" dirty="0">
                          <a:effectLst/>
                          <a:latin typeface="Times New Roman" panose="02020603050405020304" pitchFamily="18" charset="0"/>
                          <a:ea typeface="Times New Roman" panose="02020603050405020304" pitchFamily="18" charset="0"/>
                          <a:cs typeface="Latha" panose="020B0604020202020204" pitchFamily="34" charset="0"/>
                        </a:rPr>
                        <a:t>Color?</a:t>
                      </a:r>
                    </a:p>
                  </a:txBody>
                  <a:tcPr marL="68580" marR="68580" marT="0" marB="0"/>
                </a:tc>
                <a:tc>
                  <a:txBody>
                    <a:bodyPr/>
                    <a:lstStyle/>
                    <a:p>
                      <a:pPr marL="0" marR="0" algn="ctr">
                        <a:lnSpc>
                          <a:spcPct val="115000"/>
                        </a:lnSpc>
                        <a:spcBef>
                          <a:spcPts val="1195"/>
                        </a:spcBef>
                        <a:spcAft>
                          <a:spcPts val="0"/>
                        </a:spcAft>
                      </a:pPr>
                      <a:endParaRPr lang="en-US" sz="280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tc>
                <a:extLst>
                  <a:ext uri="{0D108BD9-81ED-4DB2-BD59-A6C34878D82A}">
                    <a16:rowId xmlns:a16="http://schemas.microsoft.com/office/drawing/2014/main" val="1833728225"/>
                  </a:ext>
                </a:extLst>
              </a:tr>
              <a:tr h="508000">
                <a:tc vMerge="1">
                  <a:txBody>
                    <a:bodyPr/>
                    <a:lstStyle/>
                    <a:p>
                      <a:endParaRPr lang="en-US"/>
                    </a:p>
                  </a:txBody>
                  <a:tcPr/>
                </a:tc>
                <a:tc>
                  <a:txBody>
                    <a:bodyPr/>
                    <a:lstStyle/>
                    <a:p>
                      <a:pPr marL="0" marR="0" algn="ctr">
                        <a:lnSpc>
                          <a:spcPct val="115000"/>
                        </a:lnSpc>
                        <a:spcBef>
                          <a:spcPts val="1195"/>
                        </a:spcBef>
                        <a:spcAft>
                          <a:spcPts val="0"/>
                        </a:spcAft>
                      </a:pPr>
                      <a:r>
                        <a:rPr lang="en-US" sz="2800" dirty="0">
                          <a:effectLst/>
                        </a:rPr>
                        <a:t>Deep</a:t>
                      </a:r>
                      <a:endParaRPr lang="en-US" sz="28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ctr"/>
                </a:tc>
                <a:tc>
                  <a:txBody>
                    <a:bodyPr/>
                    <a:lstStyle/>
                    <a:p>
                      <a:pPr marL="0" marR="0" algn="ctr">
                        <a:lnSpc>
                          <a:spcPct val="115000"/>
                        </a:lnSpc>
                        <a:spcBef>
                          <a:spcPts val="1195"/>
                        </a:spcBef>
                        <a:spcAft>
                          <a:spcPts val="0"/>
                        </a:spcAft>
                      </a:pPr>
                      <a:endParaRPr lang="en-US" sz="2800" dirty="0">
                        <a:effectLst/>
                        <a:latin typeface="Times New Roman" panose="02020603050405020304" pitchFamily="18" charset="0"/>
                        <a:ea typeface="Times New Roman" panose="02020603050405020304" pitchFamily="18" charset="0"/>
                        <a:cs typeface="Latha" panose="020B0604020202020204" pitchFamily="34" charset="0"/>
                      </a:endParaRPr>
                    </a:p>
                    <a:p>
                      <a:pPr marL="0" marR="0" algn="ctr">
                        <a:lnSpc>
                          <a:spcPct val="115000"/>
                        </a:lnSpc>
                        <a:spcBef>
                          <a:spcPts val="1195"/>
                        </a:spcBef>
                        <a:spcAft>
                          <a:spcPts val="0"/>
                        </a:spcAft>
                      </a:pPr>
                      <a:endParaRPr lang="en-US" sz="2800" dirty="0">
                        <a:effectLst/>
                        <a:latin typeface="Times New Roman" panose="02020603050405020304" pitchFamily="18" charset="0"/>
                        <a:ea typeface="Times New Roman" panose="02020603050405020304" pitchFamily="18" charset="0"/>
                        <a:cs typeface="Latha" panose="020B0604020202020204" pitchFamily="34" charset="0"/>
                      </a:endParaRPr>
                    </a:p>
                    <a:p>
                      <a:pPr marL="0" marR="0" algn="ctr">
                        <a:lnSpc>
                          <a:spcPct val="115000"/>
                        </a:lnSpc>
                        <a:spcBef>
                          <a:spcPts val="1195"/>
                        </a:spcBef>
                        <a:spcAft>
                          <a:spcPts val="0"/>
                        </a:spcAft>
                      </a:pPr>
                      <a:r>
                        <a:rPr lang="en-US" sz="2800" dirty="0">
                          <a:effectLst/>
                          <a:latin typeface="Times New Roman" panose="02020603050405020304" pitchFamily="18" charset="0"/>
                          <a:ea typeface="Times New Roman" panose="02020603050405020304" pitchFamily="18" charset="0"/>
                          <a:cs typeface="Latha" panose="020B0604020202020204" pitchFamily="34" charset="0"/>
                        </a:rPr>
                        <a:t>Liking?</a:t>
                      </a:r>
                    </a:p>
                  </a:txBody>
                  <a:tcPr marL="68580" marR="68580" marT="0" marB="0"/>
                </a:tc>
                <a:tc>
                  <a:txBody>
                    <a:bodyPr/>
                    <a:lstStyle/>
                    <a:p>
                      <a:pPr marL="0" marR="0" algn="ctr">
                        <a:lnSpc>
                          <a:spcPct val="115000"/>
                        </a:lnSpc>
                        <a:spcBef>
                          <a:spcPts val="1195"/>
                        </a:spcBef>
                        <a:spcAft>
                          <a:spcPts val="0"/>
                        </a:spcAft>
                      </a:pPr>
                      <a:endParaRPr lang="en-US" sz="2800" dirty="0">
                        <a:effectLst/>
                        <a:latin typeface="Times New Roman" panose="02020603050405020304" pitchFamily="18" charset="0"/>
                        <a:ea typeface="Times New Roman" panose="02020603050405020304" pitchFamily="18" charset="0"/>
                        <a:cs typeface="Latha" panose="020B0604020202020204" pitchFamily="34" charset="0"/>
                      </a:endParaRPr>
                    </a:p>
                    <a:p>
                      <a:pPr marL="0" marR="0" algn="ctr">
                        <a:lnSpc>
                          <a:spcPct val="115000"/>
                        </a:lnSpc>
                        <a:spcBef>
                          <a:spcPts val="1195"/>
                        </a:spcBef>
                        <a:spcAft>
                          <a:spcPts val="0"/>
                        </a:spcAft>
                      </a:pPr>
                      <a:endParaRPr lang="en-US" sz="2800" dirty="0">
                        <a:effectLst/>
                        <a:latin typeface="Times New Roman" panose="02020603050405020304" pitchFamily="18" charset="0"/>
                        <a:ea typeface="Times New Roman" panose="02020603050405020304" pitchFamily="18" charset="0"/>
                        <a:cs typeface="Latha" panose="020B0604020202020204" pitchFamily="34" charset="0"/>
                      </a:endParaRPr>
                    </a:p>
                    <a:p>
                      <a:pPr marL="0" marR="0" lvl="0" indent="0" algn="ctr" defTabSz="914400" rtl="0" eaLnBrk="1" fontAlgn="auto" latinLnBrk="0" hangingPunct="1">
                        <a:lnSpc>
                          <a:spcPct val="115000"/>
                        </a:lnSpc>
                        <a:spcBef>
                          <a:spcPts val="1195"/>
                        </a:spcBef>
                        <a:spcAft>
                          <a:spcPts val="0"/>
                        </a:spcAft>
                        <a:buClrTx/>
                        <a:buSzTx/>
                        <a:buFontTx/>
                        <a:buNone/>
                        <a:tabLst/>
                        <a:defRPr/>
                      </a:pPr>
                      <a:r>
                        <a:rPr lang="en-US" sz="2800" dirty="0">
                          <a:effectLst/>
                          <a:latin typeface="Times New Roman" panose="02020603050405020304" pitchFamily="18" charset="0"/>
                          <a:ea typeface="Times New Roman" panose="02020603050405020304" pitchFamily="18" charset="0"/>
                          <a:cs typeface="Latha" panose="020B0604020202020204" pitchFamily="34" charset="0"/>
                        </a:rPr>
                        <a:t>Liking?</a:t>
                      </a:r>
                    </a:p>
                  </a:txBody>
                  <a:tcPr marL="68580" marR="68580" marT="0" marB="0"/>
                </a:tc>
                <a:tc>
                  <a:txBody>
                    <a:bodyPr/>
                    <a:lstStyle/>
                    <a:p>
                      <a:pPr marL="0" marR="0" algn="ctr">
                        <a:lnSpc>
                          <a:spcPct val="115000"/>
                        </a:lnSpc>
                        <a:spcBef>
                          <a:spcPts val="1195"/>
                        </a:spcBef>
                        <a:spcAft>
                          <a:spcPts val="0"/>
                        </a:spcAft>
                      </a:pPr>
                      <a:endParaRPr lang="en-US" sz="280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tc>
                <a:extLst>
                  <a:ext uri="{0D108BD9-81ED-4DB2-BD59-A6C34878D82A}">
                    <a16:rowId xmlns:a16="http://schemas.microsoft.com/office/drawing/2014/main" val="3926125194"/>
                  </a:ext>
                </a:extLst>
              </a:tr>
              <a:tr h="450850">
                <a:tc>
                  <a:txBody>
                    <a:bodyPr/>
                    <a:lstStyle/>
                    <a:p>
                      <a:pPr marL="0" marR="0" algn="ctr">
                        <a:lnSpc>
                          <a:spcPct val="115000"/>
                        </a:lnSpc>
                        <a:spcBef>
                          <a:spcPts val="1195"/>
                        </a:spcBef>
                        <a:spcAft>
                          <a:spcPts val="0"/>
                        </a:spcAft>
                      </a:pPr>
                      <a:r>
                        <a:rPr lang="en-US" sz="2800">
                          <a:effectLst/>
                        </a:rPr>
                        <a:t> </a:t>
                      </a:r>
                      <a:endParaRPr lang="en-US" sz="280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tc>
                <a:tc>
                  <a:txBody>
                    <a:bodyPr/>
                    <a:lstStyle/>
                    <a:p>
                      <a:pPr marL="0" marR="0" algn="ctr">
                        <a:lnSpc>
                          <a:spcPct val="115000"/>
                        </a:lnSpc>
                        <a:spcBef>
                          <a:spcPts val="1195"/>
                        </a:spcBef>
                        <a:spcAft>
                          <a:spcPts val="0"/>
                        </a:spcAft>
                      </a:pPr>
                      <a:endParaRPr lang="en-US" sz="28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ctr"/>
                </a:tc>
                <a:tc>
                  <a:txBody>
                    <a:bodyPr/>
                    <a:lstStyle/>
                    <a:p>
                      <a:pPr marL="0" marR="0" algn="ctr">
                        <a:lnSpc>
                          <a:spcPct val="115000"/>
                        </a:lnSpc>
                        <a:spcBef>
                          <a:spcPts val="1195"/>
                        </a:spcBef>
                        <a:spcAft>
                          <a:spcPts val="0"/>
                        </a:spcAft>
                      </a:pPr>
                      <a:endParaRPr lang="en-US" sz="28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tc>
                <a:tc>
                  <a:txBody>
                    <a:bodyPr/>
                    <a:lstStyle/>
                    <a:p>
                      <a:pPr marL="0" marR="0" algn="ctr">
                        <a:lnSpc>
                          <a:spcPct val="115000"/>
                        </a:lnSpc>
                        <a:spcBef>
                          <a:spcPts val="1195"/>
                        </a:spcBef>
                        <a:spcAft>
                          <a:spcPts val="0"/>
                        </a:spcAft>
                      </a:pPr>
                      <a:endParaRPr lang="en-US" sz="28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tc>
                <a:tc>
                  <a:txBody>
                    <a:bodyPr/>
                    <a:lstStyle/>
                    <a:p>
                      <a:pPr marL="0" marR="0" algn="ctr">
                        <a:lnSpc>
                          <a:spcPct val="115000"/>
                        </a:lnSpc>
                        <a:spcBef>
                          <a:spcPts val="1195"/>
                        </a:spcBef>
                        <a:spcAft>
                          <a:spcPts val="0"/>
                        </a:spcAft>
                      </a:pPr>
                      <a:endParaRPr lang="en-US" sz="28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tc>
                <a:extLst>
                  <a:ext uri="{0D108BD9-81ED-4DB2-BD59-A6C34878D82A}">
                    <a16:rowId xmlns:a16="http://schemas.microsoft.com/office/drawing/2014/main" val="1681898838"/>
                  </a:ext>
                </a:extLst>
              </a:tr>
            </a:tbl>
          </a:graphicData>
        </a:graphic>
      </p:graphicFrame>
      <p:pic>
        <p:nvPicPr>
          <p:cNvPr id="5" name="Picture 4">
            <a:extLst>
              <a:ext uri="{FF2B5EF4-FFF2-40B4-BE49-F238E27FC236}">
                <a16:creationId xmlns:a16="http://schemas.microsoft.com/office/drawing/2014/main" id="{BC6A1575-8415-6655-B7B9-2C688AB0E83A}"/>
              </a:ext>
            </a:extLst>
          </p:cNvPr>
          <p:cNvPicPr>
            <a:picLocks noChangeAspect="1"/>
          </p:cNvPicPr>
          <p:nvPr/>
        </p:nvPicPr>
        <p:blipFill rotWithShape="1">
          <a:blip r:embed="rId2">
            <a:extLst>
              <a:ext uri="{28A0092B-C50C-407E-A947-70E740481C1C}">
                <a14:useLocalDpi xmlns:a14="http://schemas.microsoft.com/office/drawing/2010/main" val="0"/>
              </a:ext>
            </a:extLst>
          </a:blip>
          <a:srcRect l="50000" t="18187" r="9722" b="16844"/>
          <a:stretch/>
        </p:blipFill>
        <p:spPr>
          <a:xfrm>
            <a:off x="5006985" y="3109748"/>
            <a:ext cx="685800" cy="638503"/>
          </a:xfrm>
          <a:prstGeom prst="rect">
            <a:avLst/>
          </a:prstGeom>
        </p:spPr>
      </p:pic>
      <p:pic>
        <p:nvPicPr>
          <p:cNvPr id="6" name="Picture 5">
            <a:extLst>
              <a:ext uri="{FF2B5EF4-FFF2-40B4-BE49-F238E27FC236}">
                <a16:creationId xmlns:a16="http://schemas.microsoft.com/office/drawing/2014/main" id="{BE9E7D34-1A53-77CA-2B45-893EF33FC9A4}"/>
              </a:ext>
            </a:extLst>
          </p:cNvPr>
          <p:cNvPicPr>
            <a:picLocks noChangeAspect="1"/>
          </p:cNvPicPr>
          <p:nvPr/>
        </p:nvPicPr>
        <p:blipFill rotWithShape="1">
          <a:blip r:embed="rId2">
            <a:extLst>
              <a:ext uri="{28A0092B-C50C-407E-A947-70E740481C1C}">
                <a14:useLocalDpi xmlns:a14="http://schemas.microsoft.com/office/drawing/2010/main" val="0"/>
              </a:ext>
            </a:extLst>
          </a:blip>
          <a:srcRect l="50000" t="18187" r="9722" b="16844"/>
          <a:stretch/>
        </p:blipFill>
        <p:spPr>
          <a:xfrm>
            <a:off x="5006985" y="4713122"/>
            <a:ext cx="685800" cy="638503"/>
          </a:xfrm>
          <a:prstGeom prst="rect">
            <a:avLst/>
          </a:prstGeom>
        </p:spPr>
      </p:pic>
      <p:pic>
        <p:nvPicPr>
          <p:cNvPr id="7" name="Content Placeholder 4">
            <a:extLst>
              <a:ext uri="{FF2B5EF4-FFF2-40B4-BE49-F238E27FC236}">
                <a16:creationId xmlns:a16="http://schemas.microsoft.com/office/drawing/2014/main" id="{08A6BCE7-F398-DB6F-FFCC-58FCDB54E2F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6922598" y="3062451"/>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Content Placeholder 4">
            <a:extLst>
              <a:ext uri="{FF2B5EF4-FFF2-40B4-BE49-F238E27FC236}">
                <a16:creationId xmlns:a16="http://schemas.microsoft.com/office/drawing/2014/main" id="{2DF8BF1C-6EB7-08AE-E1B4-ABAFC55EEB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6922598" y="4665825"/>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07547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ED0CCD4-21BC-9A15-FC0D-64643A707D6E}"/>
              </a:ext>
            </a:extLst>
          </p:cNvPr>
          <p:cNvSpPr>
            <a:spLocks noGrp="1"/>
          </p:cNvSpPr>
          <p:nvPr>
            <p:ph type="title"/>
          </p:nvPr>
        </p:nvSpPr>
        <p:spPr/>
        <p:txBody>
          <a:bodyPr/>
          <a:lstStyle/>
          <a:p>
            <a:r>
              <a:rPr lang="en-US" dirty="0"/>
              <a:t>Experiment 2</a:t>
            </a:r>
          </a:p>
        </p:txBody>
      </p:sp>
      <p:sp>
        <p:nvSpPr>
          <p:cNvPr id="6" name="Content Placeholder 5">
            <a:extLst>
              <a:ext uri="{FF2B5EF4-FFF2-40B4-BE49-F238E27FC236}">
                <a16:creationId xmlns:a16="http://schemas.microsoft.com/office/drawing/2014/main" id="{9F5CADF3-EA62-1946-8E67-5E30892D7725}"/>
              </a:ext>
            </a:extLst>
          </p:cNvPr>
          <p:cNvSpPr>
            <a:spLocks noGrp="1"/>
          </p:cNvSpPr>
          <p:nvPr>
            <p:ph idx="1"/>
          </p:nvPr>
        </p:nvSpPr>
        <p:spPr/>
        <p:txBody>
          <a:bodyPr/>
          <a:lstStyle/>
          <a:p>
            <a:r>
              <a:rPr lang="en-US" dirty="0"/>
              <a:t>Feedback &amp; Suggestions?</a:t>
            </a:r>
          </a:p>
          <a:p>
            <a:endParaRPr lang="en-US" dirty="0"/>
          </a:p>
          <a:p>
            <a:r>
              <a:rPr lang="en-US" dirty="0"/>
              <a:t>Hypotheses/Predictions</a:t>
            </a:r>
          </a:p>
          <a:p>
            <a:r>
              <a:rPr lang="en-US" dirty="0"/>
              <a:t>What might be the main effect of Meaning?</a:t>
            </a:r>
          </a:p>
          <a:p>
            <a:r>
              <a:rPr lang="en-US" dirty="0"/>
              <a:t>What might be the main effect of Encoding?</a:t>
            </a:r>
          </a:p>
          <a:p>
            <a:r>
              <a:rPr lang="en-US" dirty="0"/>
              <a:t>What interactions might we see?</a:t>
            </a:r>
          </a:p>
        </p:txBody>
      </p:sp>
    </p:spTree>
    <p:extLst>
      <p:ext uri="{BB962C8B-B14F-4D97-AF65-F5344CB8AC3E}">
        <p14:creationId xmlns:p14="http://schemas.microsoft.com/office/powerpoint/2010/main" val="25756404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DAD76-78AD-7535-DFA5-CFE593C8F395}"/>
              </a:ext>
            </a:extLst>
          </p:cNvPr>
          <p:cNvSpPr>
            <a:spLocks noGrp="1"/>
          </p:cNvSpPr>
          <p:nvPr>
            <p:ph type="title"/>
          </p:nvPr>
        </p:nvSpPr>
        <p:spPr/>
        <p:txBody>
          <a:bodyPr/>
          <a:lstStyle/>
          <a:p>
            <a:r>
              <a:rPr lang="en-US" dirty="0"/>
              <a:t>For Fri Feb 2</a:t>
            </a:r>
          </a:p>
        </p:txBody>
      </p:sp>
      <p:sp>
        <p:nvSpPr>
          <p:cNvPr id="3" name="Content Placeholder 2">
            <a:extLst>
              <a:ext uri="{FF2B5EF4-FFF2-40B4-BE49-F238E27FC236}">
                <a16:creationId xmlns:a16="http://schemas.microsoft.com/office/drawing/2014/main" id="{B853FE10-86A7-690D-A838-FD2AF1979ED4}"/>
              </a:ext>
            </a:extLst>
          </p:cNvPr>
          <p:cNvSpPr>
            <a:spLocks noGrp="1"/>
          </p:cNvSpPr>
          <p:nvPr>
            <p:ph idx="1"/>
          </p:nvPr>
        </p:nvSpPr>
        <p:spPr/>
        <p:txBody>
          <a:bodyPr>
            <a:normAutofit/>
          </a:bodyPr>
          <a:lstStyle/>
          <a:p>
            <a:r>
              <a:rPr lang="en-US" dirty="0"/>
              <a:t>Chapter 11: External Validity, Sampling</a:t>
            </a:r>
          </a:p>
          <a:p>
            <a:pPr lvl="1"/>
            <a:r>
              <a:rPr lang="en-US" dirty="0"/>
              <a:t>Short introduction to the general idea</a:t>
            </a:r>
          </a:p>
          <a:p>
            <a:pPr lvl="1"/>
            <a:endParaRPr lang="en-US" dirty="0"/>
          </a:p>
          <a:p>
            <a:r>
              <a:rPr lang="en-US" dirty="0" err="1"/>
              <a:t>Assefi</a:t>
            </a:r>
            <a:r>
              <a:rPr lang="en-US" dirty="0"/>
              <a:t> &amp; Garry (2003).  More 2x2 design practice.</a:t>
            </a:r>
          </a:p>
          <a:p>
            <a:endParaRPr lang="en-US" dirty="0"/>
          </a:p>
          <a:p>
            <a:r>
              <a:rPr lang="en-US" dirty="0"/>
              <a:t>Collect data for Experiment 2</a:t>
            </a:r>
          </a:p>
          <a:p>
            <a:pPr lvl="1"/>
            <a:r>
              <a:rPr lang="en-US" dirty="0"/>
              <a:t>Try to get 4 people to volunteer to try the study</a:t>
            </a:r>
          </a:p>
          <a:p>
            <a:pPr lvl="2"/>
            <a:r>
              <a:rPr lang="en-US" dirty="0"/>
              <a:t>Submit completion codes if they provide them</a:t>
            </a:r>
          </a:p>
          <a:p>
            <a:pPr lvl="1"/>
            <a:r>
              <a:rPr lang="en-US" dirty="0"/>
              <a:t>Deadline: Friday night? Sunday?</a:t>
            </a:r>
          </a:p>
          <a:p>
            <a:endParaRPr lang="en-US" dirty="0"/>
          </a:p>
        </p:txBody>
      </p:sp>
    </p:spTree>
    <p:extLst>
      <p:ext uri="{BB962C8B-B14F-4D97-AF65-F5344CB8AC3E}">
        <p14:creationId xmlns:p14="http://schemas.microsoft.com/office/powerpoint/2010/main" val="37436623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a:t>The grass is always greener on the other side</a:t>
            </a:r>
          </a:p>
        </p:txBody>
      </p:sp>
      <p:sp>
        <p:nvSpPr>
          <p:cNvPr id="18435" name="Rectangle 3"/>
          <p:cNvSpPr>
            <a:spLocks noGrp="1" noChangeArrowheads="1"/>
          </p:cNvSpPr>
          <p:nvPr>
            <p:ph type="body" idx="1"/>
          </p:nvPr>
        </p:nvSpPr>
        <p:spPr/>
        <p:txBody>
          <a:bodyPr/>
          <a:lstStyle/>
          <a:p>
            <a:pPr eaLnBrk="1" hangingPunct="1"/>
            <a:r>
              <a:rPr lang="en-US" dirty="0"/>
              <a:t>Design a 2x2 between-participants factorial experiment to test the everyday meaning of this aphorism.  </a:t>
            </a:r>
          </a:p>
          <a:p>
            <a:pPr eaLnBrk="1" hangingPunct="1"/>
            <a:r>
              <a:rPr lang="en-US" dirty="0"/>
              <a:t>Use subjects high and low in optimism as one factor in the design.</a:t>
            </a:r>
          </a:p>
          <a:p>
            <a:pPr eaLnBrk="1" hangingPunct="1"/>
            <a:r>
              <a:rPr lang="en-US" dirty="0"/>
              <a:t>Give predicted results consistent with the idea that the grass on the other side will look greener and it will look particularly greener to optimists.</a:t>
            </a:r>
          </a:p>
        </p:txBody>
      </p:sp>
    </p:spTree>
    <p:extLst>
      <p:ext uri="{BB962C8B-B14F-4D97-AF65-F5344CB8AC3E}">
        <p14:creationId xmlns:p14="http://schemas.microsoft.com/office/powerpoint/2010/main" val="42654801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154" name="Group 2"/>
          <p:cNvGraphicFramePr>
            <a:graphicFrameLocks noGrp="1"/>
          </p:cNvGraphicFramePr>
          <p:nvPr/>
        </p:nvGraphicFramePr>
        <p:xfrm>
          <a:off x="1828800" y="228600"/>
          <a:ext cx="4038600" cy="2781300"/>
        </p:xfrm>
        <a:graphic>
          <a:graphicData uri="http://schemas.openxmlformats.org/drawingml/2006/table">
            <a:tbl>
              <a:tblPr/>
              <a:tblGrid>
                <a:gridCol w="16764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1016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Near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Far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82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Optimists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82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Pessimists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pSp>
        <p:nvGrpSpPr>
          <p:cNvPr id="2" name="Group 20"/>
          <p:cNvGrpSpPr>
            <a:grpSpLocks/>
          </p:cNvGrpSpPr>
          <p:nvPr/>
        </p:nvGrpSpPr>
        <p:grpSpPr bwMode="auto">
          <a:xfrm>
            <a:off x="3733801" y="1447800"/>
            <a:ext cx="1831975" cy="1208088"/>
            <a:chOff x="1344" y="1031"/>
            <a:chExt cx="1154" cy="761"/>
          </a:xfrm>
        </p:grpSpPr>
        <p:sp>
          <p:nvSpPr>
            <p:cNvPr id="4118" name="Text Box 21"/>
            <p:cNvSpPr txBox="1">
              <a:spLocks noChangeArrowheads="1"/>
            </p:cNvSpPr>
            <p:nvPr/>
          </p:nvSpPr>
          <p:spPr bwMode="auto">
            <a:xfrm>
              <a:off x="1344" y="1031"/>
              <a:ext cx="300" cy="233"/>
            </a:xfrm>
            <a:prstGeom prst="rect">
              <a:avLst/>
            </a:prstGeom>
            <a:noFill/>
            <a:ln w="9525">
              <a:noFill/>
              <a:miter lim="800000"/>
              <a:headEnd/>
              <a:tailEnd/>
            </a:ln>
          </p:spPr>
          <p:txBody>
            <a:bodyPr wrap="none">
              <a:spAutoFit/>
            </a:bodyPr>
            <a:lstStyle/>
            <a:p>
              <a:r>
                <a:rPr lang="en-US"/>
                <a:t>6.5</a:t>
              </a:r>
            </a:p>
          </p:txBody>
        </p:sp>
        <p:sp>
          <p:nvSpPr>
            <p:cNvPr id="4119" name="Text Box 22"/>
            <p:cNvSpPr txBox="1">
              <a:spLocks noChangeArrowheads="1"/>
            </p:cNvSpPr>
            <p:nvPr/>
          </p:nvSpPr>
          <p:spPr bwMode="auto">
            <a:xfrm>
              <a:off x="2198" y="1031"/>
              <a:ext cx="300" cy="233"/>
            </a:xfrm>
            <a:prstGeom prst="rect">
              <a:avLst/>
            </a:prstGeom>
            <a:noFill/>
            <a:ln w="9525">
              <a:noFill/>
              <a:miter lim="800000"/>
              <a:headEnd/>
              <a:tailEnd/>
            </a:ln>
          </p:spPr>
          <p:txBody>
            <a:bodyPr wrap="none">
              <a:spAutoFit/>
            </a:bodyPr>
            <a:lstStyle/>
            <a:p>
              <a:r>
                <a:rPr lang="en-US"/>
                <a:t>9.7</a:t>
              </a:r>
            </a:p>
          </p:txBody>
        </p:sp>
        <p:sp>
          <p:nvSpPr>
            <p:cNvPr id="4120" name="Text Box 23"/>
            <p:cNvSpPr txBox="1">
              <a:spLocks noChangeArrowheads="1"/>
            </p:cNvSpPr>
            <p:nvPr/>
          </p:nvSpPr>
          <p:spPr bwMode="auto">
            <a:xfrm>
              <a:off x="1344" y="1559"/>
              <a:ext cx="300" cy="233"/>
            </a:xfrm>
            <a:prstGeom prst="rect">
              <a:avLst/>
            </a:prstGeom>
            <a:noFill/>
            <a:ln w="9525">
              <a:noFill/>
              <a:miter lim="800000"/>
              <a:headEnd/>
              <a:tailEnd/>
            </a:ln>
          </p:spPr>
          <p:txBody>
            <a:bodyPr wrap="none">
              <a:spAutoFit/>
            </a:bodyPr>
            <a:lstStyle/>
            <a:p>
              <a:r>
                <a:rPr lang="en-US"/>
                <a:t>6.5</a:t>
              </a:r>
            </a:p>
          </p:txBody>
        </p:sp>
        <p:sp>
          <p:nvSpPr>
            <p:cNvPr id="4121" name="Text Box 24"/>
            <p:cNvSpPr txBox="1">
              <a:spLocks noChangeArrowheads="1"/>
            </p:cNvSpPr>
            <p:nvPr/>
          </p:nvSpPr>
          <p:spPr bwMode="auto">
            <a:xfrm>
              <a:off x="2198" y="1559"/>
              <a:ext cx="300" cy="233"/>
            </a:xfrm>
            <a:prstGeom prst="rect">
              <a:avLst/>
            </a:prstGeom>
            <a:noFill/>
            <a:ln w="9525">
              <a:noFill/>
              <a:miter lim="800000"/>
              <a:headEnd/>
              <a:tailEnd/>
            </a:ln>
          </p:spPr>
          <p:txBody>
            <a:bodyPr wrap="none">
              <a:spAutoFit/>
            </a:bodyPr>
            <a:lstStyle/>
            <a:p>
              <a:r>
                <a:rPr lang="en-US"/>
                <a:t>8.2</a:t>
              </a:r>
            </a:p>
          </p:txBody>
        </p:sp>
      </p:grpSp>
      <p:graphicFrame>
        <p:nvGraphicFramePr>
          <p:cNvPr id="49177" name="Object 25"/>
          <p:cNvGraphicFramePr>
            <a:graphicFrameLocks noChangeAspect="1"/>
          </p:cNvGraphicFramePr>
          <p:nvPr/>
        </p:nvGraphicFramePr>
        <p:xfrm>
          <a:off x="5562600" y="3201989"/>
          <a:ext cx="5105400" cy="3379787"/>
        </p:xfrm>
        <a:graphic>
          <a:graphicData uri="http://schemas.openxmlformats.org/presentationml/2006/ole">
            <mc:AlternateContent xmlns:mc="http://schemas.openxmlformats.org/markup-compatibility/2006">
              <mc:Choice xmlns:v="urn:schemas-microsoft-com:vml" Requires="v">
                <p:oleObj name="Chart" r:id="rId3" imgW="4419600" imgH="2924231" progId="MSGraph.Chart.8">
                  <p:embed followColorScheme="full"/>
                </p:oleObj>
              </mc:Choice>
              <mc:Fallback>
                <p:oleObj name="Chart" r:id="rId3" imgW="4419600" imgH="2924231" progId="MSGraph.Chart.8">
                  <p:embed followColorScheme="full"/>
                  <p:pic>
                    <p:nvPicPr>
                      <p:cNvPr id="49177" name="Object 25"/>
                      <p:cNvPicPr>
                        <a:picLocks noChangeAspect="1" noChangeArrowheads="1"/>
                      </p:cNvPicPr>
                      <p:nvPr/>
                    </p:nvPicPr>
                    <p:blipFill>
                      <a:blip r:embed="rId4"/>
                      <a:srcRect/>
                      <a:stretch>
                        <a:fillRect/>
                      </a:stretch>
                    </p:blipFill>
                    <p:spPr bwMode="auto">
                      <a:xfrm>
                        <a:off x="5562600" y="3201989"/>
                        <a:ext cx="5105400" cy="3379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96390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1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917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t>Absolut Memory Distortions</a:t>
            </a:r>
          </a:p>
        </p:txBody>
      </p:sp>
      <p:sp>
        <p:nvSpPr>
          <p:cNvPr id="7171" name="Rectangle 3"/>
          <p:cNvSpPr>
            <a:spLocks noGrp="1" noChangeArrowheads="1"/>
          </p:cNvSpPr>
          <p:nvPr>
            <p:ph type="body" idx="1"/>
          </p:nvPr>
        </p:nvSpPr>
        <p:spPr/>
        <p:txBody>
          <a:bodyPr/>
          <a:lstStyle/>
          <a:p>
            <a:pPr>
              <a:lnSpc>
                <a:spcPct val="80000"/>
              </a:lnSpc>
            </a:pPr>
            <a:r>
              <a:rPr lang="en-US" sz="2000"/>
              <a:t>Can the simple suggestion that you have consumed alcohol affect your memory for an event?  Alcohol placebos affect social behaviors, but not non-social ones, and have not previously been shown to affect memory.  We investigated the effect of alcohol placebos using materials that revealed both the social and the nonsocial influences of memory.  Subjects drank plain tonic water, but half were told it was a vodka and tonic; then all subjects took part in an eyewitness memory experiment.  Subjects who were told they drank alcohol were more swayed by misleading postevent information than were those who were told they drank tonic water, and were also more confident about the accuracy of their responses.  Our results show that the mere suggestion of alcohol consumption may make subjects more susceptible to misleading information and inappropriately confident.  These results also provide additional confirmation that eyewitness memory is influenced by both nonsocial and social factors.</a:t>
            </a:r>
          </a:p>
        </p:txBody>
      </p:sp>
    </p:spTree>
    <p:extLst>
      <p:ext uri="{BB962C8B-B14F-4D97-AF65-F5344CB8AC3E}">
        <p14:creationId xmlns:p14="http://schemas.microsoft.com/office/powerpoint/2010/main" val="16911787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45723"/>
            <a:ext cx="3733800" cy="3235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172065"/>
            <a:ext cx="4188912" cy="63799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84021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t>Diagram</a:t>
            </a:r>
          </a:p>
        </p:txBody>
      </p:sp>
      <p:sp>
        <p:nvSpPr>
          <p:cNvPr id="8195" name="Rectangle 3"/>
          <p:cNvSpPr>
            <a:spLocks noGrp="1" noChangeArrowheads="1"/>
          </p:cNvSpPr>
          <p:nvPr>
            <p:ph type="body" idx="1"/>
          </p:nvPr>
        </p:nvSpPr>
        <p:spPr/>
        <p:txBody>
          <a:bodyPr/>
          <a:lstStyle/>
          <a:p>
            <a:r>
              <a:rPr lang="en-US"/>
              <a:t>2x2 mixed design</a:t>
            </a:r>
          </a:p>
          <a:p>
            <a:pPr lvl="1"/>
            <a:r>
              <a:rPr lang="en-US"/>
              <a:t>Placebo/control between groups</a:t>
            </a:r>
          </a:p>
          <a:p>
            <a:pPr lvl="1"/>
            <a:r>
              <a:rPr lang="en-US"/>
              <a:t>Misleading/control information within groups</a:t>
            </a:r>
          </a:p>
          <a:p>
            <a:r>
              <a:rPr lang="en-US"/>
              <a:t>148 original participants (31 eliminated)</a:t>
            </a:r>
          </a:p>
          <a:p>
            <a:pPr lvl="1"/>
            <a:r>
              <a:rPr lang="en-US"/>
              <a:t>74 subjects per group planned</a:t>
            </a:r>
          </a:p>
        </p:txBody>
      </p:sp>
      <p:graphicFrame>
        <p:nvGraphicFramePr>
          <p:cNvPr id="21508" name="Group 4"/>
          <p:cNvGraphicFramePr>
            <a:graphicFrameLocks noGrp="1"/>
          </p:cNvGraphicFramePr>
          <p:nvPr/>
        </p:nvGraphicFramePr>
        <p:xfrm>
          <a:off x="1981201" y="4495801"/>
          <a:ext cx="5624513" cy="1743075"/>
        </p:xfrm>
        <a:graphic>
          <a:graphicData uri="http://schemas.openxmlformats.org/drawingml/2006/table">
            <a:tbl>
              <a:tblPr/>
              <a:tblGrid>
                <a:gridCol w="1874838">
                  <a:extLst>
                    <a:ext uri="{9D8B030D-6E8A-4147-A177-3AD203B41FA5}">
                      <a16:colId xmlns:a16="http://schemas.microsoft.com/office/drawing/2014/main" val="20000"/>
                    </a:ext>
                  </a:extLst>
                </a:gridCol>
                <a:gridCol w="1874837">
                  <a:extLst>
                    <a:ext uri="{9D8B030D-6E8A-4147-A177-3AD203B41FA5}">
                      <a16:colId xmlns:a16="http://schemas.microsoft.com/office/drawing/2014/main" val="20001"/>
                    </a:ext>
                  </a:extLst>
                </a:gridCol>
                <a:gridCol w="1874838">
                  <a:extLst>
                    <a:ext uri="{9D8B030D-6E8A-4147-A177-3AD203B41FA5}">
                      <a16:colId xmlns:a16="http://schemas.microsoft.com/office/drawing/2014/main" val="20002"/>
                    </a:ext>
                  </a:extLst>
                </a:gridCol>
              </a:tblGrid>
              <a:tr h="5810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Misleading PEI</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Control PEI</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810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Alcohol placebo</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N=74</a:t>
                      </a:r>
                      <a:endParaRPr kumimoji="0" lang="en-US" sz="10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1.45</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N=74</a:t>
                      </a:r>
                      <a:endParaRPr kumimoji="0" lang="en-US" sz="10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2.45</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10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Control</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N=74</a:t>
                      </a:r>
                      <a:endParaRPr kumimoji="0" lang="en-US" sz="10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1.80</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N=74</a:t>
                      </a:r>
                      <a:endParaRPr kumimoji="0" lang="en-US" sz="10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2.50</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8229484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533401"/>
            <a:ext cx="4724400" cy="1647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2286001"/>
            <a:ext cx="5638800" cy="435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03174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1" y="1395413"/>
            <a:ext cx="5610225" cy="4067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2922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0175D-7541-8701-3CA2-F79DC0854A5F}"/>
              </a:ext>
            </a:extLst>
          </p:cNvPr>
          <p:cNvSpPr>
            <a:spLocks noGrp="1"/>
          </p:cNvSpPr>
          <p:nvPr>
            <p:ph type="title"/>
          </p:nvPr>
        </p:nvSpPr>
        <p:spPr/>
        <p:txBody>
          <a:bodyPr/>
          <a:lstStyle/>
          <a:p>
            <a:r>
              <a:rPr lang="en-US" dirty="0"/>
              <a:t>Data in a Means Table</a:t>
            </a:r>
          </a:p>
        </p:txBody>
      </p:sp>
      <p:graphicFrame>
        <p:nvGraphicFramePr>
          <p:cNvPr id="4" name="Content Placeholder 3">
            <a:extLst>
              <a:ext uri="{FF2B5EF4-FFF2-40B4-BE49-F238E27FC236}">
                <a16:creationId xmlns:a16="http://schemas.microsoft.com/office/drawing/2014/main" id="{04CAAD58-D79F-92DF-15D4-9C6A5E135395}"/>
              </a:ext>
            </a:extLst>
          </p:cNvPr>
          <p:cNvGraphicFramePr>
            <a:graphicFrameLocks noGrp="1"/>
          </p:cNvGraphicFramePr>
          <p:nvPr>
            <p:ph idx="1"/>
            <p:extLst>
              <p:ext uri="{D42A27DB-BD31-4B8C-83A1-F6EECF244321}">
                <p14:modId xmlns:p14="http://schemas.microsoft.com/office/powerpoint/2010/main" val="3513667844"/>
              </p:ext>
            </p:extLst>
          </p:nvPr>
        </p:nvGraphicFramePr>
        <p:xfrm>
          <a:off x="903848" y="2255520"/>
          <a:ext cx="8146119" cy="4179610"/>
        </p:xfrm>
        <a:graphic>
          <a:graphicData uri="http://schemas.openxmlformats.org/drawingml/2006/table">
            <a:tbl>
              <a:tblPr firstRow="1" firstCol="1" bandRow="1">
                <a:tableStyleId>{5940675A-B579-460E-94D1-54222C63F5DA}</a:tableStyleId>
              </a:tblPr>
              <a:tblGrid>
                <a:gridCol w="1698598">
                  <a:extLst>
                    <a:ext uri="{9D8B030D-6E8A-4147-A177-3AD203B41FA5}">
                      <a16:colId xmlns:a16="http://schemas.microsoft.com/office/drawing/2014/main" val="1616339839"/>
                    </a:ext>
                  </a:extLst>
                </a:gridCol>
                <a:gridCol w="1698598">
                  <a:extLst>
                    <a:ext uri="{9D8B030D-6E8A-4147-A177-3AD203B41FA5}">
                      <a16:colId xmlns:a16="http://schemas.microsoft.com/office/drawing/2014/main" val="3907258368"/>
                    </a:ext>
                  </a:extLst>
                </a:gridCol>
                <a:gridCol w="1713482">
                  <a:extLst>
                    <a:ext uri="{9D8B030D-6E8A-4147-A177-3AD203B41FA5}">
                      <a16:colId xmlns:a16="http://schemas.microsoft.com/office/drawing/2014/main" val="3012083006"/>
                    </a:ext>
                  </a:extLst>
                </a:gridCol>
                <a:gridCol w="1713482">
                  <a:extLst>
                    <a:ext uri="{9D8B030D-6E8A-4147-A177-3AD203B41FA5}">
                      <a16:colId xmlns:a16="http://schemas.microsoft.com/office/drawing/2014/main" val="1141096882"/>
                    </a:ext>
                  </a:extLst>
                </a:gridCol>
                <a:gridCol w="1321959">
                  <a:extLst>
                    <a:ext uri="{9D8B030D-6E8A-4147-A177-3AD203B41FA5}">
                      <a16:colId xmlns:a16="http://schemas.microsoft.com/office/drawing/2014/main" val="369330102"/>
                    </a:ext>
                  </a:extLst>
                </a:gridCol>
              </a:tblGrid>
              <a:tr h="271689">
                <a:tc rowSpan="2" gridSpan="2">
                  <a:txBody>
                    <a:bodyPr/>
                    <a:lstStyle/>
                    <a:p>
                      <a:pPr marL="0" marR="0" algn="ctr">
                        <a:lnSpc>
                          <a:spcPct val="115000"/>
                        </a:lnSpc>
                        <a:spcBef>
                          <a:spcPts val="1195"/>
                        </a:spcBef>
                        <a:spcAft>
                          <a:spcPts val="0"/>
                        </a:spcAft>
                      </a:pPr>
                      <a:r>
                        <a:rPr lang="en-US" sz="2800" dirty="0">
                          <a:effectLst/>
                        </a:rPr>
                        <a:t>Means</a:t>
                      </a:r>
                      <a:br>
                        <a:rPr lang="en-US" sz="2800" dirty="0">
                          <a:effectLst/>
                        </a:rPr>
                      </a:br>
                      <a:r>
                        <a:rPr lang="en-US" sz="2800" dirty="0">
                          <a:effectLst/>
                        </a:rPr>
                        <a:t>Table</a:t>
                      </a:r>
                      <a:endParaRPr lang="en-US" sz="28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126081" marR="126081" marT="63041" marB="63041"/>
                </a:tc>
                <a:tc rowSpan="2" hMerge="1">
                  <a:txBody>
                    <a:bodyPr/>
                    <a:lstStyle/>
                    <a:p>
                      <a:endParaRPr lang="en-US"/>
                    </a:p>
                  </a:txBody>
                  <a:tcPr/>
                </a:tc>
                <a:tc gridSpan="2">
                  <a:txBody>
                    <a:bodyPr/>
                    <a:lstStyle/>
                    <a:p>
                      <a:pPr marL="0" marR="0" algn="ctr">
                        <a:lnSpc>
                          <a:spcPct val="115000"/>
                        </a:lnSpc>
                        <a:spcBef>
                          <a:spcPts val="1195"/>
                        </a:spcBef>
                        <a:spcAft>
                          <a:spcPts val="0"/>
                        </a:spcAft>
                      </a:pPr>
                      <a:r>
                        <a:rPr lang="en-US" sz="2800">
                          <a:effectLst/>
                        </a:rPr>
                        <a:t>Factor 1</a:t>
                      </a:r>
                      <a:endParaRPr lang="en-US" sz="2800">
                        <a:effectLst/>
                        <a:latin typeface="Times New Roman" panose="02020603050405020304" pitchFamily="18" charset="0"/>
                        <a:ea typeface="Times New Roman" panose="02020603050405020304" pitchFamily="18" charset="0"/>
                        <a:cs typeface="Latha" panose="020B0604020202020204" pitchFamily="34" charset="0"/>
                      </a:endParaRPr>
                    </a:p>
                  </a:txBody>
                  <a:tcPr marL="126081" marR="126081" marT="63041" marB="63041"/>
                </a:tc>
                <a:tc hMerge="1">
                  <a:txBody>
                    <a:bodyPr/>
                    <a:lstStyle/>
                    <a:p>
                      <a:endParaRPr lang="en-US"/>
                    </a:p>
                  </a:txBody>
                  <a:tcPr/>
                </a:tc>
                <a:tc>
                  <a:txBody>
                    <a:bodyPr/>
                    <a:lstStyle/>
                    <a:p>
                      <a:pPr marL="0" marR="0" algn="ctr">
                        <a:lnSpc>
                          <a:spcPct val="115000"/>
                        </a:lnSpc>
                        <a:spcBef>
                          <a:spcPts val="1195"/>
                        </a:spcBef>
                        <a:spcAft>
                          <a:spcPts val="0"/>
                        </a:spcAft>
                      </a:pPr>
                      <a:r>
                        <a:rPr lang="en-US" sz="2800" dirty="0">
                          <a:effectLst/>
                        </a:rPr>
                        <a:t> </a:t>
                      </a:r>
                      <a:r>
                        <a:rPr lang="en-US" sz="1800" dirty="0">
                          <a:effectLst/>
                        </a:rPr>
                        <a:t> </a:t>
                      </a:r>
                      <a:endParaRPr lang="en-US" sz="1800" dirty="0">
                        <a:effectLst/>
                        <a:latin typeface="Times New Roman" panose="02020603050405020304" pitchFamily="18" charset="0"/>
                        <a:cs typeface="Latha" panose="020B0604020202020204" pitchFamily="34" charset="0"/>
                      </a:endParaRPr>
                    </a:p>
                  </a:txBody>
                  <a:tcPr marL="94561" marR="94561" marT="0" marB="0"/>
                </a:tc>
                <a:extLst>
                  <a:ext uri="{0D108BD9-81ED-4DB2-BD59-A6C34878D82A}">
                    <a16:rowId xmlns:a16="http://schemas.microsoft.com/office/drawing/2014/main" val="4276051239"/>
                  </a:ext>
                </a:extLst>
              </a:tr>
              <a:tr h="289987">
                <a:tc gridSpan="2" vMerge="1">
                  <a:txBody>
                    <a:bodyPr/>
                    <a:lstStyle/>
                    <a:p>
                      <a:endParaRPr lang="en-US"/>
                    </a:p>
                  </a:txBody>
                  <a:tcPr/>
                </a:tc>
                <a:tc hMerge="1" vMerge="1">
                  <a:txBody>
                    <a:bodyPr/>
                    <a:lstStyle/>
                    <a:p>
                      <a:endParaRPr lang="en-US"/>
                    </a:p>
                  </a:txBody>
                  <a:tcPr/>
                </a:tc>
                <a:tc>
                  <a:txBody>
                    <a:bodyPr/>
                    <a:lstStyle/>
                    <a:p>
                      <a:pPr marL="0" marR="0" algn="ctr">
                        <a:lnSpc>
                          <a:spcPct val="115000"/>
                        </a:lnSpc>
                        <a:spcBef>
                          <a:spcPts val="1195"/>
                        </a:spcBef>
                        <a:spcAft>
                          <a:spcPts val="0"/>
                        </a:spcAft>
                      </a:pPr>
                      <a:r>
                        <a:rPr lang="en-US" sz="2800">
                          <a:effectLst/>
                        </a:rPr>
                        <a:t>A</a:t>
                      </a:r>
                      <a:endParaRPr lang="en-US" sz="2800">
                        <a:effectLst/>
                        <a:latin typeface="Times New Roman" panose="02020603050405020304" pitchFamily="18" charset="0"/>
                        <a:ea typeface="Times New Roman" panose="02020603050405020304" pitchFamily="18" charset="0"/>
                        <a:cs typeface="Latha" panose="020B0604020202020204" pitchFamily="34" charset="0"/>
                      </a:endParaRPr>
                    </a:p>
                  </a:txBody>
                  <a:tcPr marL="94561" marR="94561" marT="0" marB="0"/>
                </a:tc>
                <a:tc>
                  <a:txBody>
                    <a:bodyPr/>
                    <a:lstStyle/>
                    <a:p>
                      <a:pPr marL="0" marR="0" algn="ctr">
                        <a:lnSpc>
                          <a:spcPct val="115000"/>
                        </a:lnSpc>
                        <a:spcBef>
                          <a:spcPts val="1195"/>
                        </a:spcBef>
                        <a:spcAft>
                          <a:spcPts val="0"/>
                        </a:spcAft>
                      </a:pPr>
                      <a:r>
                        <a:rPr lang="en-US" sz="2800">
                          <a:effectLst/>
                        </a:rPr>
                        <a:t>B</a:t>
                      </a:r>
                      <a:endParaRPr lang="en-US" sz="2800">
                        <a:effectLst/>
                        <a:latin typeface="Times New Roman" panose="02020603050405020304" pitchFamily="18" charset="0"/>
                        <a:ea typeface="Times New Roman" panose="02020603050405020304" pitchFamily="18" charset="0"/>
                        <a:cs typeface="Latha" panose="020B0604020202020204" pitchFamily="34" charset="0"/>
                      </a:endParaRPr>
                    </a:p>
                  </a:txBody>
                  <a:tcPr marL="94561" marR="94561" marT="0" marB="0"/>
                </a:tc>
                <a:tc>
                  <a:txBody>
                    <a:bodyPr/>
                    <a:lstStyle/>
                    <a:p>
                      <a:pPr marL="0" marR="0" algn="ctr">
                        <a:lnSpc>
                          <a:spcPct val="115000"/>
                        </a:lnSpc>
                        <a:spcBef>
                          <a:spcPts val="1195"/>
                        </a:spcBef>
                        <a:spcAft>
                          <a:spcPts val="0"/>
                        </a:spcAft>
                      </a:pPr>
                      <a:r>
                        <a:rPr lang="en-US" sz="2800" dirty="0">
                          <a:effectLst/>
                        </a:rPr>
                        <a:t>Mean</a:t>
                      </a:r>
                      <a:r>
                        <a:rPr lang="en-US" sz="1800" dirty="0">
                          <a:effectLst/>
                        </a:rPr>
                        <a:t> </a:t>
                      </a:r>
                      <a:endParaRPr lang="en-US" sz="1800" dirty="0">
                        <a:effectLst/>
                        <a:latin typeface="Times New Roman" panose="02020603050405020304" pitchFamily="18" charset="0"/>
                        <a:cs typeface="Latha" panose="020B0604020202020204" pitchFamily="34" charset="0"/>
                      </a:endParaRPr>
                    </a:p>
                  </a:txBody>
                  <a:tcPr marL="94561" marR="94561" marT="0" marB="0"/>
                </a:tc>
                <a:extLst>
                  <a:ext uri="{0D108BD9-81ED-4DB2-BD59-A6C34878D82A}">
                    <a16:rowId xmlns:a16="http://schemas.microsoft.com/office/drawing/2014/main" val="610288733"/>
                  </a:ext>
                </a:extLst>
              </a:tr>
              <a:tr h="858054">
                <a:tc rowSpan="2">
                  <a:txBody>
                    <a:bodyPr/>
                    <a:lstStyle/>
                    <a:p>
                      <a:pPr marL="0" marR="0" algn="ctr">
                        <a:lnSpc>
                          <a:spcPct val="115000"/>
                        </a:lnSpc>
                        <a:spcBef>
                          <a:spcPts val="1195"/>
                        </a:spcBef>
                        <a:spcAft>
                          <a:spcPts val="0"/>
                        </a:spcAft>
                      </a:pPr>
                      <a:r>
                        <a:rPr lang="en-US" sz="2800">
                          <a:effectLst/>
                        </a:rPr>
                        <a:t>Factor 2</a:t>
                      </a:r>
                      <a:endParaRPr lang="en-US" sz="2800">
                        <a:effectLst/>
                        <a:latin typeface="Times New Roman" panose="02020603050405020304" pitchFamily="18" charset="0"/>
                        <a:ea typeface="Times New Roman" panose="02020603050405020304" pitchFamily="18" charset="0"/>
                        <a:cs typeface="Latha" panose="020B0604020202020204" pitchFamily="34" charset="0"/>
                      </a:endParaRPr>
                    </a:p>
                  </a:txBody>
                  <a:tcPr marL="126081" marR="126081" marT="63041" marB="63041" anchor="ctr"/>
                </a:tc>
                <a:tc>
                  <a:txBody>
                    <a:bodyPr/>
                    <a:lstStyle/>
                    <a:p>
                      <a:pPr marL="0" marR="0" algn="ctr">
                        <a:lnSpc>
                          <a:spcPct val="115000"/>
                        </a:lnSpc>
                        <a:spcBef>
                          <a:spcPts val="1195"/>
                        </a:spcBef>
                        <a:spcAft>
                          <a:spcPts val="0"/>
                        </a:spcAft>
                      </a:pPr>
                      <a:r>
                        <a:rPr lang="en-US" sz="2800" dirty="0">
                          <a:effectLst/>
                        </a:rPr>
                        <a:t>X</a:t>
                      </a:r>
                      <a:endParaRPr lang="en-US" sz="28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94561" marR="94561" marT="0" marB="0" anchor="ctr"/>
                </a:tc>
                <a:tc>
                  <a:txBody>
                    <a:bodyPr/>
                    <a:lstStyle/>
                    <a:p>
                      <a:pPr marL="0" marR="0" algn="ctr">
                        <a:lnSpc>
                          <a:spcPct val="115000"/>
                        </a:lnSpc>
                        <a:spcBef>
                          <a:spcPts val="1195"/>
                        </a:spcBef>
                        <a:spcAft>
                          <a:spcPts val="0"/>
                        </a:spcAft>
                      </a:pPr>
                      <a:r>
                        <a:rPr lang="en-US" sz="2800" dirty="0">
                          <a:effectLst/>
                        </a:rPr>
                        <a:t>3.93</a:t>
                      </a:r>
                      <a:br>
                        <a:rPr lang="en-US" sz="2800" dirty="0">
                          <a:effectLst/>
                        </a:rPr>
                      </a:br>
                      <a:r>
                        <a:rPr lang="en-US" sz="2800" dirty="0">
                          <a:effectLst/>
                        </a:rPr>
                        <a:t>(1.43)</a:t>
                      </a:r>
                      <a:endParaRPr lang="en-US" sz="28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94561" marR="94561" marT="0" marB="0"/>
                </a:tc>
                <a:tc>
                  <a:txBody>
                    <a:bodyPr/>
                    <a:lstStyle/>
                    <a:p>
                      <a:pPr marL="0" marR="0" algn="ctr">
                        <a:lnSpc>
                          <a:spcPct val="115000"/>
                        </a:lnSpc>
                        <a:spcBef>
                          <a:spcPts val="1195"/>
                        </a:spcBef>
                        <a:spcAft>
                          <a:spcPts val="0"/>
                        </a:spcAft>
                      </a:pPr>
                      <a:r>
                        <a:rPr lang="en-US" sz="2800">
                          <a:effectLst/>
                        </a:rPr>
                        <a:t>4.21</a:t>
                      </a:r>
                      <a:br>
                        <a:rPr lang="en-US" sz="2800">
                          <a:effectLst/>
                        </a:rPr>
                      </a:br>
                      <a:r>
                        <a:rPr lang="en-US" sz="2800">
                          <a:effectLst/>
                        </a:rPr>
                        <a:t>(1.22)</a:t>
                      </a:r>
                      <a:endParaRPr lang="en-US" sz="2800">
                        <a:effectLst/>
                        <a:latin typeface="Times New Roman" panose="02020603050405020304" pitchFamily="18" charset="0"/>
                        <a:ea typeface="Times New Roman" panose="02020603050405020304" pitchFamily="18" charset="0"/>
                        <a:cs typeface="Latha" panose="020B0604020202020204" pitchFamily="34" charset="0"/>
                      </a:endParaRPr>
                    </a:p>
                  </a:txBody>
                  <a:tcPr marL="94561" marR="94561" marT="0" marB="0"/>
                </a:tc>
                <a:tc>
                  <a:txBody>
                    <a:bodyPr/>
                    <a:lstStyle/>
                    <a:p>
                      <a:pPr marL="0" marR="0" algn="ctr">
                        <a:lnSpc>
                          <a:spcPct val="115000"/>
                        </a:lnSpc>
                        <a:spcBef>
                          <a:spcPts val="1195"/>
                        </a:spcBef>
                        <a:spcAft>
                          <a:spcPts val="0"/>
                        </a:spcAft>
                      </a:pPr>
                      <a:r>
                        <a:rPr lang="en-US" sz="2800">
                          <a:effectLst/>
                        </a:rPr>
                        <a:t>4.07</a:t>
                      </a:r>
                      <a:br>
                        <a:rPr lang="en-US" sz="2800">
                          <a:effectLst/>
                        </a:rPr>
                      </a:br>
                      <a:r>
                        <a:rPr lang="en-US" sz="2800">
                          <a:effectLst/>
                        </a:rPr>
                        <a:t>(1.33)</a:t>
                      </a:r>
                      <a:endParaRPr lang="en-US" sz="2800">
                        <a:effectLst/>
                        <a:latin typeface="Times New Roman" panose="02020603050405020304" pitchFamily="18" charset="0"/>
                        <a:ea typeface="Times New Roman" panose="02020603050405020304" pitchFamily="18" charset="0"/>
                        <a:cs typeface="Latha" panose="020B0604020202020204" pitchFamily="34" charset="0"/>
                      </a:endParaRPr>
                    </a:p>
                  </a:txBody>
                  <a:tcPr marL="126081" marR="126081" marT="63041" marB="63041"/>
                </a:tc>
                <a:extLst>
                  <a:ext uri="{0D108BD9-81ED-4DB2-BD59-A6C34878D82A}">
                    <a16:rowId xmlns:a16="http://schemas.microsoft.com/office/drawing/2014/main" val="1404471020"/>
                  </a:ext>
                </a:extLst>
              </a:tr>
              <a:tr h="700453">
                <a:tc vMerge="1">
                  <a:txBody>
                    <a:bodyPr/>
                    <a:lstStyle/>
                    <a:p>
                      <a:endParaRPr lang="en-US"/>
                    </a:p>
                  </a:txBody>
                  <a:tcPr/>
                </a:tc>
                <a:tc>
                  <a:txBody>
                    <a:bodyPr/>
                    <a:lstStyle/>
                    <a:p>
                      <a:pPr marL="0" marR="0" algn="ctr">
                        <a:lnSpc>
                          <a:spcPct val="115000"/>
                        </a:lnSpc>
                        <a:spcBef>
                          <a:spcPts val="1195"/>
                        </a:spcBef>
                        <a:spcAft>
                          <a:spcPts val="0"/>
                        </a:spcAft>
                      </a:pPr>
                      <a:r>
                        <a:rPr lang="en-US" sz="2800">
                          <a:effectLst/>
                        </a:rPr>
                        <a:t>Y</a:t>
                      </a:r>
                      <a:endParaRPr lang="en-US" sz="2800">
                        <a:effectLst/>
                        <a:latin typeface="Times New Roman" panose="02020603050405020304" pitchFamily="18" charset="0"/>
                        <a:ea typeface="Times New Roman" panose="02020603050405020304" pitchFamily="18" charset="0"/>
                        <a:cs typeface="Latha" panose="020B0604020202020204" pitchFamily="34" charset="0"/>
                      </a:endParaRPr>
                    </a:p>
                  </a:txBody>
                  <a:tcPr marL="94561" marR="94561" marT="0" marB="0" anchor="ctr"/>
                </a:tc>
                <a:tc>
                  <a:txBody>
                    <a:bodyPr/>
                    <a:lstStyle/>
                    <a:p>
                      <a:pPr marL="0" marR="0" algn="ctr">
                        <a:lnSpc>
                          <a:spcPct val="115000"/>
                        </a:lnSpc>
                        <a:spcBef>
                          <a:spcPts val="1195"/>
                        </a:spcBef>
                        <a:spcAft>
                          <a:spcPts val="0"/>
                        </a:spcAft>
                      </a:pPr>
                      <a:r>
                        <a:rPr lang="en-US" sz="2800" dirty="0">
                          <a:effectLst/>
                        </a:rPr>
                        <a:t>6.98</a:t>
                      </a:r>
                      <a:br>
                        <a:rPr lang="en-US" sz="2800" dirty="0">
                          <a:effectLst/>
                        </a:rPr>
                      </a:br>
                      <a:r>
                        <a:rPr lang="en-US" sz="2800" dirty="0">
                          <a:effectLst/>
                        </a:rPr>
                        <a:t>(1.28)</a:t>
                      </a:r>
                      <a:endParaRPr lang="en-US" sz="28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94561" marR="94561" marT="0" marB="0"/>
                </a:tc>
                <a:tc>
                  <a:txBody>
                    <a:bodyPr/>
                    <a:lstStyle/>
                    <a:p>
                      <a:pPr marL="0" marR="0" algn="ctr">
                        <a:lnSpc>
                          <a:spcPct val="115000"/>
                        </a:lnSpc>
                        <a:spcBef>
                          <a:spcPts val="1195"/>
                        </a:spcBef>
                        <a:spcAft>
                          <a:spcPts val="0"/>
                        </a:spcAft>
                      </a:pPr>
                      <a:r>
                        <a:rPr lang="en-US" sz="2800" dirty="0">
                          <a:effectLst/>
                        </a:rPr>
                        <a:t>6.88</a:t>
                      </a:r>
                      <a:br>
                        <a:rPr lang="en-US" sz="2800" dirty="0">
                          <a:effectLst/>
                        </a:rPr>
                      </a:br>
                      <a:r>
                        <a:rPr lang="en-US" sz="2800" dirty="0">
                          <a:effectLst/>
                        </a:rPr>
                        <a:t>(1.37)</a:t>
                      </a:r>
                      <a:endParaRPr lang="en-US" sz="28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94561" marR="94561" marT="0" marB="0"/>
                </a:tc>
                <a:tc>
                  <a:txBody>
                    <a:bodyPr/>
                    <a:lstStyle/>
                    <a:p>
                      <a:pPr marL="0" marR="0" algn="ctr">
                        <a:lnSpc>
                          <a:spcPct val="115000"/>
                        </a:lnSpc>
                        <a:spcBef>
                          <a:spcPts val="1195"/>
                        </a:spcBef>
                        <a:spcAft>
                          <a:spcPts val="0"/>
                        </a:spcAft>
                      </a:pPr>
                      <a:r>
                        <a:rPr lang="en-US" sz="2800">
                          <a:effectLst/>
                        </a:rPr>
                        <a:t>6.93</a:t>
                      </a:r>
                      <a:br>
                        <a:rPr lang="en-US" sz="2800">
                          <a:effectLst/>
                        </a:rPr>
                      </a:br>
                      <a:r>
                        <a:rPr lang="en-US" sz="2800">
                          <a:effectLst/>
                        </a:rPr>
                        <a:t>(1.33)</a:t>
                      </a:r>
                      <a:endParaRPr lang="en-US" sz="2800">
                        <a:effectLst/>
                        <a:latin typeface="Times New Roman" panose="02020603050405020304" pitchFamily="18" charset="0"/>
                        <a:ea typeface="Times New Roman" panose="02020603050405020304" pitchFamily="18" charset="0"/>
                        <a:cs typeface="Latha" panose="020B0604020202020204" pitchFamily="34" charset="0"/>
                      </a:endParaRPr>
                    </a:p>
                  </a:txBody>
                  <a:tcPr marL="126081" marR="126081" marT="63041" marB="63041"/>
                </a:tc>
                <a:extLst>
                  <a:ext uri="{0D108BD9-81ED-4DB2-BD59-A6C34878D82A}">
                    <a16:rowId xmlns:a16="http://schemas.microsoft.com/office/drawing/2014/main" val="2836657929"/>
                  </a:ext>
                </a:extLst>
              </a:tr>
              <a:tr h="621652">
                <a:tc>
                  <a:txBody>
                    <a:bodyPr/>
                    <a:lstStyle/>
                    <a:p>
                      <a:pPr marL="0" marR="0" algn="ctr">
                        <a:lnSpc>
                          <a:spcPct val="115000"/>
                        </a:lnSpc>
                        <a:spcBef>
                          <a:spcPts val="1195"/>
                        </a:spcBef>
                        <a:spcAft>
                          <a:spcPts val="0"/>
                        </a:spcAft>
                      </a:pPr>
                      <a:r>
                        <a:rPr lang="en-US" sz="2800">
                          <a:effectLst/>
                        </a:rPr>
                        <a:t> </a:t>
                      </a:r>
                      <a:endParaRPr lang="en-US" sz="2800">
                        <a:effectLst/>
                        <a:latin typeface="Times New Roman" panose="02020603050405020304" pitchFamily="18" charset="0"/>
                        <a:ea typeface="Times New Roman" panose="02020603050405020304" pitchFamily="18" charset="0"/>
                        <a:cs typeface="Latha" panose="020B0604020202020204" pitchFamily="34" charset="0"/>
                      </a:endParaRPr>
                    </a:p>
                  </a:txBody>
                  <a:tcPr marL="94561" marR="94561" marT="0" marB="0"/>
                </a:tc>
                <a:tc>
                  <a:txBody>
                    <a:bodyPr/>
                    <a:lstStyle/>
                    <a:p>
                      <a:pPr marL="0" marR="0" algn="ctr">
                        <a:lnSpc>
                          <a:spcPct val="115000"/>
                        </a:lnSpc>
                        <a:spcBef>
                          <a:spcPts val="1195"/>
                        </a:spcBef>
                        <a:spcAft>
                          <a:spcPts val="0"/>
                        </a:spcAft>
                      </a:pPr>
                      <a:r>
                        <a:rPr lang="en-US" sz="2800">
                          <a:effectLst/>
                        </a:rPr>
                        <a:t>Mean</a:t>
                      </a:r>
                      <a:endParaRPr lang="en-US" sz="2800">
                        <a:effectLst/>
                        <a:latin typeface="Times New Roman" panose="02020603050405020304" pitchFamily="18" charset="0"/>
                        <a:ea typeface="Times New Roman" panose="02020603050405020304" pitchFamily="18" charset="0"/>
                        <a:cs typeface="Latha" panose="020B0604020202020204" pitchFamily="34" charset="0"/>
                      </a:endParaRPr>
                    </a:p>
                  </a:txBody>
                  <a:tcPr marL="94561" marR="94561" marT="0" marB="0" anchor="ctr"/>
                </a:tc>
                <a:tc>
                  <a:txBody>
                    <a:bodyPr/>
                    <a:lstStyle/>
                    <a:p>
                      <a:pPr marL="0" marR="0" algn="ctr">
                        <a:lnSpc>
                          <a:spcPct val="115000"/>
                        </a:lnSpc>
                        <a:spcBef>
                          <a:spcPts val="1195"/>
                        </a:spcBef>
                        <a:spcAft>
                          <a:spcPts val="0"/>
                        </a:spcAft>
                      </a:pPr>
                      <a:r>
                        <a:rPr lang="en-US" sz="2800">
                          <a:effectLst/>
                        </a:rPr>
                        <a:t>5.45</a:t>
                      </a:r>
                      <a:br>
                        <a:rPr lang="en-US" sz="2800">
                          <a:effectLst/>
                        </a:rPr>
                      </a:br>
                      <a:r>
                        <a:rPr lang="en-US" sz="2800">
                          <a:effectLst/>
                        </a:rPr>
                        <a:t>(2.04)</a:t>
                      </a:r>
                      <a:endParaRPr lang="en-US" sz="2800">
                        <a:effectLst/>
                        <a:latin typeface="Times New Roman" panose="02020603050405020304" pitchFamily="18" charset="0"/>
                        <a:ea typeface="Times New Roman" panose="02020603050405020304" pitchFamily="18" charset="0"/>
                        <a:cs typeface="Latha" panose="020B0604020202020204" pitchFamily="34" charset="0"/>
                      </a:endParaRPr>
                    </a:p>
                  </a:txBody>
                  <a:tcPr marL="94561" marR="94561" marT="0" marB="0"/>
                </a:tc>
                <a:tc>
                  <a:txBody>
                    <a:bodyPr/>
                    <a:lstStyle/>
                    <a:p>
                      <a:pPr marL="0" marR="0" algn="ctr">
                        <a:lnSpc>
                          <a:spcPct val="115000"/>
                        </a:lnSpc>
                        <a:spcBef>
                          <a:spcPts val="1195"/>
                        </a:spcBef>
                        <a:spcAft>
                          <a:spcPts val="0"/>
                        </a:spcAft>
                      </a:pPr>
                      <a:r>
                        <a:rPr lang="en-US" sz="2800" dirty="0">
                          <a:effectLst/>
                        </a:rPr>
                        <a:t>5.55</a:t>
                      </a:r>
                      <a:br>
                        <a:rPr lang="en-US" sz="2800" dirty="0">
                          <a:effectLst/>
                        </a:rPr>
                      </a:br>
                      <a:r>
                        <a:rPr lang="en-US" sz="2800" dirty="0">
                          <a:effectLst/>
                        </a:rPr>
                        <a:t>(1.86)</a:t>
                      </a:r>
                      <a:endParaRPr lang="en-US" sz="28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94561" marR="94561" marT="0" marB="0"/>
                </a:tc>
                <a:tc>
                  <a:txBody>
                    <a:bodyPr/>
                    <a:lstStyle/>
                    <a:p>
                      <a:pPr marL="0" marR="0" algn="ctr">
                        <a:lnSpc>
                          <a:spcPct val="115000"/>
                        </a:lnSpc>
                        <a:spcBef>
                          <a:spcPts val="1195"/>
                        </a:spcBef>
                        <a:spcAft>
                          <a:spcPts val="0"/>
                        </a:spcAft>
                      </a:pPr>
                      <a:r>
                        <a:rPr lang="en-US" sz="2800" dirty="0">
                          <a:effectLst/>
                        </a:rPr>
                        <a:t> </a:t>
                      </a:r>
                      <a:endParaRPr lang="en-US" sz="28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126081" marR="126081" marT="63041" marB="63041"/>
                </a:tc>
                <a:extLst>
                  <a:ext uri="{0D108BD9-81ED-4DB2-BD59-A6C34878D82A}">
                    <a16:rowId xmlns:a16="http://schemas.microsoft.com/office/drawing/2014/main" val="1685345231"/>
                  </a:ext>
                </a:extLst>
              </a:tr>
            </a:tbl>
          </a:graphicData>
        </a:graphic>
      </p:graphicFrame>
      <p:sp>
        <p:nvSpPr>
          <p:cNvPr id="11" name="Rectangle 10">
            <a:extLst>
              <a:ext uri="{FF2B5EF4-FFF2-40B4-BE49-F238E27FC236}">
                <a16:creationId xmlns:a16="http://schemas.microsoft.com/office/drawing/2014/main" id="{B8A0887E-AD41-E2FC-E580-85777CCD747C}"/>
              </a:ext>
            </a:extLst>
          </p:cNvPr>
          <p:cNvSpPr/>
          <p:nvPr/>
        </p:nvSpPr>
        <p:spPr>
          <a:xfrm>
            <a:off x="4310743" y="3301340"/>
            <a:ext cx="3420093" cy="2161309"/>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A3AD6CC-6742-271E-24A1-D7C90CA5D1CE}"/>
              </a:ext>
            </a:extLst>
          </p:cNvPr>
          <p:cNvSpPr/>
          <p:nvPr/>
        </p:nvSpPr>
        <p:spPr>
          <a:xfrm>
            <a:off x="7730836" y="3301340"/>
            <a:ext cx="1319131" cy="2161309"/>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FFE84E5-7222-A765-3C9B-433B2B88D350}"/>
              </a:ext>
            </a:extLst>
          </p:cNvPr>
          <p:cNvSpPr/>
          <p:nvPr/>
        </p:nvSpPr>
        <p:spPr>
          <a:xfrm>
            <a:off x="4320639" y="5462650"/>
            <a:ext cx="3420093" cy="1030226"/>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1230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57551E9-F903-F133-42A3-4E7A08C98E06}"/>
              </a:ext>
            </a:extLst>
          </p:cNvPr>
          <p:cNvSpPr>
            <a:spLocks noGrp="1"/>
          </p:cNvSpPr>
          <p:nvPr>
            <p:ph type="title"/>
          </p:nvPr>
        </p:nvSpPr>
        <p:spPr/>
        <p:txBody>
          <a:bodyPr/>
          <a:lstStyle/>
          <a:p>
            <a:r>
              <a:rPr lang="en-US" dirty="0"/>
              <a:t>Data terms</a:t>
            </a:r>
          </a:p>
        </p:txBody>
      </p:sp>
      <p:sp>
        <p:nvSpPr>
          <p:cNvPr id="6" name="Content Placeholder 5">
            <a:extLst>
              <a:ext uri="{FF2B5EF4-FFF2-40B4-BE49-F238E27FC236}">
                <a16:creationId xmlns:a16="http://schemas.microsoft.com/office/drawing/2014/main" id="{EC064BB6-3AFB-5327-204F-156E05392344}"/>
              </a:ext>
            </a:extLst>
          </p:cNvPr>
          <p:cNvSpPr>
            <a:spLocks noGrp="1"/>
          </p:cNvSpPr>
          <p:nvPr>
            <p:ph idx="1"/>
          </p:nvPr>
        </p:nvSpPr>
        <p:spPr/>
        <p:txBody>
          <a:bodyPr>
            <a:normAutofit fontScale="92500" lnSpcReduction="10000"/>
          </a:bodyPr>
          <a:lstStyle/>
          <a:p>
            <a:r>
              <a:rPr lang="en-US" dirty="0"/>
              <a:t>Condition or cell means</a:t>
            </a:r>
          </a:p>
          <a:p>
            <a:pPr lvl="1"/>
            <a:r>
              <a:rPr lang="en-US" dirty="0"/>
              <a:t>Performance of the participants in specific conditions</a:t>
            </a:r>
          </a:p>
          <a:p>
            <a:pPr lvl="1"/>
            <a:r>
              <a:rPr lang="en-US" dirty="0"/>
              <a:t>AX, AY, BX, BY</a:t>
            </a:r>
          </a:p>
          <a:p>
            <a:r>
              <a:rPr lang="en-US" dirty="0"/>
              <a:t>Marginal means</a:t>
            </a:r>
          </a:p>
          <a:p>
            <a:pPr lvl="1"/>
            <a:r>
              <a:rPr lang="en-US" dirty="0"/>
              <a:t>Average performance of participants by factor</a:t>
            </a:r>
          </a:p>
          <a:p>
            <a:pPr lvl="1"/>
            <a:r>
              <a:rPr lang="en-US" dirty="0"/>
              <a:t>Factor 1: A vs B</a:t>
            </a:r>
          </a:p>
          <a:p>
            <a:pPr lvl="2"/>
            <a:r>
              <a:rPr lang="en-US" dirty="0"/>
              <a:t>Average(AX,AY) and Average (BX,BY)</a:t>
            </a:r>
          </a:p>
          <a:p>
            <a:pPr lvl="1"/>
            <a:r>
              <a:rPr lang="en-US" dirty="0"/>
              <a:t>Factor 2: X vs Y</a:t>
            </a:r>
          </a:p>
          <a:p>
            <a:pPr lvl="2"/>
            <a:r>
              <a:rPr lang="en-US" dirty="0"/>
              <a:t>Average(AX,BX) and Average (AY,BY)</a:t>
            </a:r>
          </a:p>
          <a:p>
            <a:r>
              <a:rPr lang="en-US" dirty="0"/>
              <a:t>Effect size</a:t>
            </a:r>
          </a:p>
          <a:p>
            <a:pPr lvl="1"/>
            <a:r>
              <a:rPr lang="en-US" dirty="0"/>
              <a:t>Difference in the marginal means across the factor</a:t>
            </a:r>
          </a:p>
          <a:p>
            <a:pPr lvl="1"/>
            <a:r>
              <a:rPr lang="en-US" dirty="0"/>
              <a:t>“Unstandardized” = actual DV difference</a:t>
            </a:r>
          </a:p>
        </p:txBody>
      </p:sp>
    </p:spTree>
    <p:extLst>
      <p:ext uri="{BB962C8B-B14F-4D97-AF65-F5344CB8AC3E}">
        <p14:creationId xmlns:p14="http://schemas.microsoft.com/office/powerpoint/2010/main" val="3174402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D6FE2BC-D68B-4398-78F0-1FC5CD47F5A2}"/>
              </a:ext>
            </a:extLst>
          </p:cNvPr>
          <p:cNvSpPr>
            <a:spLocks noGrp="1"/>
          </p:cNvSpPr>
          <p:nvPr>
            <p:ph type="title"/>
          </p:nvPr>
        </p:nvSpPr>
        <p:spPr/>
        <p:txBody>
          <a:bodyPr/>
          <a:lstStyle/>
          <a:p>
            <a:r>
              <a:rPr lang="en-US" dirty="0"/>
              <a:t>Data Visualization: Lines and Bars</a:t>
            </a:r>
          </a:p>
        </p:txBody>
      </p:sp>
      <p:graphicFrame>
        <p:nvGraphicFramePr>
          <p:cNvPr id="10" name="Content Placeholder 9">
            <a:extLst>
              <a:ext uri="{FF2B5EF4-FFF2-40B4-BE49-F238E27FC236}">
                <a16:creationId xmlns:a16="http://schemas.microsoft.com/office/drawing/2014/main" id="{22513976-D198-444F-B91A-783EEF5D4992}"/>
              </a:ext>
            </a:extLst>
          </p:cNvPr>
          <p:cNvGraphicFramePr>
            <a:graphicFrameLocks noGrp="1"/>
          </p:cNvGraphicFramePr>
          <p:nvPr>
            <p:ph sz="half" idx="1"/>
            <p:extLst>
              <p:ext uri="{D42A27DB-BD31-4B8C-83A1-F6EECF244321}">
                <p14:modId xmlns:p14="http://schemas.microsoft.com/office/powerpoint/2010/main" val="2509533250"/>
              </p:ext>
            </p:extLst>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ontent Placeholder 10">
            <a:extLst>
              <a:ext uri="{FF2B5EF4-FFF2-40B4-BE49-F238E27FC236}">
                <a16:creationId xmlns:a16="http://schemas.microsoft.com/office/drawing/2014/main" id="{D8F8FC79-9A91-4374-AF0B-D0B93C451018}"/>
              </a:ext>
            </a:extLst>
          </p:cNvPr>
          <p:cNvGraphicFramePr>
            <a:graphicFrameLocks noGrp="1"/>
          </p:cNvGraphicFramePr>
          <p:nvPr>
            <p:ph sz="half" idx="2"/>
            <p:extLst>
              <p:ext uri="{D42A27DB-BD31-4B8C-83A1-F6EECF244321}">
                <p14:modId xmlns:p14="http://schemas.microsoft.com/office/powerpoint/2010/main" val="265913770"/>
              </p:ext>
            </p:extLst>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3"/>
          </a:graphicData>
        </a:graphic>
      </p:graphicFrame>
      <p:pic>
        <p:nvPicPr>
          <p:cNvPr id="2050" name="Chart 5">
            <a:extLst>
              <a:ext uri="{FF2B5EF4-FFF2-40B4-BE49-F238E27FC236}">
                <a16:creationId xmlns:a16="http://schemas.microsoft.com/office/drawing/2014/main" id="{A9948016-7B21-29CD-B702-4BED3B624676}"/>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2752725" cy="2295525"/>
          </a:xfrm>
          <a:prstGeom prst="rect">
            <a:avLst/>
          </a:prstGeom>
          <a:noFill/>
          <a:extLst>
            <a:ext uri="{909E8E84-426E-40DD-AFC4-6F175D3DCCD1}">
              <a14:hiddenFill xmlns:a14="http://schemas.microsoft.com/office/drawing/2010/main">
                <a:solidFill>
                  <a:srgbClr val="FFFFFF"/>
                </a:solidFill>
              </a14:hiddenFill>
            </a:ext>
          </a:extLst>
        </p:spPr>
      </p:pic>
      <p:pic>
        <p:nvPicPr>
          <p:cNvPr id="2049" name="Chart 7">
            <a:extLst>
              <a:ext uri="{FF2B5EF4-FFF2-40B4-BE49-F238E27FC236}">
                <a16:creationId xmlns:a16="http://schemas.microsoft.com/office/drawing/2014/main" id="{63630502-2712-6CC5-C866-E2B7CEAF526B}"/>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2752725" cy="2295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0345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8621981-79D2-4619-9C32-4BF72D187020}"/>
              </a:ext>
            </a:extLst>
          </p:cNvPr>
          <p:cNvSpPr>
            <a:spLocks noGrp="1"/>
          </p:cNvSpPr>
          <p:nvPr>
            <p:ph type="title"/>
          </p:nvPr>
        </p:nvSpPr>
        <p:spPr/>
        <p:txBody>
          <a:bodyPr/>
          <a:lstStyle/>
          <a:p>
            <a:r>
              <a:rPr lang="en-US" dirty="0"/>
              <a:t>Data 2</a:t>
            </a:r>
          </a:p>
        </p:txBody>
      </p:sp>
      <p:graphicFrame>
        <p:nvGraphicFramePr>
          <p:cNvPr id="7" name="Content Placeholder 6">
            <a:extLst>
              <a:ext uri="{FF2B5EF4-FFF2-40B4-BE49-F238E27FC236}">
                <a16:creationId xmlns:a16="http://schemas.microsoft.com/office/drawing/2014/main" id="{50A0DE5A-A49E-7C3E-6F11-248BE58A6C85}"/>
              </a:ext>
            </a:extLst>
          </p:cNvPr>
          <p:cNvGraphicFramePr>
            <a:graphicFrameLocks noGrp="1"/>
          </p:cNvGraphicFramePr>
          <p:nvPr>
            <p:ph idx="1"/>
            <p:extLst>
              <p:ext uri="{D42A27DB-BD31-4B8C-83A1-F6EECF244321}">
                <p14:modId xmlns:p14="http://schemas.microsoft.com/office/powerpoint/2010/main" val="3820724276"/>
              </p:ext>
            </p:extLst>
          </p:nvPr>
        </p:nvGraphicFramePr>
        <p:xfrm>
          <a:off x="838200" y="2106328"/>
          <a:ext cx="8151422" cy="3801364"/>
        </p:xfrm>
        <a:graphic>
          <a:graphicData uri="http://schemas.openxmlformats.org/drawingml/2006/table">
            <a:tbl>
              <a:tblPr firstRow="1" firstCol="1" bandRow="1">
                <a:tableStyleId>{5940675A-B579-460E-94D1-54222C63F5DA}</a:tableStyleId>
              </a:tblPr>
              <a:tblGrid>
                <a:gridCol w="1699703">
                  <a:extLst>
                    <a:ext uri="{9D8B030D-6E8A-4147-A177-3AD203B41FA5}">
                      <a16:colId xmlns:a16="http://schemas.microsoft.com/office/drawing/2014/main" val="435612330"/>
                    </a:ext>
                  </a:extLst>
                </a:gridCol>
                <a:gridCol w="1699703">
                  <a:extLst>
                    <a:ext uri="{9D8B030D-6E8A-4147-A177-3AD203B41FA5}">
                      <a16:colId xmlns:a16="http://schemas.microsoft.com/office/drawing/2014/main" val="1189507972"/>
                    </a:ext>
                  </a:extLst>
                </a:gridCol>
                <a:gridCol w="1714598">
                  <a:extLst>
                    <a:ext uri="{9D8B030D-6E8A-4147-A177-3AD203B41FA5}">
                      <a16:colId xmlns:a16="http://schemas.microsoft.com/office/drawing/2014/main" val="369667880"/>
                    </a:ext>
                  </a:extLst>
                </a:gridCol>
                <a:gridCol w="1714598">
                  <a:extLst>
                    <a:ext uri="{9D8B030D-6E8A-4147-A177-3AD203B41FA5}">
                      <a16:colId xmlns:a16="http://schemas.microsoft.com/office/drawing/2014/main" val="3877185348"/>
                    </a:ext>
                  </a:extLst>
                </a:gridCol>
                <a:gridCol w="1322820">
                  <a:extLst>
                    <a:ext uri="{9D8B030D-6E8A-4147-A177-3AD203B41FA5}">
                      <a16:colId xmlns:a16="http://schemas.microsoft.com/office/drawing/2014/main" val="2665827853"/>
                    </a:ext>
                  </a:extLst>
                </a:gridCol>
              </a:tblGrid>
              <a:tr h="0">
                <a:tc rowSpan="2" gridSpan="2">
                  <a:txBody>
                    <a:bodyPr/>
                    <a:lstStyle/>
                    <a:p>
                      <a:pPr marL="0" marR="0" algn="ctr">
                        <a:lnSpc>
                          <a:spcPct val="115000"/>
                        </a:lnSpc>
                        <a:spcBef>
                          <a:spcPts val="1195"/>
                        </a:spcBef>
                        <a:spcAft>
                          <a:spcPts val="0"/>
                        </a:spcAft>
                      </a:pPr>
                      <a:r>
                        <a:rPr lang="en-US" sz="2800">
                          <a:effectLst/>
                        </a:rPr>
                        <a:t>Means</a:t>
                      </a:r>
                      <a:br>
                        <a:rPr lang="en-US" sz="2800">
                          <a:effectLst/>
                        </a:rPr>
                      </a:br>
                      <a:r>
                        <a:rPr lang="en-US" sz="2800">
                          <a:effectLst/>
                        </a:rPr>
                        <a:t>Table</a:t>
                      </a:r>
                      <a:endParaRPr lang="en-US" sz="280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tc>
                <a:tc rowSpan="2" hMerge="1">
                  <a:txBody>
                    <a:bodyPr/>
                    <a:lstStyle/>
                    <a:p>
                      <a:endParaRPr lang="en-US"/>
                    </a:p>
                  </a:txBody>
                  <a:tcPr/>
                </a:tc>
                <a:tc gridSpan="2">
                  <a:txBody>
                    <a:bodyPr/>
                    <a:lstStyle/>
                    <a:p>
                      <a:pPr marL="0" marR="0" algn="ctr">
                        <a:lnSpc>
                          <a:spcPct val="115000"/>
                        </a:lnSpc>
                        <a:spcBef>
                          <a:spcPts val="1195"/>
                        </a:spcBef>
                        <a:spcAft>
                          <a:spcPts val="0"/>
                        </a:spcAft>
                      </a:pPr>
                      <a:r>
                        <a:rPr lang="en-US" sz="2800">
                          <a:effectLst/>
                        </a:rPr>
                        <a:t>Factor 1</a:t>
                      </a:r>
                      <a:endParaRPr lang="en-US" sz="280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tc>
                <a:tc hMerge="1">
                  <a:txBody>
                    <a:bodyPr/>
                    <a:lstStyle/>
                    <a:p>
                      <a:endParaRPr lang="en-US"/>
                    </a:p>
                  </a:txBody>
                  <a:tcPr/>
                </a:tc>
                <a:tc>
                  <a:txBody>
                    <a:bodyPr/>
                    <a:lstStyle/>
                    <a:p>
                      <a:pPr marL="0" marR="0">
                        <a:lnSpc>
                          <a:spcPct val="115000"/>
                        </a:lnSpc>
                        <a:spcBef>
                          <a:spcPts val="0"/>
                        </a:spcBef>
                        <a:spcAft>
                          <a:spcPts val="0"/>
                        </a:spcAft>
                      </a:pPr>
                      <a:r>
                        <a:rPr lang="en-US" sz="2800" dirty="0">
                          <a:effectLst/>
                        </a:rPr>
                        <a:t> </a:t>
                      </a:r>
                      <a:endParaRPr lang="en-US" sz="2800" dirty="0">
                        <a:effectLst/>
                        <a:latin typeface="Times New Roman" panose="02020603050405020304" pitchFamily="18" charset="0"/>
                        <a:cs typeface="Latha" panose="020B0604020202020204" pitchFamily="34" charset="0"/>
                      </a:endParaRPr>
                    </a:p>
                  </a:txBody>
                  <a:tcPr marL="68580" marR="68580" marT="0" marB="0"/>
                </a:tc>
                <a:extLst>
                  <a:ext uri="{0D108BD9-81ED-4DB2-BD59-A6C34878D82A}">
                    <a16:rowId xmlns:a16="http://schemas.microsoft.com/office/drawing/2014/main" val="1693281323"/>
                  </a:ext>
                </a:extLst>
              </a:tr>
              <a:tr h="0">
                <a:tc gridSpan="2" vMerge="1">
                  <a:txBody>
                    <a:bodyPr/>
                    <a:lstStyle/>
                    <a:p>
                      <a:endParaRPr lang="en-US"/>
                    </a:p>
                  </a:txBody>
                  <a:tcPr/>
                </a:tc>
                <a:tc hMerge="1" vMerge="1">
                  <a:txBody>
                    <a:bodyPr/>
                    <a:lstStyle/>
                    <a:p>
                      <a:endParaRPr lang="en-US"/>
                    </a:p>
                  </a:txBody>
                  <a:tcPr/>
                </a:tc>
                <a:tc>
                  <a:txBody>
                    <a:bodyPr/>
                    <a:lstStyle/>
                    <a:p>
                      <a:pPr marL="0" marR="0" algn="ctr">
                        <a:lnSpc>
                          <a:spcPct val="115000"/>
                        </a:lnSpc>
                        <a:spcBef>
                          <a:spcPts val="1195"/>
                        </a:spcBef>
                        <a:spcAft>
                          <a:spcPts val="0"/>
                        </a:spcAft>
                      </a:pPr>
                      <a:r>
                        <a:rPr lang="en-US" sz="2800">
                          <a:effectLst/>
                        </a:rPr>
                        <a:t>A</a:t>
                      </a:r>
                      <a:endParaRPr lang="en-US" sz="280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tc>
                <a:tc>
                  <a:txBody>
                    <a:bodyPr/>
                    <a:lstStyle/>
                    <a:p>
                      <a:pPr marL="0" marR="0" algn="ctr">
                        <a:lnSpc>
                          <a:spcPct val="115000"/>
                        </a:lnSpc>
                        <a:spcBef>
                          <a:spcPts val="1195"/>
                        </a:spcBef>
                        <a:spcAft>
                          <a:spcPts val="0"/>
                        </a:spcAft>
                      </a:pPr>
                      <a:r>
                        <a:rPr lang="en-US" sz="2800">
                          <a:effectLst/>
                        </a:rPr>
                        <a:t>B</a:t>
                      </a:r>
                      <a:endParaRPr lang="en-US" sz="280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tc>
                <a:tc>
                  <a:txBody>
                    <a:bodyPr/>
                    <a:lstStyle/>
                    <a:p>
                      <a:pPr marL="0" marR="0" algn="ctr">
                        <a:lnSpc>
                          <a:spcPct val="115000"/>
                        </a:lnSpc>
                        <a:spcBef>
                          <a:spcPts val="1195"/>
                        </a:spcBef>
                        <a:spcAft>
                          <a:spcPts val="0"/>
                        </a:spcAft>
                      </a:pPr>
                      <a:r>
                        <a:rPr lang="en-US" sz="2800" dirty="0">
                          <a:effectLst/>
                        </a:rPr>
                        <a:t>Mean </a:t>
                      </a:r>
                      <a:endParaRPr lang="en-US" sz="2800" dirty="0">
                        <a:effectLst/>
                        <a:latin typeface="Times New Roman" panose="02020603050405020304" pitchFamily="18" charset="0"/>
                        <a:cs typeface="Latha" panose="020B0604020202020204" pitchFamily="34" charset="0"/>
                      </a:endParaRPr>
                    </a:p>
                  </a:txBody>
                  <a:tcPr marL="68580" marR="68580" marT="0" marB="0"/>
                </a:tc>
                <a:extLst>
                  <a:ext uri="{0D108BD9-81ED-4DB2-BD59-A6C34878D82A}">
                    <a16:rowId xmlns:a16="http://schemas.microsoft.com/office/drawing/2014/main" val="1804618543"/>
                  </a:ext>
                </a:extLst>
              </a:tr>
              <a:tr h="622300">
                <a:tc rowSpan="2">
                  <a:txBody>
                    <a:bodyPr/>
                    <a:lstStyle/>
                    <a:p>
                      <a:pPr marL="0" marR="0" algn="ctr">
                        <a:lnSpc>
                          <a:spcPct val="115000"/>
                        </a:lnSpc>
                        <a:spcBef>
                          <a:spcPts val="1195"/>
                        </a:spcBef>
                        <a:spcAft>
                          <a:spcPts val="0"/>
                        </a:spcAft>
                      </a:pPr>
                      <a:r>
                        <a:rPr lang="en-US" sz="2800">
                          <a:effectLst/>
                        </a:rPr>
                        <a:t>Factor 2</a:t>
                      </a:r>
                      <a:endParaRPr lang="en-US" sz="280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ctr"/>
                </a:tc>
                <a:tc>
                  <a:txBody>
                    <a:bodyPr/>
                    <a:lstStyle/>
                    <a:p>
                      <a:pPr marL="0" marR="0" algn="ctr">
                        <a:lnSpc>
                          <a:spcPct val="115000"/>
                        </a:lnSpc>
                        <a:spcBef>
                          <a:spcPts val="1195"/>
                        </a:spcBef>
                        <a:spcAft>
                          <a:spcPts val="0"/>
                        </a:spcAft>
                      </a:pPr>
                      <a:r>
                        <a:rPr lang="en-US" sz="2800">
                          <a:effectLst/>
                        </a:rPr>
                        <a:t>X</a:t>
                      </a:r>
                      <a:endParaRPr lang="en-US" sz="280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ctr"/>
                </a:tc>
                <a:tc>
                  <a:txBody>
                    <a:bodyPr/>
                    <a:lstStyle/>
                    <a:p>
                      <a:pPr marL="0" marR="0" algn="ctr">
                        <a:lnSpc>
                          <a:spcPct val="115000"/>
                        </a:lnSpc>
                        <a:spcBef>
                          <a:spcPts val="1195"/>
                        </a:spcBef>
                        <a:spcAft>
                          <a:spcPts val="0"/>
                        </a:spcAft>
                      </a:pPr>
                      <a:r>
                        <a:rPr lang="en-US" sz="2800">
                          <a:effectLst/>
                        </a:rPr>
                        <a:t>3.27</a:t>
                      </a:r>
                      <a:br>
                        <a:rPr lang="en-US" sz="2800">
                          <a:effectLst/>
                        </a:rPr>
                      </a:br>
                      <a:r>
                        <a:rPr lang="en-US" sz="2800">
                          <a:effectLst/>
                        </a:rPr>
                        <a:t>(1.51)</a:t>
                      </a:r>
                      <a:endParaRPr lang="en-US" sz="280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tc>
                <a:tc>
                  <a:txBody>
                    <a:bodyPr/>
                    <a:lstStyle/>
                    <a:p>
                      <a:pPr marL="0" marR="0" algn="ctr">
                        <a:lnSpc>
                          <a:spcPct val="115000"/>
                        </a:lnSpc>
                        <a:spcBef>
                          <a:spcPts val="1195"/>
                        </a:spcBef>
                        <a:spcAft>
                          <a:spcPts val="0"/>
                        </a:spcAft>
                      </a:pPr>
                      <a:r>
                        <a:rPr lang="en-US" sz="2800">
                          <a:effectLst/>
                        </a:rPr>
                        <a:t>7.09</a:t>
                      </a:r>
                      <a:br>
                        <a:rPr lang="en-US" sz="2800">
                          <a:effectLst/>
                        </a:rPr>
                      </a:br>
                      <a:r>
                        <a:rPr lang="en-US" sz="2800">
                          <a:effectLst/>
                        </a:rPr>
                        <a:t>(1.35)</a:t>
                      </a:r>
                      <a:endParaRPr lang="en-US" sz="280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tc>
                <a:tc>
                  <a:txBody>
                    <a:bodyPr/>
                    <a:lstStyle/>
                    <a:p>
                      <a:pPr marL="0" marR="0" algn="ctr">
                        <a:lnSpc>
                          <a:spcPct val="115000"/>
                        </a:lnSpc>
                        <a:spcBef>
                          <a:spcPts val="1195"/>
                        </a:spcBef>
                        <a:spcAft>
                          <a:spcPts val="0"/>
                        </a:spcAft>
                      </a:pPr>
                      <a:r>
                        <a:rPr lang="en-US" sz="2800">
                          <a:effectLst/>
                        </a:rPr>
                        <a:t>5.18</a:t>
                      </a:r>
                      <a:br>
                        <a:rPr lang="en-US" sz="2800">
                          <a:effectLst/>
                        </a:rPr>
                      </a:br>
                      <a:r>
                        <a:rPr lang="en-US" sz="2800">
                          <a:effectLst/>
                        </a:rPr>
                        <a:t>(2.39)</a:t>
                      </a:r>
                      <a:endParaRPr lang="en-US" sz="280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tc>
                <a:extLst>
                  <a:ext uri="{0D108BD9-81ED-4DB2-BD59-A6C34878D82A}">
                    <a16:rowId xmlns:a16="http://schemas.microsoft.com/office/drawing/2014/main" val="2627204217"/>
                  </a:ext>
                </a:extLst>
              </a:tr>
              <a:tr h="508000">
                <a:tc vMerge="1">
                  <a:txBody>
                    <a:bodyPr/>
                    <a:lstStyle/>
                    <a:p>
                      <a:endParaRPr lang="en-US"/>
                    </a:p>
                  </a:txBody>
                  <a:tcPr/>
                </a:tc>
                <a:tc>
                  <a:txBody>
                    <a:bodyPr/>
                    <a:lstStyle/>
                    <a:p>
                      <a:pPr marL="0" marR="0" algn="ctr">
                        <a:lnSpc>
                          <a:spcPct val="115000"/>
                        </a:lnSpc>
                        <a:spcBef>
                          <a:spcPts val="1195"/>
                        </a:spcBef>
                        <a:spcAft>
                          <a:spcPts val="0"/>
                        </a:spcAft>
                      </a:pPr>
                      <a:r>
                        <a:rPr lang="en-US" sz="2800">
                          <a:effectLst/>
                        </a:rPr>
                        <a:t>Y</a:t>
                      </a:r>
                      <a:endParaRPr lang="en-US" sz="280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ctr"/>
                </a:tc>
                <a:tc>
                  <a:txBody>
                    <a:bodyPr/>
                    <a:lstStyle/>
                    <a:p>
                      <a:pPr marL="0" marR="0" algn="ctr">
                        <a:lnSpc>
                          <a:spcPct val="115000"/>
                        </a:lnSpc>
                        <a:spcBef>
                          <a:spcPts val="1195"/>
                        </a:spcBef>
                        <a:spcAft>
                          <a:spcPts val="0"/>
                        </a:spcAft>
                      </a:pPr>
                      <a:r>
                        <a:rPr lang="en-US" sz="2800">
                          <a:effectLst/>
                        </a:rPr>
                        <a:t>3.65</a:t>
                      </a:r>
                      <a:br>
                        <a:rPr lang="en-US" sz="2800">
                          <a:effectLst/>
                        </a:rPr>
                      </a:br>
                      <a:r>
                        <a:rPr lang="en-US" sz="2800">
                          <a:effectLst/>
                        </a:rPr>
                        <a:t>(1.08)</a:t>
                      </a:r>
                      <a:endParaRPr lang="en-US" sz="280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tc>
                <a:tc>
                  <a:txBody>
                    <a:bodyPr/>
                    <a:lstStyle/>
                    <a:p>
                      <a:pPr marL="0" marR="0" algn="ctr">
                        <a:lnSpc>
                          <a:spcPct val="115000"/>
                        </a:lnSpc>
                        <a:spcBef>
                          <a:spcPts val="1195"/>
                        </a:spcBef>
                        <a:spcAft>
                          <a:spcPts val="0"/>
                        </a:spcAft>
                      </a:pPr>
                      <a:r>
                        <a:rPr lang="en-US" sz="2800">
                          <a:effectLst/>
                        </a:rPr>
                        <a:t>7.44</a:t>
                      </a:r>
                      <a:br>
                        <a:rPr lang="en-US" sz="2800">
                          <a:effectLst/>
                        </a:rPr>
                      </a:br>
                      <a:r>
                        <a:rPr lang="en-US" sz="2800">
                          <a:effectLst/>
                        </a:rPr>
                        <a:t>(1.44)</a:t>
                      </a:r>
                      <a:endParaRPr lang="en-US" sz="280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tc>
                <a:tc>
                  <a:txBody>
                    <a:bodyPr/>
                    <a:lstStyle/>
                    <a:p>
                      <a:pPr marL="0" marR="0" algn="ctr">
                        <a:lnSpc>
                          <a:spcPct val="115000"/>
                        </a:lnSpc>
                        <a:spcBef>
                          <a:spcPts val="1195"/>
                        </a:spcBef>
                        <a:spcAft>
                          <a:spcPts val="0"/>
                        </a:spcAft>
                      </a:pPr>
                      <a:r>
                        <a:rPr lang="en-US" sz="2800">
                          <a:effectLst/>
                        </a:rPr>
                        <a:t>5.55</a:t>
                      </a:r>
                      <a:br>
                        <a:rPr lang="en-US" sz="2800">
                          <a:effectLst/>
                        </a:rPr>
                      </a:br>
                      <a:r>
                        <a:rPr lang="en-US" sz="2800">
                          <a:effectLst/>
                        </a:rPr>
                        <a:t>(2.28)</a:t>
                      </a:r>
                      <a:endParaRPr lang="en-US" sz="280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tc>
                <a:extLst>
                  <a:ext uri="{0D108BD9-81ED-4DB2-BD59-A6C34878D82A}">
                    <a16:rowId xmlns:a16="http://schemas.microsoft.com/office/drawing/2014/main" val="122293185"/>
                  </a:ext>
                </a:extLst>
              </a:tr>
              <a:tr h="450850">
                <a:tc>
                  <a:txBody>
                    <a:bodyPr/>
                    <a:lstStyle/>
                    <a:p>
                      <a:pPr marL="0" marR="0" algn="ctr">
                        <a:lnSpc>
                          <a:spcPct val="115000"/>
                        </a:lnSpc>
                        <a:spcBef>
                          <a:spcPts val="1195"/>
                        </a:spcBef>
                        <a:spcAft>
                          <a:spcPts val="0"/>
                        </a:spcAft>
                      </a:pPr>
                      <a:r>
                        <a:rPr lang="en-US" sz="2800">
                          <a:effectLst/>
                        </a:rPr>
                        <a:t> </a:t>
                      </a:r>
                      <a:endParaRPr lang="en-US" sz="280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tc>
                <a:tc>
                  <a:txBody>
                    <a:bodyPr/>
                    <a:lstStyle/>
                    <a:p>
                      <a:pPr marL="0" marR="0" algn="ctr">
                        <a:lnSpc>
                          <a:spcPct val="115000"/>
                        </a:lnSpc>
                        <a:spcBef>
                          <a:spcPts val="1195"/>
                        </a:spcBef>
                        <a:spcAft>
                          <a:spcPts val="0"/>
                        </a:spcAft>
                      </a:pPr>
                      <a:r>
                        <a:rPr lang="en-US" sz="2800">
                          <a:effectLst/>
                        </a:rPr>
                        <a:t>Mean</a:t>
                      </a:r>
                      <a:endParaRPr lang="en-US" sz="280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ctr"/>
                </a:tc>
                <a:tc>
                  <a:txBody>
                    <a:bodyPr/>
                    <a:lstStyle/>
                    <a:p>
                      <a:pPr marL="0" marR="0" algn="ctr">
                        <a:lnSpc>
                          <a:spcPct val="115000"/>
                        </a:lnSpc>
                        <a:spcBef>
                          <a:spcPts val="1195"/>
                        </a:spcBef>
                        <a:spcAft>
                          <a:spcPts val="0"/>
                        </a:spcAft>
                      </a:pPr>
                      <a:r>
                        <a:rPr lang="en-US" sz="2800">
                          <a:effectLst/>
                        </a:rPr>
                        <a:t>3.46</a:t>
                      </a:r>
                      <a:br>
                        <a:rPr lang="en-US" sz="2800">
                          <a:effectLst/>
                        </a:rPr>
                      </a:br>
                      <a:r>
                        <a:rPr lang="en-US" sz="2800">
                          <a:effectLst/>
                        </a:rPr>
                        <a:t>(1.33)</a:t>
                      </a:r>
                      <a:endParaRPr lang="en-US" sz="280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tc>
                <a:tc>
                  <a:txBody>
                    <a:bodyPr/>
                    <a:lstStyle/>
                    <a:p>
                      <a:pPr marL="0" marR="0" algn="ctr">
                        <a:lnSpc>
                          <a:spcPct val="115000"/>
                        </a:lnSpc>
                        <a:spcBef>
                          <a:spcPts val="1195"/>
                        </a:spcBef>
                        <a:spcAft>
                          <a:spcPts val="0"/>
                        </a:spcAft>
                      </a:pPr>
                      <a:r>
                        <a:rPr lang="en-US" sz="2800" dirty="0">
                          <a:effectLst/>
                        </a:rPr>
                        <a:t>7.26</a:t>
                      </a:r>
                      <a:br>
                        <a:rPr lang="en-US" sz="2800" dirty="0">
                          <a:effectLst/>
                        </a:rPr>
                      </a:br>
                      <a:r>
                        <a:rPr lang="en-US" sz="2800" dirty="0">
                          <a:effectLst/>
                        </a:rPr>
                        <a:t>(1.41)</a:t>
                      </a:r>
                      <a:endParaRPr lang="en-US" sz="28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tc>
                <a:tc>
                  <a:txBody>
                    <a:bodyPr/>
                    <a:lstStyle/>
                    <a:p>
                      <a:pPr marL="0" marR="0" algn="ctr">
                        <a:lnSpc>
                          <a:spcPct val="115000"/>
                        </a:lnSpc>
                        <a:spcBef>
                          <a:spcPts val="1195"/>
                        </a:spcBef>
                        <a:spcAft>
                          <a:spcPts val="0"/>
                        </a:spcAft>
                      </a:pPr>
                      <a:r>
                        <a:rPr lang="en-US" sz="2800" dirty="0">
                          <a:effectLst/>
                        </a:rPr>
                        <a:t> </a:t>
                      </a:r>
                      <a:endParaRPr lang="en-US" sz="28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tc>
                <a:extLst>
                  <a:ext uri="{0D108BD9-81ED-4DB2-BD59-A6C34878D82A}">
                    <a16:rowId xmlns:a16="http://schemas.microsoft.com/office/drawing/2014/main" val="3116777376"/>
                  </a:ext>
                </a:extLst>
              </a:tr>
            </a:tbl>
          </a:graphicData>
        </a:graphic>
      </p:graphicFrame>
    </p:spTree>
    <p:extLst>
      <p:ext uri="{BB962C8B-B14F-4D97-AF65-F5344CB8AC3E}">
        <p14:creationId xmlns:p14="http://schemas.microsoft.com/office/powerpoint/2010/main" val="3855543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235D46-1D18-3412-3A0A-EBACA21186C7}"/>
              </a:ext>
            </a:extLst>
          </p:cNvPr>
          <p:cNvSpPr>
            <a:spLocks noGrp="1"/>
          </p:cNvSpPr>
          <p:nvPr>
            <p:ph type="title"/>
          </p:nvPr>
        </p:nvSpPr>
        <p:spPr/>
        <p:txBody>
          <a:bodyPr/>
          <a:lstStyle/>
          <a:p>
            <a:r>
              <a:rPr lang="en-US" dirty="0"/>
              <a:t>Data 2</a:t>
            </a:r>
          </a:p>
        </p:txBody>
      </p:sp>
      <p:graphicFrame>
        <p:nvGraphicFramePr>
          <p:cNvPr id="7" name="Content Placeholder 6">
            <a:extLst>
              <a:ext uri="{FF2B5EF4-FFF2-40B4-BE49-F238E27FC236}">
                <a16:creationId xmlns:a16="http://schemas.microsoft.com/office/drawing/2014/main" id="{582DAAA7-6924-420E-A5D6-F0B11A93CC88}"/>
              </a:ext>
            </a:extLst>
          </p:cNvPr>
          <p:cNvGraphicFramePr>
            <a:graphicFrameLocks noGrp="1"/>
          </p:cNvGraphicFramePr>
          <p:nvPr>
            <p:ph sz="half" idx="1"/>
            <p:extLst>
              <p:ext uri="{D42A27DB-BD31-4B8C-83A1-F6EECF244321}">
                <p14:modId xmlns:p14="http://schemas.microsoft.com/office/powerpoint/2010/main" val="3466259271"/>
              </p:ext>
            </p:extLst>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ontent Placeholder 7">
            <a:extLst>
              <a:ext uri="{FF2B5EF4-FFF2-40B4-BE49-F238E27FC236}">
                <a16:creationId xmlns:a16="http://schemas.microsoft.com/office/drawing/2014/main" id="{C4D0A0DA-DC21-4B7C-898A-A931FDC4C93B}"/>
              </a:ext>
            </a:extLst>
          </p:cNvPr>
          <p:cNvGraphicFramePr>
            <a:graphicFrameLocks noGrp="1"/>
          </p:cNvGraphicFramePr>
          <p:nvPr>
            <p:ph sz="half" idx="2"/>
            <p:extLst>
              <p:ext uri="{D42A27DB-BD31-4B8C-83A1-F6EECF244321}">
                <p14:modId xmlns:p14="http://schemas.microsoft.com/office/powerpoint/2010/main" val="3914655192"/>
              </p:ext>
            </p:extLst>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00990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3A405-E9B3-5EC3-D31B-6E66F8C4B4DD}"/>
              </a:ext>
            </a:extLst>
          </p:cNvPr>
          <p:cNvSpPr>
            <a:spLocks noGrp="1"/>
          </p:cNvSpPr>
          <p:nvPr>
            <p:ph type="title"/>
          </p:nvPr>
        </p:nvSpPr>
        <p:spPr/>
        <p:txBody>
          <a:bodyPr/>
          <a:lstStyle/>
          <a:p>
            <a:r>
              <a:rPr lang="en-US" dirty="0"/>
              <a:t>Data 3</a:t>
            </a:r>
          </a:p>
        </p:txBody>
      </p:sp>
      <p:graphicFrame>
        <p:nvGraphicFramePr>
          <p:cNvPr id="7" name="Content Placeholder 6">
            <a:extLst>
              <a:ext uri="{FF2B5EF4-FFF2-40B4-BE49-F238E27FC236}">
                <a16:creationId xmlns:a16="http://schemas.microsoft.com/office/drawing/2014/main" id="{F04F4B3B-3728-DD3D-B4C9-312623021B02}"/>
              </a:ext>
            </a:extLst>
          </p:cNvPr>
          <p:cNvGraphicFramePr>
            <a:graphicFrameLocks noGrp="1"/>
          </p:cNvGraphicFramePr>
          <p:nvPr>
            <p:ph idx="1"/>
            <p:extLst>
              <p:ext uri="{D42A27DB-BD31-4B8C-83A1-F6EECF244321}">
                <p14:modId xmlns:p14="http://schemas.microsoft.com/office/powerpoint/2010/main" val="2064576469"/>
              </p:ext>
            </p:extLst>
          </p:nvPr>
        </p:nvGraphicFramePr>
        <p:xfrm>
          <a:off x="838200" y="1690688"/>
          <a:ext cx="8234547" cy="3801364"/>
        </p:xfrm>
        <a:graphic>
          <a:graphicData uri="http://schemas.openxmlformats.org/drawingml/2006/table">
            <a:tbl>
              <a:tblPr firstRow="1" firstCol="1" bandRow="1">
                <a:tableStyleId>{5940675A-B579-460E-94D1-54222C63F5DA}</a:tableStyleId>
              </a:tblPr>
              <a:tblGrid>
                <a:gridCol w="1717036">
                  <a:extLst>
                    <a:ext uri="{9D8B030D-6E8A-4147-A177-3AD203B41FA5}">
                      <a16:colId xmlns:a16="http://schemas.microsoft.com/office/drawing/2014/main" val="2525116432"/>
                    </a:ext>
                  </a:extLst>
                </a:gridCol>
                <a:gridCol w="1717036">
                  <a:extLst>
                    <a:ext uri="{9D8B030D-6E8A-4147-A177-3AD203B41FA5}">
                      <a16:colId xmlns:a16="http://schemas.microsoft.com/office/drawing/2014/main" val="317592664"/>
                    </a:ext>
                  </a:extLst>
                </a:gridCol>
                <a:gridCol w="1732083">
                  <a:extLst>
                    <a:ext uri="{9D8B030D-6E8A-4147-A177-3AD203B41FA5}">
                      <a16:colId xmlns:a16="http://schemas.microsoft.com/office/drawing/2014/main" val="3546420314"/>
                    </a:ext>
                  </a:extLst>
                </a:gridCol>
                <a:gridCol w="1732083">
                  <a:extLst>
                    <a:ext uri="{9D8B030D-6E8A-4147-A177-3AD203B41FA5}">
                      <a16:colId xmlns:a16="http://schemas.microsoft.com/office/drawing/2014/main" val="1320630623"/>
                    </a:ext>
                  </a:extLst>
                </a:gridCol>
                <a:gridCol w="1336309">
                  <a:extLst>
                    <a:ext uri="{9D8B030D-6E8A-4147-A177-3AD203B41FA5}">
                      <a16:colId xmlns:a16="http://schemas.microsoft.com/office/drawing/2014/main" val="1247467942"/>
                    </a:ext>
                  </a:extLst>
                </a:gridCol>
              </a:tblGrid>
              <a:tr h="0">
                <a:tc rowSpan="2" gridSpan="2">
                  <a:txBody>
                    <a:bodyPr/>
                    <a:lstStyle/>
                    <a:p>
                      <a:pPr marL="0" marR="0" algn="ctr">
                        <a:lnSpc>
                          <a:spcPct val="115000"/>
                        </a:lnSpc>
                        <a:spcBef>
                          <a:spcPts val="1195"/>
                        </a:spcBef>
                        <a:spcAft>
                          <a:spcPts val="0"/>
                        </a:spcAft>
                      </a:pPr>
                      <a:r>
                        <a:rPr lang="en-US" sz="2800">
                          <a:effectLst/>
                        </a:rPr>
                        <a:t>Means</a:t>
                      </a:r>
                      <a:br>
                        <a:rPr lang="en-US" sz="2800">
                          <a:effectLst/>
                        </a:rPr>
                      </a:br>
                      <a:r>
                        <a:rPr lang="en-US" sz="2800">
                          <a:effectLst/>
                        </a:rPr>
                        <a:t>Table</a:t>
                      </a:r>
                      <a:endParaRPr lang="en-US" sz="280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tc>
                <a:tc rowSpan="2" hMerge="1">
                  <a:txBody>
                    <a:bodyPr/>
                    <a:lstStyle/>
                    <a:p>
                      <a:endParaRPr lang="en-US"/>
                    </a:p>
                  </a:txBody>
                  <a:tcPr/>
                </a:tc>
                <a:tc gridSpan="2">
                  <a:txBody>
                    <a:bodyPr/>
                    <a:lstStyle/>
                    <a:p>
                      <a:pPr marL="0" marR="0" algn="ctr">
                        <a:lnSpc>
                          <a:spcPct val="115000"/>
                        </a:lnSpc>
                        <a:spcBef>
                          <a:spcPts val="1195"/>
                        </a:spcBef>
                        <a:spcAft>
                          <a:spcPts val="0"/>
                        </a:spcAft>
                      </a:pPr>
                      <a:r>
                        <a:rPr lang="en-US" sz="2800">
                          <a:effectLst/>
                        </a:rPr>
                        <a:t>Factor 1</a:t>
                      </a:r>
                      <a:endParaRPr lang="en-US" sz="280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tc>
                <a:tc hMerge="1">
                  <a:txBody>
                    <a:bodyPr/>
                    <a:lstStyle/>
                    <a:p>
                      <a:endParaRPr lang="en-US"/>
                    </a:p>
                  </a:txBody>
                  <a:tcPr/>
                </a:tc>
                <a:tc>
                  <a:txBody>
                    <a:bodyPr/>
                    <a:lstStyle/>
                    <a:p>
                      <a:pPr marL="0" marR="0" algn="ctr">
                        <a:lnSpc>
                          <a:spcPct val="115000"/>
                        </a:lnSpc>
                        <a:spcBef>
                          <a:spcPts val="1195"/>
                        </a:spcBef>
                        <a:spcAft>
                          <a:spcPts val="0"/>
                        </a:spcAft>
                      </a:pPr>
                      <a:endParaRPr lang="en-US" sz="2800" dirty="0">
                        <a:effectLst/>
                        <a:latin typeface="Times New Roman" panose="02020603050405020304" pitchFamily="18" charset="0"/>
                        <a:cs typeface="Latha" panose="020B0604020202020204" pitchFamily="34" charset="0"/>
                      </a:endParaRPr>
                    </a:p>
                  </a:txBody>
                  <a:tcPr marL="68580" marR="68580" marT="0" marB="0"/>
                </a:tc>
                <a:extLst>
                  <a:ext uri="{0D108BD9-81ED-4DB2-BD59-A6C34878D82A}">
                    <a16:rowId xmlns:a16="http://schemas.microsoft.com/office/drawing/2014/main" val="333070355"/>
                  </a:ext>
                </a:extLst>
              </a:tr>
              <a:tr h="0">
                <a:tc gridSpan="2" vMerge="1">
                  <a:txBody>
                    <a:bodyPr/>
                    <a:lstStyle/>
                    <a:p>
                      <a:endParaRPr lang="en-US"/>
                    </a:p>
                  </a:txBody>
                  <a:tcPr/>
                </a:tc>
                <a:tc hMerge="1" vMerge="1">
                  <a:txBody>
                    <a:bodyPr/>
                    <a:lstStyle/>
                    <a:p>
                      <a:endParaRPr lang="en-US"/>
                    </a:p>
                  </a:txBody>
                  <a:tcPr/>
                </a:tc>
                <a:tc>
                  <a:txBody>
                    <a:bodyPr/>
                    <a:lstStyle/>
                    <a:p>
                      <a:pPr marL="0" marR="0" algn="ctr">
                        <a:lnSpc>
                          <a:spcPct val="115000"/>
                        </a:lnSpc>
                        <a:spcBef>
                          <a:spcPts val="1195"/>
                        </a:spcBef>
                        <a:spcAft>
                          <a:spcPts val="0"/>
                        </a:spcAft>
                      </a:pPr>
                      <a:r>
                        <a:rPr lang="en-US" sz="2800">
                          <a:effectLst/>
                        </a:rPr>
                        <a:t>A</a:t>
                      </a:r>
                      <a:endParaRPr lang="en-US" sz="280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tc>
                <a:tc>
                  <a:txBody>
                    <a:bodyPr/>
                    <a:lstStyle/>
                    <a:p>
                      <a:pPr marL="0" marR="0" algn="ctr">
                        <a:lnSpc>
                          <a:spcPct val="115000"/>
                        </a:lnSpc>
                        <a:spcBef>
                          <a:spcPts val="1195"/>
                        </a:spcBef>
                        <a:spcAft>
                          <a:spcPts val="0"/>
                        </a:spcAft>
                      </a:pPr>
                      <a:r>
                        <a:rPr lang="en-US" sz="2800">
                          <a:effectLst/>
                        </a:rPr>
                        <a:t>B</a:t>
                      </a:r>
                      <a:endParaRPr lang="en-US" sz="280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tc>
                <a:tc>
                  <a:txBody>
                    <a:bodyPr/>
                    <a:lstStyle/>
                    <a:p>
                      <a:pPr marL="0" marR="0" algn="ctr">
                        <a:lnSpc>
                          <a:spcPct val="115000"/>
                        </a:lnSpc>
                        <a:spcBef>
                          <a:spcPts val="1195"/>
                        </a:spcBef>
                        <a:spcAft>
                          <a:spcPts val="0"/>
                        </a:spcAft>
                      </a:pPr>
                      <a:r>
                        <a:rPr lang="en-US" sz="2800" dirty="0">
                          <a:effectLst/>
                        </a:rPr>
                        <a:t>Mean</a:t>
                      </a:r>
                    </a:p>
                  </a:txBody>
                  <a:tcPr marL="68580" marR="68580" marT="0" marB="0"/>
                </a:tc>
                <a:extLst>
                  <a:ext uri="{0D108BD9-81ED-4DB2-BD59-A6C34878D82A}">
                    <a16:rowId xmlns:a16="http://schemas.microsoft.com/office/drawing/2014/main" val="965238142"/>
                  </a:ext>
                </a:extLst>
              </a:tr>
              <a:tr h="622300">
                <a:tc rowSpan="2">
                  <a:txBody>
                    <a:bodyPr/>
                    <a:lstStyle/>
                    <a:p>
                      <a:pPr marL="0" marR="0" algn="ctr">
                        <a:lnSpc>
                          <a:spcPct val="115000"/>
                        </a:lnSpc>
                        <a:spcBef>
                          <a:spcPts val="1195"/>
                        </a:spcBef>
                        <a:spcAft>
                          <a:spcPts val="0"/>
                        </a:spcAft>
                      </a:pPr>
                      <a:r>
                        <a:rPr lang="en-US" sz="2800">
                          <a:effectLst/>
                        </a:rPr>
                        <a:t>Factor 2</a:t>
                      </a:r>
                      <a:endParaRPr lang="en-US" sz="280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ctr"/>
                </a:tc>
                <a:tc>
                  <a:txBody>
                    <a:bodyPr/>
                    <a:lstStyle/>
                    <a:p>
                      <a:pPr marL="0" marR="0" algn="ctr">
                        <a:lnSpc>
                          <a:spcPct val="115000"/>
                        </a:lnSpc>
                        <a:spcBef>
                          <a:spcPts val="1195"/>
                        </a:spcBef>
                        <a:spcAft>
                          <a:spcPts val="0"/>
                        </a:spcAft>
                      </a:pPr>
                      <a:r>
                        <a:rPr lang="en-US" sz="2800">
                          <a:effectLst/>
                        </a:rPr>
                        <a:t>X</a:t>
                      </a:r>
                      <a:endParaRPr lang="en-US" sz="280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ctr"/>
                </a:tc>
                <a:tc>
                  <a:txBody>
                    <a:bodyPr/>
                    <a:lstStyle/>
                    <a:p>
                      <a:pPr marL="0" marR="0" algn="ctr">
                        <a:lnSpc>
                          <a:spcPct val="115000"/>
                        </a:lnSpc>
                        <a:spcBef>
                          <a:spcPts val="1195"/>
                        </a:spcBef>
                        <a:spcAft>
                          <a:spcPts val="0"/>
                        </a:spcAft>
                      </a:pPr>
                      <a:r>
                        <a:rPr lang="en-US" sz="2800">
                          <a:effectLst/>
                        </a:rPr>
                        <a:t>2.36</a:t>
                      </a:r>
                      <a:br>
                        <a:rPr lang="en-US" sz="2800">
                          <a:effectLst/>
                        </a:rPr>
                      </a:br>
                      <a:r>
                        <a:rPr lang="en-US" sz="2800">
                          <a:effectLst/>
                        </a:rPr>
                        <a:t>(1.54)</a:t>
                      </a:r>
                      <a:endParaRPr lang="en-US" sz="280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tc>
                <a:tc>
                  <a:txBody>
                    <a:bodyPr/>
                    <a:lstStyle/>
                    <a:p>
                      <a:pPr marL="0" marR="0" algn="ctr">
                        <a:lnSpc>
                          <a:spcPct val="115000"/>
                        </a:lnSpc>
                        <a:spcBef>
                          <a:spcPts val="1195"/>
                        </a:spcBef>
                        <a:spcAft>
                          <a:spcPts val="0"/>
                        </a:spcAft>
                      </a:pPr>
                      <a:r>
                        <a:rPr lang="en-US" sz="2800">
                          <a:effectLst/>
                        </a:rPr>
                        <a:t>4.70</a:t>
                      </a:r>
                      <a:br>
                        <a:rPr lang="en-US" sz="2800">
                          <a:effectLst/>
                        </a:rPr>
                      </a:br>
                      <a:r>
                        <a:rPr lang="en-US" sz="2800">
                          <a:effectLst/>
                        </a:rPr>
                        <a:t>(1.54)</a:t>
                      </a:r>
                      <a:endParaRPr lang="en-US" sz="280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tc>
                <a:tc>
                  <a:txBody>
                    <a:bodyPr/>
                    <a:lstStyle/>
                    <a:p>
                      <a:pPr marL="0" marR="0" algn="ctr">
                        <a:lnSpc>
                          <a:spcPct val="115000"/>
                        </a:lnSpc>
                        <a:spcBef>
                          <a:spcPts val="1195"/>
                        </a:spcBef>
                        <a:spcAft>
                          <a:spcPts val="0"/>
                        </a:spcAft>
                      </a:pPr>
                      <a:r>
                        <a:rPr lang="en-US" sz="2800">
                          <a:effectLst/>
                        </a:rPr>
                        <a:t>3.53</a:t>
                      </a:r>
                      <a:br>
                        <a:rPr lang="en-US" sz="2800">
                          <a:effectLst/>
                        </a:rPr>
                      </a:br>
                      <a:r>
                        <a:rPr lang="en-US" sz="2800">
                          <a:effectLst/>
                        </a:rPr>
                        <a:t>(1.93)</a:t>
                      </a:r>
                      <a:endParaRPr lang="en-US" sz="280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tc>
                <a:extLst>
                  <a:ext uri="{0D108BD9-81ED-4DB2-BD59-A6C34878D82A}">
                    <a16:rowId xmlns:a16="http://schemas.microsoft.com/office/drawing/2014/main" val="785119661"/>
                  </a:ext>
                </a:extLst>
              </a:tr>
              <a:tr h="508000">
                <a:tc vMerge="1">
                  <a:txBody>
                    <a:bodyPr/>
                    <a:lstStyle/>
                    <a:p>
                      <a:endParaRPr lang="en-US"/>
                    </a:p>
                  </a:txBody>
                  <a:tcPr/>
                </a:tc>
                <a:tc>
                  <a:txBody>
                    <a:bodyPr/>
                    <a:lstStyle/>
                    <a:p>
                      <a:pPr marL="0" marR="0" algn="ctr">
                        <a:lnSpc>
                          <a:spcPct val="115000"/>
                        </a:lnSpc>
                        <a:spcBef>
                          <a:spcPts val="1195"/>
                        </a:spcBef>
                        <a:spcAft>
                          <a:spcPts val="0"/>
                        </a:spcAft>
                      </a:pPr>
                      <a:r>
                        <a:rPr lang="en-US" sz="2800">
                          <a:effectLst/>
                        </a:rPr>
                        <a:t>Y</a:t>
                      </a:r>
                      <a:endParaRPr lang="en-US" sz="280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ctr"/>
                </a:tc>
                <a:tc>
                  <a:txBody>
                    <a:bodyPr/>
                    <a:lstStyle/>
                    <a:p>
                      <a:pPr marL="0" marR="0" algn="ctr">
                        <a:lnSpc>
                          <a:spcPct val="115000"/>
                        </a:lnSpc>
                        <a:spcBef>
                          <a:spcPts val="1195"/>
                        </a:spcBef>
                        <a:spcAft>
                          <a:spcPts val="0"/>
                        </a:spcAft>
                      </a:pPr>
                      <a:r>
                        <a:rPr lang="en-US" sz="2800">
                          <a:effectLst/>
                        </a:rPr>
                        <a:t>4.00</a:t>
                      </a:r>
                      <a:br>
                        <a:rPr lang="en-US" sz="2800">
                          <a:effectLst/>
                        </a:rPr>
                      </a:br>
                      <a:r>
                        <a:rPr lang="en-US" sz="2800">
                          <a:effectLst/>
                        </a:rPr>
                        <a:t>(1.08)</a:t>
                      </a:r>
                      <a:endParaRPr lang="en-US" sz="280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tc>
                <a:tc>
                  <a:txBody>
                    <a:bodyPr/>
                    <a:lstStyle/>
                    <a:p>
                      <a:pPr marL="0" marR="0" algn="ctr">
                        <a:lnSpc>
                          <a:spcPct val="115000"/>
                        </a:lnSpc>
                        <a:spcBef>
                          <a:spcPts val="1195"/>
                        </a:spcBef>
                        <a:spcAft>
                          <a:spcPts val="0"/>
                        </a:spcAft>
                      </a:pPr>
                      <a:r>
                        <a:rPr lang="en-US" sz="2800">
                          <a:effectLst/>
                        </a:rPr>
                        <a:t>6.38</a:t>
                      </a:r>
                      <a:br>
                        <a:rPr lang="en-US" sz="2800">
                          <a:effectLst/>
                        </a:rPr>
                      </a:br>
                      <a:r>
                        <a:rPr lang="en-US" sz="2800">
                          <a:effectLst/>
                        </a:rPr>
                        <a:t>(1.44)</a:t>
                      </a:r>
                      <a:endParaRPr lang="en-US" sz="280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tc>
                <a:tc>
                  <a:txBody>
                    <a:bodyPr/>
                    <a:lstStyle/>
                    <a:p>
                      <a:pPr marL="0" marR="0" algn="ctr">
                        <a:lnSpc>
                          <a:spcPct val="115000"/>
                        </a:lnSpc>
                        <a:spcBef>
                          <a:spcPts val="1195"/>
                        </a:spcBef>
                        <a:spcAft>
                          <a:spcPts val="0"/>
                        </a:spcAft>
                      </a:pPr>
                      <a:r>
                        <a:rPr lang="en-US" sz="2800">
                          <a:effectLst/>
                        </a:rPr>
                        <a:t>5.19</a:t>
                      </a:r>
                      <a:br>
                        <a:rPr lang="en-US" sz="2800">
                          <a:effectLst/>
                        </a:rPr>
                      </a:br>
                      <a:r>
                        <a:rPr lang="en-US" sz="2800">
                          <a:effectLst/>
                        </a:rPr>
                        <a:t>(1.84)</a:t>
                      </a:r>
                      <a:endParaRPr lang="en-US" sz="280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tc>
                <a:extLst>
                  <a:ext uri="{0D108BD9-81ED-4DB2-BD59-A6C34878D82A}">
                    <a16:rowId xmlns:a16="http://schemas.microsoft.com/office/drawing/2014/main" val="1805137425"/>
                  </a:ext>
                </a:extLst>
              </a:tr>
              <a:tr h="450850">
                <a:tc>
                  <a:txBody>
                    <a:bodyPr/>
                    <a:lstStyle/>
                    <a:p>
                      <a:pPr marL="0" marR="0" algn="ctr">
                        <a:lnSpc>
                          <a:spcPct val="115000"/>
                        </a:lnSpc>
                        <a:spcBef>
                          <a:spcPts val="1195"/>
                        </a:spcBef>
                        <a:spcAft>
                          <a:spcPts val="0"/>
                        </a:spcAft>
                      </a:pPr>
                      <a:r>
                        <a:rPr lang="en-US" sz="2800">
                          <a:effectLst/>
                        </a:rPr>
                        <a:t> </a:t>
                      </a:r>
                      <a:endParaRPr lang="en-US" sz="280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tc>
                <a:tc>
                  <a:txBody>
                    <a:bodyPr/>
                    <a:lstStyle/>
                    <a:p>
                      <a:pPr marL="0" marR="0" algn="ctr">
                        <a:lnSpc>
                          <a:spcPct val="115000"/>
                        </a:lnSpc>
                        <a:spcBef>
                          <a:spcPts val="1195"/>
                        </a:spcBef>
                        <a:spcAft>
                          <a:spcPts val="0"/>
                        </a:spcAft>
                      </a:pPr>
                      <a:r>
                        <a:rPr lang="en-US" sz="2800">
                          <a:effectLst/>
                        </a:rPr>
                        <a:t>Mean</a:t>
                      </a:r>
                      <a:endParaRPr lang="en-US" sz="280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ctr"/>
                </a:tc>
                <a:tc>
                  <a:txBody>
                    <a:bodyPr/>
                    <a:lstStyle/>
                    <a:p>
                      <a:pPr marL="0" marR="0" algn="ctr">
                        <a:lnSpc>
                          <a:spcPct val="115000"/>
                        </a:lnSpc>
                        <a:spcBef>
                          <a:spcPts val="1195"/>
                        </a:spcBef>
                        <a:spcAft>
                          <a:spcPts val="0"/>
                        </a:spcAft>
                      </a:pPr>
                      <a:r>
                        <a:rPr lang="en-US" sz="2800">
                          <a:effectLst/>
                        </a:rPr>
                        <a:t>3.18</a:t>
                      </a:r>
                      <a:br>
                        <a:rPr lang="en-US" sz="2800">
                          <a:effectLst/>
                        </a:rPr>
                      </a:br>
                      <a:r>
                        <a:rPr lang="en-US" sz="2800">
                          <a:effectLst/>
                        </a:rPr>
                        <a:t>(1.63)</a:t>
                      </a:r>
                      <a:endParaRPr lang="en-US" sz="280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tc>
                <a:tc>
                  <a:txBody>
                    <a:bodyPr/>
                    <a:lstStyle/>
                    <a:p>
                      <a:pPr marL="0" marR="0" algn="ctr">
                        <a:lnSpc>
                          <a:spcPct val="115000"/>
                        </a:lnSpc>
                        <a:spcBef>
                          <a:spcPts val="1195"/>
                        </a:spcBef>
                        <a:spcAft>
                          <a:spcPts val="0"/>
                        </a:spcAft>
                      </a:pPr>
                      <a:r>
                        <a:rPr lang="en-US" sz="2800">
                          <a:effectLst/>
                        </a:rPr>
                        <a:t>5.54</a:t>
                      </a:r>
                      <a:br>
                        <a:rPr lang="en-US" sz="2800">
                          <a:effectLst/>
                        </a:rPr>
                      </a:br>
                      <a:r>
                        <a:rPr lang="en-US" sz="2800">
                          <a:effectLst/>
                        </a:rPr>
                        <a:t>(1.74)</a:t>
                      </a:r>
                      <a:endParaRPr lang="en-US" sz="280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tc>
                <a:tc>
                  <a:txBody>
                    <a:bodyPr/>
                    <a:lstStyle/>
                    <a:p>
                      <a:pPr marL="0" marR="0" algn="ctr">
                        <a:lnSpc>
                          <a:spcPct val="115000"/>
                        </a:lnSpc>
                        <a:spcBef>
                          <a:spcPts val="1195"/>
                        </a:spcBef>
                        <a:spcAft>
                          <a:spcPts val="0"/>
                        </a:spcAft>
                      </a:pPr>
                      <a:r>
                        <a:rPr lang="en-US" sz="2800" dirty="0">
                          <a:effectLst/>
                        </a:rPr>
                        <a:t> </a:t>
                      </a:r>
                      <a:endParaRPr lang="en-US" sz="28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tc>
                <a:extLst>
                  <a:ext uri="{0D108BD9-81ED-4DB2-BD59-A6C34878D82A}">
                    <a16:rowId xmlns:a16="http://schemas.microsoft.com/office/drawing/2014/main" val="1276924915"/>
                  </a:ext>
                </a:extLst>
              </a:tr>
            </a:tbl>
          </a:graphicData>
        </a:graphic>
      </p:graphicFrame>
    </p:spTree>
    <p:extLst>
      <p:ext uri="{BB962C8B-B14F-4D97-AF65-F5344CB8AC3E}">
        <p14:creationId xmlns:p14="http://schemas.microsoft.com/office/powerpoint/2010/main" val="1593093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7B443-551D-9C9D-5DC1-ADE7100EC813}"/>
              </a:ext>
            </a:extLst>
          </p:cNvPr>
          <p:cNvSpPr>
            <a:spLocks noGrp="1"/>
          </p:cNvSpPr>
          <p:nvPr>
            <p:ph type="title"/>
          </p:nvPr>
        </p:nvSpPr>
        <p:spPr/>
        <p:txBody>
          <a:bodyPr/>
          <a:lstStyle/>
          <a:p>
            <a:r>
              <a:rPr lang="en-US" dirty="0"/>
              <a:t>Data 3</a:t>
            </a:r>
          </a:p>
        </p:txBody>
      </p:sp>
      <p:graphicFrame>
        <p:nvGraphicFramePr>
          <p:cNvPr id="5" name="Content Placeholder 4">
            <a:extLst>
              <a:ext uri="{FF2B5EF4-FFF2-40B4-BE49-F238E27FC236}">
                <a16:creationId xmlns:a16="http://schemas.microsoft.com/office/drawing/2014/main" id="{E8ED6A06-9A47-8C86-35CE-0A115A012A5E}"/>
              </a:ext>
            </a:extLst>
          </p:cNvPr>
          <p:cNvGraphicFramePr>
            <a:graphicFrameLocks noGrp="1"/>
          </p:cNvGraphicFramePr>
          <p:nvPr>
            <p:ph sz="half" idx="1"/>
            <p:extLst>
              <p:ext uri="{D42A27DB-BD31-4B8C-83A1-F6EECF244321}">
                <p14:modId xmlns:p14="http://schemas.microsoft.com/office/powerpoint/2010/main" val="2304206436"/>
              </p:ext>
            </p:extLst>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ontent Placeholder 5">
            <a:extLst>
              <a:ext uri="{FF2B5EF4-FFF2-40B4-BE49-F238E27FC236}">
                <a16:creationId xmlns:a16="http://schemas.microsoft.com/office/drawing/2014/main" id="{55E920EF-F614-DA19-F139-76362E9709F5}"/>
              </a:ext>
            </a:extLst>
          </p:cNvPr>
          <p:cNvGraphicFramePr>
            <a:graphicFrameLocks noGrp="1"/>
          </p:cNvGraphicFramePr>
          <p:nvPr>
            <p:ph sz="half" idx="2"/>
            <p:extLst>
              <p:ext uri="{D42A27DB-BD31-4B8C-83A1-F6EECF244321}">
                <p14:modId xmlns:p14="http://schemas.microsoft.com/office/powerpoint/2010/main" val="541768750"/>
              </p:ext>
            </p:extLst>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595688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3983</TotalTime>
  <Words>1150</Words>
  <Application>Microsoft Office PowerPoint</Application>
  <PresentationFormat>Widescreen</PresentationFormat>
  <Paragraphs>274</Paragraphs>
  <Slides>29</Slides>
  <Notes>4</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5" baseType="lpstr">
      <vt:lpstr>Arial</vt:lpstr>
      <vt:lpstr>Calibri</vt:lpstr>
      <vt:lpstr>Calibri Light</vt:lpstr>
      <vt:lpstr>Times New Roman</vt:lpstr>
      <vt:lpstr>Office Theme</vt:lpstr>
      <vt:lpstr>Chart</vt:lpstr>
      <vt:lpstr>205 Jan 31, Class 12</vt:lpstr>
      <vt:lpstr>Patterns of Results in 2x2 Designs</vt:lpstr>
      <vt:lpstr>Data in a Means Table</vt:lpstr>
      <vt:lpstr>Data terms</vt:lpstr>
      <vt:lpstr>Data Visualization: Lines and Bars</vt:lpstr>
      <vt:lpstr>Data 2</vt:lpstr>
      <vt:lpstr>Data 2</vt:lpstr>
      <vt:lpstr>Data 3</vt:lpstr>
      <vt:lpstr>Data 3</vt:lpstr>
      <vt:lpstr>Data 4</vt:lpstr>
      <vt:lpstr>Data 4</vt:lpstr>
      <vt:lpstr>Data 5</vt:lpstr>
      <vt:lpstr>Data 5</vt:lpstr>
      <vt:lpstr>Data 6</vt:lpstr>
      <vt:lpstr>Data 6</vt:lpstr>
      <vt:lpstr>2x2 Data</vt:lpstr>
      <vt:lpstr>Types of 2x2 designs</vt:lpstr>
      <vt:lpstr>Order effects in within-participants design</vt:lpstr>
      <vt:lpstr>Taste test</vt:lpstr>
      <vt:lpstr>Experiment 2 Design</vt:lpstr>
      <vt:lpstr>Experiment 2</vt:lpstr>
      <vt:lpstr>For Fri Feb 2</vt:lpstr>
      <vt:lpstr>The grass is always greener on the other side</vt:lpstr>
      <vt:lpstr>PowerPoint Presentation</vt:lpstr>
      <vt:lpstr>Absolut Memory Distortions</vt:lpstr>
      <vt:lpstr>PowerPoint Presentation</vt:lpstr>
      <vt:lpstr>Diagram</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205 Oct 19, Class 13</dc:title>
  <dc:creator>Paul Reber</dc:creator>
  <cp:lastModifiedBy>Paul Reber</cp:lastModifiedBy>
  <cp:revision>4</cp:revision>
  <cp:lastPrinted>2022-10-19T16:24:30Z</cp:lastPrinted>
  <dcterms:created xsi:type="dcterms:W3CDTF">2022-10-19T05:52:59Z</dcterms:created>
  <dcterms:modified xsi:type="dcterms:W3CDTF">2024-01-29T01:43:38Z</dcterms:modified>
</cp:coreProperties>
</file>