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5" r:id="rId3"/>
    <p:sldId id="277" r:id="rId4"/>
    <p:sldId id="278" r:id="rId5"/>
    <p:sldId id="276" r:id="rId6"/>
    <p:sldId id="279" r:id="rId7"/>
    <p:sldId id="257" r:id="rId8"/>
    <p:sldId id="258" r:id="rId9"/>
    <p:sldId id="294" r:id="rId10"/>
    <p:sldId id="329" r:id="rId11"/>
    <p:sldId id="312" r:id="rId12"/>
    <p:sldId id="326" r:id="rId13"/>
    <p:sldId id="327" r:id="rId14"/>
    <p:sldId id="315" r:id="rId15"/>
    <p:sldId id="328" r:id="rId16"/>
    <p:sldId id="316" r:id="rId17"/>
    <p:sldId id="330" r:id="rId18"/>
    <p:sldId id="266" r:id="rId19"/>
    <p:sldId id="268" r:id="rId20"/>
    <p:sldId id="267" r:id="rId21"/>
    <p:sldId id="269" r:id="rId22"/>
    <p:sldId id="262" r:id="rId2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16B64D0-3A3F-494C-816B-48A0F12153FC}" type="datetimeFigureOut">
              <a:rPr lang="en-US" smtClean="0"/>
              <a:t>1/11/2024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CC61841-6EE8-4D6F-9EA0-159CB6A0296E}" type="slidenum">
              <a:rPr lang="en-US" smtClean="0"/>
              <a:t>‹#›</a:t>
            </a:fld>
            <a:endParaRPr lang="en-US"/>
          </a:p>
        </p:txBody>
      </p:sp>
    </p:spTree>
    <p:extLst>
      <p:ext uri="{BB962C8B-B14F-4D97-AF65-F5344CB8AC3E}">
        <p14:creationId xmlns:p14="http://schemas.microsoft.com/office/powerpoint/2010/main" val="16996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10</a:t>
            </a:fld>
            <a:endParaRPr lang="en-US"/>
          </a:p>
        </p:txBody>
      </p:sp>
    </p:spTree>
    <p:extLst>
      <p:ext uri="{BB962C8B-B14F-4D97-AF65-F5344CB8AC3E}">
        <p14:creationId xmlns:p14="http://schemas.microsoft.com/office/powerpoint/2010/main" val="288103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88894" indent="-303420" eaLnBrk="0" hangingPunct="0">
              <a:defRPr>
                <a:solidFill>
                  <a:schemeClr val="tx1"/>
                </a:solidFill>
                <a:latin typeface="Arial" charset="0"/>
                <a:cs typeface="Arial" charset="0"/>
              </a:defRPr>
            </a:lvl2pPr>
            <a:lvl3pPr marL="1213684" indent="-242736" eaLnBrk="0" hangingPunct="0">
              <a:defRPr>
                <a:solidFill>
                  <a:schemeClr val="tx1"/>
                </a:solidFill>
                <a:latin typeface="Arial" charset="0"/>
                <a:cs typeface="Arial" charset="0"/>
              </a:defRPr>
            </a:lvl3pPr>
            <a:lvl4pPr marL="1699157" indent="-242736" eaLnBrk="0" hangingPunct="0">
              <a:defRPr>
                <a:solidFill>
                  <a:schemeClr val="tx1"/>
                </a:solidFill>
                <a:latin typeface="Arial" charset="0"/>
                <a:cs typeface="Arial" charset="0"/>
              </a:defRPr>
            </a:lvl4pPr>
            <a:lvl5pPr marL="2184631" indent="-242736" eaLnBrk="0" hangingPunct="0">
              <a:defRPr>
                <a:solidFill>
                  <a:schemeClr val="tx1"/>
                </a:solidFill>
                <a:latin typeface="Arial" charset="0"/>
                <a:cs typeface="Arial" charset="0"/>
              </a:defRPr>
            </a:lvl5pPr>
            <a:lvl6pPr marL="2670104" indent="-242736" eaLnBrk="0" fontAlgn="base" hangingPunct="0">
              <a:spcBef>
                <a:spcPct val="0"/>
              </a:spcBef>
              <a:spcAft>
                <a:spcPct val="0"/>
              </a:spcAft>
              <a:defRPr>
                <a:solidFill>
                  <a:schemeClr val="tx1"/>
                </a:solidFill>
                <a:latin typeface="Arial" charset="0"/>
                <a:cs typeface="Arial" charset="0"/>
              </a:defRPr>
            </a:lvl6pPr>
            <a:lvl7pPr marL="3155578" indent="-242736" eaLnBrk="0" fontAlgn="base" hangingPunct="0">
              <a:spcBef>
                <a:spcPct val="0"/>
              </a:spcBef>
              <a:spcAft>
                <a:spcPct val="0"/>
              </a:spcAft>
              <a:defRPr>
                <a:solidFill>
                  <a:schemeClr val="tx1"/>
                </a:solidFill>
                <a:latin typeface="Arial" charset="0"/>
                <a:cs typeface="Arial" charset="0"/>
              </a:defRPr>
            </a:lvl7pPr>
            <a:lvl8pPr marL="3641050" indent="-242736" eaLnBrk="0" fontAlgn="base" hangingPunct="0">
              <a:spcBef>
                <a:spcPct val="0"/>
              </a:spcBef>
              <a:spcAft>
                <a:spcPct val="0"/>
              </a:spcAft>
              <a:defRPr>
                <a:solidFill>
                  <a:schemeClr val="tx1"/>
                </a:solidFill>
                <a:latin typeface="Arial" charset="0"/>
                <a:cs typeface="Arial" charset="0"/>
              </a:defRPr>
            </a:lvl8pPr>
            <a:lvl9pPr marL="4126524" indent="-242736" eaLnBrk="0" fontAlgn="base" hangingPunct="0">
              <a:spcBef>
                <a:spcPct val="0"/>
              </a:spcBef>
              <a:spcAft>
                <a:spcPct val="0"/>
              </a:spcAft>
              <a:defRPr>
                <a:solidFill>
                  <a:schemeClr val="tx1"/>
                </a:solidFill>
                <a:latin typeface="Arial" charset="0"/>
                <a:cs typeface="Arial" charset="0"/>
              </a:defRPr>
            </a:lvl9pPr>
          </a:lstStyle>
          <a:p>
            <a:pPr eaLnBrk="1" hangingPunct="1"/>
            <a:fld id="{8C6454AF-A3F4-4654-85C8-8D53AD94A576}" type="slidenum">
              <a:rPr lang="en-US" smtClean="0"/>
              <a:pPr eaLnBrk="1" hangingPunct="1"/>
              <a:t>18</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650F-0D8D-5996-89E3-D2D1B5071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1C4AA-10B3-402B-50D9-ACB2F5938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962B4B-5B6A-F5A3-CF8B-4398667FA4F7}"/>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5" name="Footer Placeholder 4">
            <a:extLst>
              <a:ext uri="{FF2B5EF4-FFF2-40B4-BE49-F238E27FC236}">
                <a16:creationId xmlns:a16="http://schemas.microsoft.com/office/drawing/2014/main" id="{6D6122EC-BC23-8D11-A088-ECE391514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239AD-EDA6-FF67-3934-92E41B8F33BC}"/>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64547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8732-D2FF-F660-7986-60DF20892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A02A4-EA3C-BAB2-74EC-853BC7CE8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02FE8-32D2-82C2-2517-8F5EB1E15665}"/>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5" name="Footer Placeholder 4">
            <a:extLst>
              <a:ext uri="{FF2B5EF4-FFF2-40B4-BE49-F238E27FC236}">
                <a16:creationId xmlns:a16="http://schemas.microsoft.com/office/drawing/2014/main" id="{FA1522A3-1062-42C1-BADB-738A82C55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671F3-E100-3D51-E13F-4DEF76659322}"/>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8103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30254-1F60-39D0-776B-A7D0B06DA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A27C8B-DF84-CE00-0C6C-C3254E28A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43227-663D-FCAF-EECA-E804B2516E39}"/>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5" name="Footer Placeholder 4">
            <a:extLst>
              <a:ext uri="{FF2B5EF4-FFF2-40B4-BE49-F238E27FC236}">
                <a16:creationId xmlns:a16="http://schemas.microsoft.com/office/drawing/2014/main" id="{B5A60B21-0667-A9D6-9CE1-59685306F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61C32-83C8-1CB0-E570-8CB75AD428F7}"/>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13260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4FF-2BF5-FD1A-0CB1-1B8B6ECC1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5C384-7C81-9F00-90B5-D0465D1DD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7122C-6A95-F210-EE36-ECC62C6CD6A5}"/>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5" name="Footer Placeholder 4">
            <a:extLst>
              <a:ext uri="{FF2B5EF4-FFF2-40B4-BE49-F238E27FC236}">
                <a16:creationId xmlns:a16="http://schemas.microsoft.com/office/drawing/2014/main" id="{4FC9D51B-3CCE-3296-3D83-91AC950DF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04DFA-082A-8BE7-AA2F-7816A5A3BA1D}"/>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275661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BDE7-2B03-44C4-C03D-2CFD3A0A7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DA6D11-BC44-C5F2-7A8D-CF75877C3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1CF001-DFD5-DBCC-1D84-68B000E61A1F}"/>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5" name="Footer Placeholder 4">
            <a:extLst>
              <a:ext uri="{FF2B5EF4-FFF2-40B4-BE49-F238E27FC236}">
                <a16:creationId xmlns:a16="http://schemas.microsoft.com/office/drawing/2014/main" id="{9F238098-9815-42F5-0B3C-6104EC07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EAC6-0118-6034-FB43-D961E3391030}"/>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284270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E85C-93D3-2DB0-9A4B-79516841C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C5CC48-BD7C-4E81-B805-6EE0C5D3A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7D902E-971C-51BD-9B85-7973179FE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137C21-D198-F3FA-21F0-B712E7AF79C5}"/>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6" name="Footer Placeholder 5">
            <a:extLst>
              <a:ext uri="{FF2B5EF4-FFF2-40B4-BE49-F238E27FC236}">
                <a16:creationId xmlns:a16="http://schemas.microsoft.com/office/drawing/2014/main" id="{F0ED1E3D-78A4-397D-5C5E-78B4B4838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F8149-7538-1F72-9E7A-51E31AB96DFD}"/>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25874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8F85-7FB7-2A43-E5E3-AC47E145A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6B179-BFCD-C7B5-9235-ABAB79096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E4B929-1F98-FB41-2090-51B47E883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B2C76-A086-0DAA-D5BD-C40D6EAA3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3EB57-DE6B-2803-F63F-C68F260167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1F7EE5-A40C-6E10-290C-E53BC267F1CD}"/>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8" name="Footer Placeholder 7">
            <a:extLst>
              <a:ext uri="{FF2B5EF4-FFF2-40B4-BE49-F238E27FC236}">
                <a16:creationId xmlns:a16="http://schemas.microsoft.com/office/drawing/2014/main" id="{3A7D2DB4-D08D-9E79-C551-81B4D33D8F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B8D92B-5CD8-3BE0-6B0B-09C7552BF093}"/>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91916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E558-9543-2948-C7E1-C39B65F2FC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523AA-B923-0A1F-5B0C-3136DB76E8C4}"/>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4" name="Footer Placeholder 3">
            <a:extLst>
              <a:ext uri="{FF2B5EF4-FFF2-40B4-BE49-F238E27FC236}">
                <a16:creationId xmlns:a16="http://schemas.microsoft.com/office/drawing/2014/main" id="{BED9A4D4-A774-8BF0-9F5F-70AE4B5FB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522DF-C584-2D88-1E9C-CC41954C5435}"/>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51087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8099E-A2AF-BC9D-6F7A-77650FE05D42}"/>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3" name="Footer Placeholder 2">
            <a:extLst>
              <a:ext uri="{FF2B5EF4-FFF2-40B4-BE49-F238E27FC236}">
                <a16:creationId xmlns:a16="http://schemas.microsoft.com/office/drawing/2014/main" id="{28612356-F988-68E6-7566-FA879C5558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147640-FB6F-DFE6-2559-64AB22466106}"/>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07532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56E-7A8D-7666-141D-7C51694F3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36606-B2CF-8460-AF77-BE67F5476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FF1CF-0AFB-6F08-2E7A-2811C5717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9A782-CFA2-6C5B-D0AB-77C03F82AA2D}"/>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6" name="Footer Placeholder 5">
            <a:extLst>
              <a:ext uri="{FF2B5EF4-FFF2-40B4-BE49-F238E27FC236}">
                <a16:creationId xmlns:a16="http://schemas.microsoft.com/office/drawing/2014/main" id="{31A44622-24D4-4033-21C2-63BBEA5CE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7C46-5029-B9C6-EDF9-9FF9A05D27B9}"/>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61044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60A6-42E6-A7F3-1ED5-5E75B947F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47AE6-3155-208E-B19C-4E22E6624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7641D-4098-7F36-B916-806C619D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0AAFF-88A6-0090-7C3C-CFBAC2B14AFE}"/>
              </a:ext>
            </a:extLst>
          </p:cNvPr>
          <p:cNvSpPr>
            <a:spLocks noGrp="1"/>
          </p:cNvSpPr>
          <p:nvPr>
            <p:ph type="dt" sz="half" idx="10"/>
          </p:nvPr>
        </p:nvSpPr>
        <p:spPr/>
        <p:txBody>
          <a:bodyPr/>
          <a:lstStyle/>
          <a:p>
            <a:fld id="{9ECE2936-EF13-45A0-B380-C3B5047DF9EF}" type="datetimeFigureOut">
              <a:rPr lang="en-US" smtClean="0"/>
              <a:t>1/11/2024</a:t>
            </a:fld>
            <a:endParaRPr lang="en-US"/>
          </a:p>
        </p:txBody>
      </p:sp>
      <p:sp>
        <p:nvSpPr>
          <p:cNvPr id="6" name="Footer Placeholder 5">
            <a:extLst>
              <a:ext uri="{FF2B5EF4-FFF2-40B4-BE49-F238E27FC236}">
                <a16:creationId xmlns:a16="http://schemas.microsoft.com/office/drawing/2014/main" id="{E670633D-A6CA-5AEE-E8CD-4AE2D3572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432CE-E19F-06F0-828B-8702F8A3D797}"/>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57738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7B36F-5A35-0040-D1F0-B0ACE4C38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8C7B3-E817-8EE5-EFEE-49F39C546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235CE-8FE9-31FB-3E96-E83870170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2936-EF13-45A0-B380-C3B5047DF9EF}" type="datetimeFigureOut">
              <a:rPr lang="en-US" smtClean="0"/>
              <a:t>1/11/2024</a:t>
            </a:fld>
            <a:endParaRPr lang="en-US"/>
          </a:p>
        </p:txBody>
      </p:sp>
      <p:sp>
        <p:nvSpPr>
          <p:cNvPr id="5" name="Footer Placeholder 4">
            <a:extLst>
              <a:ext uri="{FF2B5EF4-FFF2-40B4-BE49-F238E27FC236}">
                <a16:creationId xmlns:a16="http://schemas.microsoft.com/office/drawing/2014/main" id="{32D2E9CE-7E7A-187E-7EB8-F04F26D1D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7D517-0135-DC2B-783E-9DAB737DD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8865A-F742-4D33-A4F2-94293D484FB9}" type="slidenum">
              <a:rPr lang="en-US" smtClean="0"/>
              <a:t>‹#›</a:t>
            </a:fld>
            <a:endParaRPr lang="en-US"/>
          </a:p>
        </p:txBody>
      </p:sp>
    </p:spTree>
    <p:extLst>
      <p:ext uri="{BB962C8B-B14F-4D97-AF65-F5344CB8AC3E}">
        <p14:creationId xmlns:p14="http://schemas.microsoft.com/office/powerpoint/2010/main" val="64826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1E8F5-361F-69B0-8A06-DDD7C74BF4D3}"/>
              </a:ext>
            </a:extLst>
          </p:cNvPr>
          <p:cNvSpPr>
            <a:spLocks noGrp="1"/>
          </p:cNvSpPr>
          <p:nvPr>
            <p:ph type="title"/>
          </p:nvPr>
        </p:nvSpPr>
        <p:spPr/>
        <p:txBody>
          <a:bodyPr/>
          <a:lstStyle/>
          <a:p>
            <a:r>
              <a:rPr lang="en-US" dirty="0"/>
              <a:t>205 Jan 12, Class 5</a:t>
            </a:r>
          </a:p>
        </p:txBody>
      </p:sp>
      <p:sp>
        <p:nvSpPr>
          <p:cNvPr id="5" name="Content Placeholder 4">
            <a:extLst>
              <a:ext uri="{FF2B5EF4-FFF2-40B4-BE49-F238E27FC236}">
                <a16:creationId xmlns:a16="http://schemas.microsoft.com/office/drawing/2014/main" id="{1B2C5B24-EB27-4561-BF0E-FA9D367D9760}"/>
              </a:ext>
            </a:extLst>
          </p:cNvPr>
          <p:cNvSpPr>
            <a:spLocks noGrp="1"/>
          </p:cNvSpPr>
          <p:nvPr>
            <p:ph idx="1"/>
          </p:nvPr>
        </p:nvSpPr>
        <p:spPr/>
        <p:txBody>
          <a:bodyPr/>
          <a:lstStyle/>
          <a:p>
            <a:r>
              <a:rPr lang="en-US" dirty="0"/>
              <a:t>Chapter 4: Experimental Procedure</a:t>
            </a:r>
          </a:p>
          <a:p>
            <a:pPr lvl="1"/>
            <a:r>
              <a:rPr lang="en-US" dirty="0"/>
              <a:t>Participant variables and random assignment</a:t>
            </a:r>
          </a:p>
          <a:p>
            <a:pPr lvl="1"/>
            <a:r>
              <a:rPr lang="en-US" dirty="0"/>
              <a:t>Demand characteristics and participant bias</a:t>
            </a:r>
          </a:p>
          <a:p>
            <a:pPr lvl="1"/>
            <a:r>
              <a:rPr lang="en-US" dirty="0"/>
              <a:t>Controlling for experimenter bias</a:t>
            </a:r>
          </a:p>
          <a:p>
            <a:pPr lvl="1"/>
            <a:endParaRPr lang="en-US" dirty="0"/>
          </a:p>
          <a:p>
            <a:r>
              <a:rPr lang="en-US" dirty="0"/>
              <a:t>Craik &amp; Tulving (1975)</a:t>
            </a:r>
          </a:p>
          <a:p>
            <a:pPr lvl="1"/>
            <a:r>
              <a:rPr lang="en-US" dirty="0"/>
              <a:t>Review of prior research on “levels of processing”</a:t>
            </a:r>
          </a:p>
          <a:p>
            <a:pPr lvl="1"/>
            <a:endParaRPr lang="en-US" dirty="0"/>
          </a:p>
          <a:p>
            <a:r>
              <a:rPr lang="en-US" dirty="0"/>
              <a:t>Chapter 6 preview</a:t>
            </a:r>
          </a:p>
          <a:p>
            <a:pPr lvl="1"/>
            <a:r>
              <a:rPr lang="en-US" dirty="0"/>
              <a:t>APA writing, brief overview and Methods section</a:t>
            </a:r>
          </a:p>
        </p:txBody>
      </p:sp>
    </p:spTree>
    <p:extLst>
      <p:ext uri="{BB962C8B-B14F-4D97-AF65-F5344CB8AC3E}">
        <p14:creationId xmlns:p14="http://schemas.microsoft.com/office/powerpoint/2010/main" val="107959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97EFB-6FEA-4D10-83E5-1D0551A71A56}"/>
              </a:ext>
            </a:extLst>
          </p:cNvPr>
          <p:cNvPicPr>
            <a:picLocks noChangeAspect="1"/>
          </p:cNvPicPr>
          <p:nvPr/>
        </p:nvPicPr>
        <p:blipFill>
          <a:blip r:embed="rId3"/>
          <a:stretch>
            <a:fillRect/>
          </a:stretch>
        </p:blipFill>
        <p:spPr>
          <a:xfrm>
            <a:off x="2743200" y="457200"/>
            <a:ext cx="6858000" cy="5859608"/>
          </a:xfrm>
          <a:prstGeom prst="rect">
            <a:avLst/>
          </a:prstGeom>
        </p:spPr>
      </p:pic>
    </p:spTree>
    <p:extLst>
      <p:ext uri="{BB962C8B-B14F-4D97-AF65-F5344CB8AC3E}">
        <p14:creationId xmlns:p14="http://schemas.microsoft.com/office/powerpoint/2010/main" val="3520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E41E-B0A8-4B11-B5C0-A0A1D5A5DE30}"/>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6E616A93-1A92-4F81-BAD7-A78A5FD02DA3}"/>
              </a:ext>
            </a:extLst>
          </p:cNvPr>
          <p:cNvSpPr>
            <a:spLocks noGrp="1"/>
          </p:cNvSpPr>
          <p:nvPr>
            <p:ph idx="1"/>
          </p:nvPr>
        </p:nvSpPr>
        <p:spPr/>
        <p:txBody>
          <a:bodyPr/>
          <a:lstStyle/>
          <a:p>
            <a:r>
              <a:rPr lang="en-US" b="0" i="0" dirty="0">
                <a:solidFill>
                  <a:srgbClr val="2D3B45"/>
                </a:solidFill>
                <a:effectLst/>
                <a:latin typeface="Lato Extended"/>
              </a:rPr>
              <a:t>In Experiment 1, how many levels of the IV were used? </a:t>
            </a:r>
          </a:p>
          <a:p>
            <a:endParaRPr lang="en-US" b="0" i="0" dirty="0">
              <a:solidFill>
                <a:srgbClr val="2D3B45"/>
              </a:solidFill>
              <a:effectLst/>
              <a:latin typeface="Lato Extended"/>
            </a:endParaRPr>
          </a:p>
          <a:p>
            <a:r>
              <a:rPr lang="en-US" b="0" i="0" dirty="0">
                <a:solidFill>
                  <a:srgbClr val="2D3B45"/>
                </a:solidFill>
                <a:effectLst/>
                <a:latin typeface="Lato Extended"/>
              </a:rPr>
              <a:t>What was the DV measure of memory?</a:t>
            </a:r>
          </a:p>
          <a:p>
            <a:pPr marL="0" indent="0">
              <a:buNone/>
            </a:pPr>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37791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1427-2AB0-4EF6-A1B8-CE17AA61C6D1}"/>
              </a:ext>
            </a:extLst>
          </p:cNvPr>
          <p:cNvSpPr>
            <a:spLocks noGrp="1"/>
          </p:cNvSpPr>
          <p:nvPr>
            <p:ph type="title"/>
          </p:nvPr>
        </p:nvSpPr>
        <p:spPr/>
        <p:txBody>
          <a:bodyPr/>
          <a:lstStyle/>
          <a:p>
            <a:r>
              <a:rPr lang="en-US" dirty="0"/>
              <a:t>Exp 1 Methods</a:t>
            </a:r>
          </a:p>
        </p:txBody>
      </p:sp>
      <p:sp>
        <p:nvSpPr>
          <p:cNvPr id="3" name="Content Placeholder 2">
            <a:extLst>
              <a:ext uri="{FF2B5EF4-FFF2-40B4-BE49-F238E27FC236}">
                <a16:creationId xmlns:a16="http://schemas.microsoft.com/office/drawing/2014/main" id="{3B05D17B-4F10-4C43-8ED1-02A1FDCB804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385A2BF-4C96-4781-AB8D-16EB44EE2197}"/>
              </a:ext>
            </a:extLst>
          </p:cNvPr>
          <p:cNvPicPr>
            <a:picLocks noChangeAspect="1"/>
          </p:cNvPicPr>
          <p:nvPr/>
        </p:nvPicPr>
        <p:blipFill>
          <a:blip r:embed="rId2"/>
          <a:stretch>
            <a:fillRect/>
          </a:stretch>
        </p:blipFill>
        <p:spPr>
          <a:xfrm>
            <a:off x="2095901" y="1527951"/>
            <a:ext cx="2981325" cy="1857375"/>
          </a:xfrm>
          <a:prstGeom prst="rect">
            <a:avLst/>
          </a:prstGeom>
        </p:spPr>
      </p:pic>
      <p:pic>
        <p:nvPicPr>
          <p:cNvPr id="9" name="Picture 8">
            <a:extLst>
              <a:ext uri="{FF2B5EF4-FFF2-40B4-BE49-F238E27FC236}">
                <a16:creationId xmlns:a16="http://schemas.microsoft.com/office/drawing/2014/main" id="{545BC305-7860-41E5-AE26-399FA9721835}"/>
              </a:ext>
            </a:extLst>
          </p:cNvPr>
          <p:cNvPicPr>
            <a:picLocks noChangeAspect="1"/>
          </p:cNvPicPr>
          <p:nvPr/>
        </p:nvPicPr>
        <p:blipFill>
          <a:blip r:embed="rId3"/>
          <a:stretch>
            <a:fillRect/>
          </a:stretch>
        </p:blipFill>
        <p:spPr>
          <a:xfrm>
            <a:off x="2181226" y="3276601"/>
            <a:ext cx="2924175" cy="1266825"/>
          </a:xfrm>
          <a:prstGeom prst="rect">
            <a:avLst/>
          </a:prstGeom>
        </p:spPr>
      </p:pic>
      <p:pic>
        <p:nvPicPr>
          <p:cNvPr id="11" name="Picture 10">
            <a:extLst>
              <a:ext uri="{FF2B5EF4-FFF2-40B4-BE49-F238E27FC236}">
                <a16:creationId xmlns:a16="http://schemas.microsoft.com/office/drawing/2014/main" id="{8E63DD16-993F-4CD8-B64C-D04212B7E5A7}"/>
              </a:ext>
            </a:extLst>
          </p:cNvPr>
          <p:cNvPicPr>
            <a:picLocks noChangeAspect="1"/>
          </p:cNvPicPr>
          <p:nvPr/>
        </p:nvPicPr>
        <p:blipFill>
          <a:blip r:embed="rId4"/>
          <a:stretch>
            <a:fillRect/>
          </a:stretch>
        </p:blipFill>
        <p:spPr>
          <a:xfrm>
            <a:off x="5077227" y="1724361"/>
            <a:ext cx="2981325" cy="2695575"/>
          </a:xfrm>
          <a:prstGeom prst="rect">
            <a:avLst/>
          </a:prstGeom>
        </p:spPr>
      </p:pic>
      <p:pic>
        <p:nvPicPr>
          <p:cNvPr id="13" name="Picture 12">
            <a:extLst>
              <a:ext uri="{FF2B5EF4-FFF2-40B4-BE49-F238E27FC236}">
                <a16:creationId xmlns:a16="http://schemas.microsoft.com/office/drawing/2014/main" id="{FF167D9B-AE28-4462-A8DB-1A84B8987CDC}"/>
              </a:ext>
            </a:extLst>
          </p:cNvPr>
          <p:cNvPicPr>
            <a:picLocks noChangeAspect="1"/>
          </p:cNvPicPr>
          <p:nvPr/>
        </p:nvPicPr>
        <p:blipFill>
          <a:blip r:embed="rId5"/>
          <a:stretch>
            <a:fillRect/>
          </a:stretch>
        </p:blipFill>
        <p:spPr>
          <a:xfrm>
            <a:off x="5077226" y="4543426"/>
            <a:ext cx="2981325" cy="2047875"/>
          </a:xfrm>
          <a:prstGeom prst="rect">
            <a:avLst/>
          </a:prstGeom>
        </p:spPr>
      </p:pic>
      <p:sp>
        <p:nvSpPr>
          <p:cNvPr id="14" name="TextBox 13">
            <a:extLst>
              <a:ext uri="{FF2B5EF4-FFF2-40B4-BE49-F238E27FC236}">
                <a16:creationId xmlns:a16="http://schemas.microsoft.com/office/drawing/2014/main" id="{73D8BF7A-51C9-4FA7-A516-07208D19C8C8}"/>
              </a:ext>
            </a:extLst>
          </p:cNvPr>
          <p:cNvSpPr txBox="1"/>
          <p:nvPr/>
        </p:nvSpPr>
        <p:spPr>
          <a:xfrm>
            <a:off x="8382000" y="1539694"/>
            <a:ext cx="1066510" cy="369332"/>
          </a:xfrm>
          <a:prstGeom prst="rect">
            <a:avLst/>
          </a:prstGeom>
          <a:noFill/>
        </p:spPr>
        <p:txBody>
          <a:bodyPr wrap="none" rtlCol="0">
            <a:spAutoFit/>
          </a:bodyPr>
          <a:lstStyle/>
          <a:p>
            <a:r>
              <a:rPr lang="en-US" dirty="0"/>
              <a:t>Materials</a:t>
            </a:r>
          </a:p>
        </p:txBody>
      </p:sp>
      <p:cxnSp>
        <p:nvCxnSpPr>
          <p:cNvPr id="16" name="Straight Arrow Connector 15">
            <a:extLst>
              <a:ext uri="{FF2B5EF4-FFF2-40B4-BE49-F238E27FC236}">
                <a16:creationId xmlns:a16="http://schemas.microsoft.com/office/drawing/2014/main" id="{7CB08F26-E804-4499-9894-267ACB7ADD1D}"/>
              </a:ext>
            </a:extLst>
          </p:cNvPr>
          <p:cNvCxnSpPr/>
          <p:nvPr/>
        </p:nvCxnSpPr>
        <p:spPr>
          <a:xfrm flipH="1">
            <a:off x="8153400" y="1981200"/>
            <a:ext cx="10092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AB1AE0-3FD8-4625-AF32-F6C898238898}"/>
              </a:ext>
            </a:extLst>
          </p:cNvPr>
          <p:cNvSpPr txBox="1"/>
          <p:nvPr/>
        </p:nvSpPr>
        <p:spPr>
          <a:xfrm>
            <a:off x="8382000" y="2514600"/>
            <a:ext cx="1150956" cy="369332"/>
          </a:xfrm>
          <a:prstGeom prst="rect">
            <a:avLst/>
          </a:prstGeom>
          <a:noFill/>
        </p:spPr>
        <p:txBody>
          <a:bodyPr wrap="none" rtlCol="0">
            <a:spAutoFit/>
          </a:bodyPr>
          <a:lstStyle/>
          <a:p>
            <a:r>
              <a:rPr lang="en-US" dirty="0"/>
              <a:t>Procedure</a:t>
            </a:r>
          </a:p>
        </p:txBody>
      </p:sp>
      <p:cxnSp>
        <p:nvCxnSpPr>
          <p:cNvPr id="18" name="Straight Arrow Connector 17">
            <a:extLst>
              <a:ext uri="{FF2B5EF4-FFF2-40B4-BE49-F238E27FC236}">
                <a16:creationId xmlns:a16="http://schemas.microsoft.com/office/drawing/2014/main" id="{757AB5B9-14F5-40F3-815E-400A8825469C}"/>
              </a:ext>
            </a:extLst>
          </p:cNvPr>
          <p:cNvCxnSpPr/>
          <p:nvPr/>
        </p:nvCxnSpPr>
        <p:spPr>
          <a:xfrm flipH="1">
            <a:off x="8153400" y="2956106"/>
            <a:ext cx="10092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01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584E-FD42-4DDF-BE64-4BFC8AF71481}"/>
              </a:ext>
            </a:extLst>
          </p:cNvPr>
          <p:cNvSpPr>
            <a:spLocks noGrp="1"/>
          </p:cNvSpPr>
          <p:nvPr>
            <p:ph type="title"/>
          </p:nvPr>
        </p:nvSpPr>
        <p:spPr/>
        <p:txBody>
          <a:bodyPr/>
          <a:lstStyle/>
          <a:p>
            <a:r>
              <a:rPr lang="en-US" dirty="0"/>
              <a:t>Exp 1 Results</a:t>
            </a:r>
          </a:p>
        </p:txBody>
      </p:sp>
      <p:sp>
        <p:nvSpPr>
          <p:cNvPr id="3" name="Content Placeholder 2">
            <a:extLst>
              <a:ext uri="{FF2B5EF4-FFF2-40B4-BE49-F238E27FC236}">
                <a16:creationId xmlns:a16="http://schemas.microsoft.com/office/drawing/2014/main" id="{A487AA72-F8BC-43C5-BADE-35E68CE68B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FC26E72-E496-44F6-A7BB-C6BEC5CE10AF}"/>
              </a:ext>
            </a:extLst>
          </p:cNvPr>
          <p:cNvPicPr>
            <a:picLocks noChangeAspect="1"/>
          </p:cNvPicPr>
          <p:nvPr/>
        </p:nvPicPr>
        <p:blipFill>
          <a:blip r:embed="rId2"/>
          <a:stretch>
            <a:fillRect/>
          </a:stretch>
        </p:blipFill>
        <p:spPr>
          <a:xfrm>
            <a:off x="3700962" y="1905000"/>
            <a:ext cx="4790076" cy="3671888"/>
          </a:xfrm>
          <a:prstGeom prst="rect">
            <a:avLst/>
          </a:prstGeom>
        </p:spPr>
      </p:pic>
    </p:spTree>
    <p:extLst>
      <p:ext uri="{BB962C8B-B14F-4D97-AF65-F5344CB8AC3E}">
        <p14:creationId xmlns:p14="http://schemas.microsoft.com/office/powerpoint/2010/main" val="124291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FAA3-2994-4D39-A732-B40FDC2CA8D7}"/>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A7F10BD1-1C15-472B-9B56-56A81B300EA6}"/>
              </a:ext>
            </a:extLst>
          </p:cNvPr>
          <p:cNvSpPr>
            <a:spLocks noGrp="1"/>
          </p:cNvSpPr>
          <p:nvPr>
            <p:ph idx="1"/>
          </p:nvPr>
        </p:nvSpPr>
        <p:spPr/>
        <p:txBody>
          <a:bodyPr/>
          <a:lstStyle/>
          <a:p>
            <a:r>
              <a:rPr lang="en-US" b="0" i="0" dirty="0">
                <a:solidFill>
                  <a:srgbClr val="2D3B45"/>
                </a:solidFill>
                <a:effectLst/>
                <a:latin typeface="Lato Extended"/>
              </a:rPr>
              <a:t>Experiment 5 is carefully designed to address what confounding alternative hypothesis? </a:t>
            </a:r>
          </a:p>
          <a:p>
            <a:endParaRPr lang="en-US" b="0" i="0" dirty="0">
              <a:solidFill>
                <a:srgbClr val="2D3B45"/>
              </a:solidFill>
              <a:effectLst/>
              <a:latin typeface="Lato Extended"/>
            </a:endParaRPr>
          </a:p>
          <a:p>
            <a:r>
              <a:rPr lang="en-US" b="0" i="0" dirty="0">
                <a:solidFill>
                  <a:srgbClr val="2D3B45"/>
                </a:solidFill>
                <a:effectLst/>
                <a:latin typeface="Lato Extended"/>
              </a:rPr>
              <a:t>To do so, what aspect of the IV is made as constant as possible?</a:t>
            </a:r>
          </a:p>
          <a:p>
            <a:endParaRPr lang="en-US" dirty="0"/>
          </a:p>
        </p:txBody>
      </p:sp>
    </p:spTree>
    <p:extLst>
      <p:ext uri="{BB962C8B-B14F-4D97-AF65-F5344CB8AC3E}">
        <p14:creationId xmlns:p14="http://schemas.microsoft.com/office/powerpoint/2010/main" val="208053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209B-768B-4D90-8279-034BA4173D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173DB0-9760-4FA6-A46C-93485E8BE35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3D61E51-487B-45D2-85EA-6F430E51155B}"/>
              </a:ext>
            </a:extLst>
          </p:cNvPr>
          <p:cNvPicPr>
            <a:picLocks noChangeAspect="1"/>
          </p:cNvPicPr>
          <p:nvPr/>
        </p:nvPicPr>
        <p:blipFill>
          <a:blip r:embed="rId2"/>
          <a:stretch>
            <a:fillRect/>
          </a:stretch>
        </p:blipFill>
        <p:spPr>
          <a:xfrm>
            <a:off x="1833564" y="614363"/>
            <a:ext cx="3095625" cy="1971675"/>
          </a:xfrm>
          <a:prstGeom prst="rect">
            <a:avLst/>
          </a:prstGeom>
        </p:spPr>
      </p:pic>
      <p:pic>
        <p:nvPicPr>
          <p:cNvPr id="7" name="Picture 6">
            <a:extLst>
              <a:ext uri="{FF2B5EF4-FFF2-40B4-BE49-F238E27FC236}">
                <a16:creationId xmlns:a16="http://schemas.microsoft.com/office/drawing/2014/main" id="{B27EB59D-2546-46AA-9624-76EC90E99DDE}"/>
              </a:ext>
            </a:extLst>
          </p:cNvPr>
          <p:cNvPicPr>
            <a:picLocks noChangeAspect="1"/>
          </p:cNvPicPr>
          <p:nvPr/>
        </p:nvPicPr>
        <p:blipFill>
          <a:blip r:embed="rId3"/>
          <a:stretch>
            <a:fillRect/>
          </a:stretch>
        </p:blipFill>
        <p:spPr>
          <a:xfrm>
            <a:off x="1985964" y="2505076"/>
            <a:ext cx="2790825" cy="3514725"/>
          </a:xfrm>
          <a:prstGeom prst="rect">
            <a:avLst/>
          </a:prstGeom>
        </p:spPr>
      </p:pic>
      <p:pic>
        <p:nvPicPr>
          <p:cNvPr id="9" name="Picture 8">
            <a:extLst>
              <a:ext uri="{FF2B5EF4-FFF2-40B4-BE49-F238E27FC236}">
                <a16:creationId xmlns:a16="http://schemas.microsoft.com/office/drawing/2014/main" id="{EBD3BC5A-1086-41DF-AB65-071F7FD9CE63}"/>
              </a:ext>
            </a:extLst>
          </p:cNvPr>
          <p:cNvPicPr>
            <a:picLocks noChangeAspect="1"/>
          </p:cNvPicPr>
          <p:nvPr/>
        </p:nvPicPr>
        <p:blipFill>
          <a:blip r:embed="rId4"/>
          <a:stretch>
            <a:fillRect/>
          </a:stretch>
        </p:blipFill>
        <p:spPr>
          <a:xfrm>
            <a:off x="5455750" y="1600200"/>
            <a:ext cx="4737150" cy="3810001"/>
          </a:xfrm>
          <a:prstGeom prst="rect">
            <a:avLst/>
          </a:prstGeom>
        </p:spPr>
      </p:pic>
    </p:spTree>
    <p:extLst>
      <p:ext uri="{BB962C8B-B14F-4D97-AF65-F5344CB8AC3E}">
        <p14:creationId xmlns:p14="http://schemas.microsoft.com/office/powerpoint/2010/main" val="132975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353B-CE6C-42CD-8F73-66BD287EA21E}"/>
              </a:ext>
            </a:extLst>
          </p:cNvPr>
          <p:cNvSpPr>
            <a:spLocks noGrp="1"/>
          </p:cNvSpPr>
          <p:nvPr>
            <p:ph type="title"/>
          </p:nvPr>
        </p:nvSpPr>
        <p:spPr/>
        <p:txBody>
          <a:bodyPr/>
          <a:lstStyle/>
          <a:p>
            <a:r>
              <a:rPr lang="en-US" dirty="0"/>
              <a:t>Q3</a:t>
            </a:r>
          </a:p>
        </p:txBody>
      </p:sp>
      <p:sp>
        <p:nvSpPr>
          <p:cNvPr id="3" name="Content Placeholder 2">
            <a:extLst>
              <a:ext uri="{FF2B5EF4-FFF2-40B4-BE49-F238E27FC236}">
                <a16:creationId xmlns:a16="http://schemas.microsoft.com/office/drawing/2014/main" id="{DD362AFA-0DAF-4CD7-A93B-8F37DF59D0D0}"/>
              </a:ext>
            </a:extLst>
          </p:cNvPr>
          <p:cNvSpPr>
            <a:spLocks noGrp="1"/>
          </p:cNvSpPr>
          <p:nvPr>
            <p:ph idx="1"/>
          </p:nvPr>
        </p:nvSpPr>
        <p:spPr/>
        <p:txBody>
          <a:bodyPr/>
          <a:lstStyle/>
          <a:p>
            <a:r>
              <a:rPr lang="en-US" b="0" i="0" dirty="0">
                <a:solidFill>
                  <a:srgbClr val="2D3B45"/>
                </a:solidFill>
                <a:effectLst/>
                <a:latin typeface="Lato Extended"/>
              </a:rPr>
              <a:t>In what way was Experiment 9 similar to our in-class experiment? </a:t>
            </a:r>
          </a:p>
          <a:p>
            <a:endParaRPr lang="en-US" b="0" i="0" dirty="0">
              <a:solidFill>
                <a:srgbClr val="2D3B45"/>
              </a:solidFill>
              <a:effectLst/>
              <a:latin typeface="Lato Extended"/>
            </a:endParaRPr>
          </a:p>
          <a:p>
            <a:r>
              <a:rPr lang="en-US" b="0" i="0" dirty="0">
                <a:solidFill>
                  <a:srgbClr val="2D3B45"/>
                </a:solidFill>
                <a:effectLst/>
                <a:latin typeface="Lato Extended"/>
              </a:rPr>
              <a:t>Identify some methodological differences</a:t>
            </a:r>
          </a:p>
          <a:p>
            <a:endParaRPr lang="en-US" dirty="0"/>
          </a:p>
        </p:txBody>
      </p:sp>
    </p:spTree>
    <p:extLst>
      <p:ext uri="{BB962C8B-B14F-4D97-AF65-F5344CB8AC3E}">
        <p14:creationId xmlns:p14="http://schemas.microsoft.com/office/powerpoint/2010/main" val="151800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D161-0400-686D-1858-D9196E2D07AA}"/>
              </a:ext>
            </a:extLst>
          </p:cNvPr>
          <p:cNvSpPr>
            <a:spLocks noGrp="1"/>
          </p:cNvSpPr>
          <p:nvPr>
            <p:ph type="title"/>
          </p:nvPr>
        </p:nvSpPr>
        <p:spPr/>
        <p:txBody>
          <a:bodyPr/>
          <a:lstStyle/>
          <a:p>
            <a:r>
              <a:rPr lang="en-US" dirty="0"/>
              <a:t>Reporting on Experiment 1</a:t>
            </a:r>
          </a:p>
        </p:txBody>
      </p:sp>
      <p:sp>
        <p:nvSpPr>
          <p:cNvPr id="3" name="Content Placeholder 2">
            <a:extLst>
              <a:ext uri="{FF2B5EF4-FFF2-40B4-BE49-F238E27FC236}">
                <a16:creationId xmlns:a16="http://schemas.microsoft.com/office/drawing/2014/main" id="{D32D2B9B-8595-B5CF-AA16-1EEBC98E8102}"/>
              </a:ext>
            </a:extLst>
          </p:cNvPr>
          <p:cNvSpPr>
            <a:spLocks noGrp="1"/>
          </p:cNvSpPr>
          <p:nvPr>
            <p:ph idx="1"/>
          </p:nvPr>
        </p:nvSpPr>
        <p:spPr/>
        <p:txBody>
          <a:bodyPr/>
          <a:lstStyle/>
          <a:p>
            <a:r>
              <a:rPr lang="en-US" dirty="0"/>
              <a:t>Due on Friday Jan 19</a:t>
            </a:r>
          </a:p>
          <a:p>
            <a:pPr lvl="1"/>
            <a:r>
              <a:rPr lang="en-US" strike="sngStrike" dirty="0"/>
              <a:t>Monday: data analysis</a:t>
            </a:r>
          </a:p>
          <a:p>
            <a:pPr lvl="1"/>
            <a:r>
              <a:rPr lang="en-US" dirty="0"/>
              <a:t>Wednesday: Data analysis &amp; APA format</a:t>
            </a:r>
          </a:p>
          <a:p>
            <a:pPr lvl="1"/>
            <a:r>
              <a:rPr lang="en-US" dirty="0"/>
              <a:t>Friday: ask questions</a:t>
            </a:r>
          </a:p>
          <a:p>
            <a:pPr lvl="1"/>
            <a:r>
              <a:rPr lang="en-US" dirty="0"/>
              <a:t>Double-check, proofread, ask</a:t>
            </a:r>
          </a:p>
          <a:p>
            <a:r>
              <a:rPr lang="en-US" dirty="0"/>
              <a:t>Second writeup extends this one</a:t>
            </a:r>
          </a:p>
          <a:p>
            <a:pPr lvl="1"/>
            <a:r>
              <a:rPr lang="en-US" dirty="0"/>
              <a:t>First report has simplified requirements</a:t>
            </a:r>
          </a:p>
          <a:p>
            <a:pPr lvl="1"/>
            <a:r>
              <a:rPr lang="en-US" dirty="0"/>
              <a:t>You will have an opportunity to make corrections</a:t>
            </a:r>
          </a:p>
          <a:p>
            <a:pPr lvl="1"/>
            <a:endParaRPr lang="en-US" dirty="0"/>
          </a:p>
          <a:p>
            <a:pPr lvl="1"/>
            <a:endParaRPr lang="en-US" dirty="0"/>
          </a:p>
        </p:txBody>
      </p:sp>
    </p:spTree>
    <p:extLst>
      <p:ext uri="{BB962C8B-B14F-4D97-AF65-F5344CB8AC3E}">
        <p14:creationId xmlns:p14="http://schemas.microsoft.com/office/powerpoint/2010/main" val="318980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Chapter 6: APA Report Sections</a:t>
            </a:r>
          </a:p>
        </p:txBody>
      </p:sp>
      <p:sp>
        <p:nvSpPr>
          <p:cNvPr id="10243" name="Rectangle 3"/>
          <p:cNvSpPr>
            <a:spLocks noGrp="1" noChangeArrowheads="1"/>
          </p:cNvSpPr>
          <p:nvPr>
            <p:ph type="body" idx="1"/>
          </p:nvPr>
        </p:nvSpPr>
        <p:spPr/>
        <p:txBody>
          <a:bodyPr>
            <a:normAutofit lnSpcReduction="10000"/>
          </a:bodyPr>
          <a:lstStyle/>
          <a:p>
            <a:pPr eaLnBrk="1" hangingPunct="1">
              <a:lnSpc>
                <a:spcPct val="80000"/>
              </a:lnSpc>
            </a:pPr>
            <a:r>
              <a:rPr lang="en-US" dirty="0"/>
              <a:t>Abstract</a:t>
            </a:r>
          </a:p>
          <a:p>
            <a:pPr lvl="1" eaLnBrk="1" hangingPunct="1">
              <a:lnSpc>
                <a:spcPct val="80000"/>
              </a:lnSpc>
            </a:pPr>
            <a:r>
              <a:rPr lang="en-US" dirty="0"/>
              <a:t>Very concise summary, ~200 words</a:t>
            </a:r>
          </a:p>
          <a:p>
            <a:pPr eaLnBrk="1" hangingPunct="1">
              <a:lnSpc>
                <a:spcPct val="80000"/>
              </a:lnSpc>
            </a:pPr>
            <a:r>
              <a:rPr lang="en-US" dirty="0"/>
              <a:t>Introduction</a:t>
            </a:r>
          </a:p>
          <a:p>
            <a:pPr lvl="1" eaLnBrk="1" hangingPunct="1">
              <a:lnSpc>
                <a:spcPct val="80000"/>
              </a:lnSpc>
            </a:pPr>
            <a:r>
              <a:rPr lang="en-US" dirty="0"/>
              <a:t>Construct, background, hypothesis</a:t>
            </a:r>
          </a:p>
          <a:p>
            <a:pPr eaLnBrk="1" hangingPunct="1">
              <a:lnSpc>
                <a:spcPct val="80000"/>
              </a:lnSpc>
            </a:pPr>
            <a:r>
              <a:rPr lang="en-US" b="1" dirty="0"/>
              <a:t>Methods</a:t>
            </a:r>
          </a:p>
          <a:p>
            <a:pPr lvl="1" eaLnBrk="1" hangingPunct="1">
              <a:lnSpc>
                <a:spcPct val="80000"/>
              </a:lnSpc>
            </a:pPr>
            <a:r>
              <a:rPr lang="en-US" b="1" dirty="0"/>
              <a:t>Participants, materials, procedure</a:t>
            </a:r>
          </a:p>
          <a:p>
            <a:pPr eaLnBrk="1" hangingPunct="1">
              <a:lnSpc>
                <a:spcPct val="80000"/>
              </a:lnSpc>
            </a:pPr>
            <a:r>
              <a:rPr lang="en-US" dirty="0"/>
              <a:t>Results</a:t>
            </a:r>
          </a:p>
          <a:p>
            <a:pPr lvl="1" eaLnBrk="1" hangingPunct="1">
              <a:lnSpc>
                <a:spcPct val="80000"/>
              </a:lnSpc>
            </a:pPr>
            <a:r>
              <a:rPr lang="en-US" dirty="0"/>
              <a:t>Figure</a:t>
            </a:r>
          </a:p>
          <a:p>
            <a:pPr eaLnBrk="1" hangingPunct="1">
              <a:lnSpc>
                <a:spcPct val="80000"/>
              </a:lnSpc>
            </a:pPr>
            <a:r>
              <a:rPr lang="en-US" dirty="0"/>
              <a:t>Discussion</a:t>
            </a:r>
          </a:p>
          <a:p>
            <a:pPr lvl="1" eaLnBrk="1" hangingPunct="1">
              <a:lnSpc>
                <a:spcPct val="80000"/>
              </a:lnSpc>
            </a:pPr>
            <a:r>
              <a:rPr lang="en-US" dirty="0"/>
              <a:t>Conclusion, interpretation, limitations</a:t>
            </a:r>
          </a:p>
          <a:p>
            <a:pPr eaLnBrk="1" hangingPunct="1">
              <a:lnSpc>
                <a:spcPct val="80000"/>
              </a:lnSpc>
            </a:pPr>
            <a:r>
              <a:rPr lang="en-US" dirty="0"/>
              <a:t>References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2E6F-4B09-5D92-5AA6-2FD4046BBD4A}"/>
              </a:ext>
            </a:extLst>
          </p:cNvPr>
          <p:cNvSpPr>
            <a:spLocks noGrp="1"/>
          </p:cNvSpPr>
          <p:nvPr>
            <p:ph type="title"/>
          </p:nvPr>
        </p:nvSpPr>
        <p:spPr/>
        <p:txBody>
          <a:bodyPr/>
          <a:lstStyle/>
          <a:p>
            <a:r>
              <a:rPr lang="en-US" dirty="0"/>
              <a:t>APA Methods Section</a:t>
            </a:r>
          </a:p>
        </p:txBody>
      </p:sp>
      <p:sp>
        <p:nvSpPr>
          <p:cNvPr id="3" name="Content Placeholder 2">
            <a:extLst>
              <a:ext uri="{FF2B5EF4-FFF2-40B4-BE49-F238E27FC236}">
                <a16:creationId xmlns:a16="http://schemas.microsoft.com/office/drawing/2014/main" id="{29EBFA7D-5EB7-3E3C-047B-95EF5CB30AFF}"/>
              </a:ext>
            </a:extLst>
          </p:cNvPr>
          <p:cNvSpPr>
            <a:spLocks noGrp="1"/>
          </p:cNvSpPr>
          <p:nvPr>
            <p:ph idx="1"/>
          </p:nvPr>
        </p:nvSpPr>
        <p:spPr/>
        <p:txBody>
          <a:bodyPr/>
          <a:lstStyle/>
          <a:p>
            <a:r>
              <a:rPr lang="en-US" dirty="0"/>
              <a:t>Participants</a:t>
            </a:r>
          </a:p>
          <a:p>
            <a:r>
              <a:rPr lang="en-US" dirty="0"/>
              <a:t>Materials</a:t>
            </a:r>
          </a:p>
          <a:p>
            <a:r>
              <a:rPr lang="en-US" dirty="0"/>
              <a:t>Procedure</a:t>
            </a:r>
          </a:p>
          <a:p>
            <a:endParaRPr lang="en-US" dirty="0"/>
          </a:p>
          <a:p>
            <a:r>
              <a:rPr lang="en-US" dirty="0"/>
              <a:t>Enough detail that somebody who was not here could run the study themselves to replicate the findings</a:t>
            </a:r>
          </a:p>
        </p:txBody>
      </p:sp>
    </p:spTree>
    <p:extLst>
      <p:ext uri="{BB962C8B-B14F-4D97-AF65-F5344CB8AC3E}">
        <p14:creationId xmlns:p14="http://schemas.microsoft.com/office/powerpoint/2010/main" val="387592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526B-9082-E4DE-8FC7-CFD71ECFFB1E}"/>
              </a:ext>
            </a:extLst>
          </p:cNvPr>
          <p:cNvSpPr>
            <a:spLocks noGrp="1"/>
          </p:cNvSpPr>
          <p:nvPr>
            <p:ph type="title"/>
          </p:nvPr>
        </p:nvSpPr>
        <p:spPr/>
        <p:txBody>
          <a:bodyPr/>
          <a:lstStyle/>
          <a:p>
            <a:r>
              <a:rPr lang="en-US" dirty="0"/>
              <a:t>Implicit bias research</a:t>
            </a:r>
          </a:p>
        </p:txBody>
      </p:sp>
      <p:sp>
        <p:nvSpPr>
          <p:cNvPr id="3" name="Content Placeholder 2">
            <a:extLst>
              <a:ext uri="{FF2B5EF4-FFF2-40B4-BE49-F238E27FC236}">
                <a16:creationId xmlns:a16="http://schemas.microsoft.com/office/drawing/2014/main" id="{4555A2B6-D4A7-8C1F-BB15-EA53565023F5}"/>
              </a:ext>
            </a:extLst>
          </p:cNvPr>
          <p:cNvSpPr>
            <a:spLocks noGrp="1"/>
          </p:cNvSpPr>
          <p:nvPr>
            <p:ph idx="1"/>
          </p:nvPr>
        </p:nvSpPr>
        <p:spPr/>
        <p:txBody>
          <a:bodyPr/>
          <a:lstStyle/>
          <a:p>
            <a:r>
              <a:rPr lang="en-US" dirty="0" err="1"/>
              <a:t>Bargh</a:t>
            </a:r>
            <a:r>
              <a:rPr lang="en-US" dirty="0"/>
              <a:t>, Chen &amp; Burrows (1996) found that activating stereotypical concepts led to direct changes in behavior</a:t>
            </a:r>
          </a:p>
          <a:p>
            <a:pPr lvl="1"/>
            <a:r>
              <a:rPr lang="en-US" dirty="0"/>
              <a:t>Experiment 1: participants primed with the concept of rudeness interrupted the experimenter</a:t>
            </a:r>
          </a:p>
          <a:p>
            <a:pPr lvl="1"/>
            <a:r>
              <a:rPr lang="en-US" dirty="0"/>
              <a:t>Experiment 2: participants primed with an elderly stereotype walked more slowly after the study</a:t>
            </a:r>
          </a:p>
          <a:p>
            <a:pPr lvl="1"/>
            <a:endParaRPr lang="en-US" dirty="0"/>
          </a:p>
          <a:p>
            <a:endParaRPr lang="en-US" dirty="0"/>
          </a:p>
        </p:txBody>
      </p:sp>
    </p:spTree>
    <p:extLst>
      <p:ext uri="{BB962C8B-B14F-4D97-AF65-F5344CB8AC3E}">
        <p14:creationId xmlns:p14="http://schemas.microsoft.com/office/powerpoint/2010/main" val="1389193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C430-C521-F269-5711-20F2594355C2}"/>
              </a:ext>
            </a:extLst>
          </p:cNvPr>
          <p:cNvSpPr>
            <a:spLocks noGrp="1"/>
          </p:cNvSpPr>
          <p:nvPr>
            <p:ph type="title"/>
          </p:nvPr>
        </p:nvSpPr>
        <p:spPr/>
        <p:txBody>
          <a:bodyPr/>
          <a:lstStyle/>
          <a:p>
            <a:r>
              <a:rPr lang="en-US" dirty="0"/>
              <a:t>Experiment 1 Methods information</a:t>
            </a:r>
          </a:p>
        </p:txBody>
      </p:sp>
      <p:sp>
        <p:nvSpPr>
          <p:cNvPr id="3" name="Content Placeholder 2">
            <a:extLst>
              <a:ext uri="{FF2B5EF4-FFF2-40B4-BE49-F238E27FC236}">
                <a16:creationId xmlns:a16="http://schemas.microsoft.com/office/drawing/2014/main" id="{13A4C378-1140-4C2B-CE55-92AD5727448E}"/>
              </a:ext>
            </a:extLst>
          </p:cNvPr>
          <p:cNvSpPr>
            <a:spLocks noGrp="1"/>
          </p:cNvSpPr>
          <p:nvPr>
            <p:ph idx="1"/>
          </p:nvPr>
        </p:nvSpPr>
        <p:spPr/>
        <p:txBody>
          <a:bodyPr>
            <a:normAutofit fontScale="77500" lnSpcReduction="20000"/>
          </a:bodyPr>
          <a:lstStyle/>
          <a:p>
            <a:r>
              <a:rPr lang="en-US" dirty="0"/>
              <a:t>Participants</a:t>
            </a:r>
          </a:p>
          <a:p>
            <a:pPr lvl="1"/>
            <a:r>
              <a:rPr lang="en-US" dirty="0"/>
              <a:t>48 students from two Research Methods </a:t>
            </a:r>
            <a:r>
              <a:rPr lang="en-US"/>
              <a:t>class sections</a:t>
            </a:r>
            <a:endParaRPr lang="en-US" dirty="0"/>
          </a:p>
          <a:p>
            <a:endParaRPr lang="en-US" dirty="0"/>
          </a:p>
          <a:p>
            <a:r>
              <a:rPr lang="en-US" dirty="0"/>
              <a:t>Materials</a:t>
            </a:r>
          </a:p>
          <a:p>
            <a:pPr lvl="1"/>
            <a:r>
              <a:rPr lang="en-US" sz="2800" dirty="0"/>
              <a:t>A set of 60 words was used for the study and test stimuli.  Words were selected to have a written frequency of 30-80 per million and to be 5-8 letters in length.</a:t>
            </a:r>
          </a:p>
          <a:p>
            <a:pPr lvl="1"/>
            <a:endParaRPr lang="en-US" dirty="0"/>
          </a:p>
          <a:p>
            <a:r>
              <a:rPr lang="en-US" dirty="0"/>
              <a:t>Procedure</a:t>
            </a:r>
          </a:p>
          <a:p>
            <a:pPr lvl="1"/>
            <a:r>
              <a:rPr lang="en-US" dirty="0"/>
              <a:t>4s time per word to rate (automatic advance)</a:t>
            </a:r>
          </a:p>
          <a:p>
            <a:pPr lvl="2"/>
            <a:r>
              <a:rPr lang="en-US" dirty="0"/>
              <a:t>“For each word, rate how much you like the word on a 1 to 5 scale. 5 means you like the word very much and 1 means you dislike the word very much. Indicate your rating with keyboard or mouse.”</a:t>
            </a:r>
          </a:p>
          <a:p>
            <a:pPr lvl="2"/>
            <a:r>
              <a:rPr lang="en-US" dirty="0"/>
              <a:t>“For each word, count the number of vowels in each word. Enter the number with keyboard or mouse"</a:t>
            </a:r>
          </a:p>
          <a:p>
            <a:pPr lvl="1"/>
            <a:r>
              <a:rPr lang="en-US" dirty="0"/>
              <a:t>3m delay period completing trivia questions</a:t>
            </a:r>
          </a:p>
          <a:p>
            <a:pPr lvl="1"/>
            <a:r>
              <a:rPr lang="en-US" dirty="0"/>
              <a:t>60 item post-test, 30 old, 30 new</a:t>
            </a:r>
          </a:p>
          <a:p>
            <a:endParaRPr lang="en-US" dirty="0"/>
          </a:p>
        </p:txBody>
      </p:sp>
    </p:spTree>
    <p:extLst>
      <p:ext uri="{BB962C8B-B14F-4D97-AF65-F5344CB8AC3E}">
        <p14:creationId xmlns:p14="http://schemas.microsoft.com/office/powerpoint/2010/main" val="1879103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8962-0FF9-D391-FDA8-712B4E6F12BC}"/>
              </a:ext>
            </a:extLst>
          </p:cNvPr>
          <p:cNvSpPr>
            <a:spLocks noGrp="1"/>
          </p:cNvSpPr>
          <p:nvPr>
            <p:ph type="title"/>
          </p:nvPr>
        </p:nvSpPr>
        <p:spPr/>
        <p:txBody>
          <a:bodyPr/>
          <a:lstStyle/>
          <a:p>
            <a:r>
              <a:rPr lang="en-US" dirty="0"/>
              <a:t>Exp 1 Report requirements</a:t>
            </a:r>
          </a:p>
        </p:txBody>
      </p:sp>
      <p:sp>
        <p:nvSpPr>
          <p:cNvPr id="3" name="Content Placeholder 2">
            <a:extLst>
              <a:ext uri="{FF2B5EF4-FFF2-40B4-BE49-F238E27FC236}">
                <a16:creationId xmlns:a16="http://schemas.microsoft.com/office/drawing/2014/main" id="{E19B83D2-EF88-B2EB-2736-F9F04E0B9B42}"/>
              </a:ext>
            </a:extLst>
          </p:cNvPr>
          <p:cNvSpPr>
            <a:spLocks noGrp="1"/>
          </p:cNvSpPr>
          <p:nvPr>
            <p:ph idx="1"/>
          </p:nvPr>
        </p:nvSpPr>
        <p:spPr/>
        <p:txBody>
          <a:bodyPr>
            <a:normAutofit fontScale="92500" lnSpcReduction="20000"/>
          </a:bodyPr>
          <a:lstStyle/>
          <a:p>
            <a:r>
              <a:rPr lang="en-US" dirty="0"/>
              <a:t>Abstract</a:t>
            </a:r>
          </a:p>
          <a:p>
            <a:pPr lvl="1"/>
            <a:r>
              <a:rPr lang="en-US" dirty="0"/>
              <a:t>Short</a:t>
            </a:r>
          </a:p>
          <a:p>
            <a:r>
              <a:rPr lang="en-US" dirty="0"/>
              <a:t>Introduction</a:t>
            </a:r>
          </a:p>
          <a:p>
            <a:pPr lvl="1"/>
            <a:r>
              <a:rPr lang="en-US" dirty="0"/>
              <a:t>Short</a:t>
            </a:r>
          </a:p>
          <a:p>
            <a:r>
              <a:rPr lang="en-US" dirty="0"/>
              <a:t>Methods</a:t>
            </a:r>
          </a:p>
          <a:p>
            <a:pPr lvl="1"/>
            <a:r>
              <a:rPr lang="en-US" dirty="0"/>
              <a:t>Complete and detailed</a:t>
            </a:r>
          </a:p>
          <a:p>
            <a:r>
              <a:rPr lang="en-US" dirty="0"/>
              <a:t>Results</a:t>
            </a:r>
          </a:p>
          <a:p>
            <a:pPr lvl="1"/>
            <a:r>
              <a:rPr lang="en-US" dirty="0"/>
              <a:t>Complete and detailed (still short)</a:t>
            </a:r>
          </a:p>
          <a:p>
            <a:pPr lvl="1"/>
            <a:r>
              <a:rPr lang="en-US" dirty="0"/>
              <a:t>Figure &amp; caption</a:t>
            </a:r>
          </a:p>
          <a:p>
            <a:r>
              <a:rPr lang="en-US" dirty="0"/>
              <a:t>Discussion</a:t>
            </a:r>
          </a:p>
          <a:p>
            <a:pPr lvl="1"/>
            <a:r>
              <a:rPr lang="en-US" dirty="0"/>
              <a:t>Short</a:t>
            </a:r>
          </a:p>
          <a:p>
            <a:r>
              <a:rPr lang="en-US" dirty="0"/>
              <a:t>References</a:t>
            </a:r>
          </a:p>
        </p:txBody>
      </p:sp>
    </p:spTree>
    <p:extLst>
      <p:ext uri="{BB962C8B-B14F-4D97-AF65-F5344CB8AC3E}">
        <p14:creationId xmlns:p14="http://schemas.microsoft.com/office/powerpoint/2010/main" val="384437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F6E2-E33B-B09B-214B-D25AB8DD7347}"/>
              </a:ext>
            </a:extLst>
          </p:cNvPr>
          <p:cNvSpPr>
            <a:spLocks noGrp="1"/>
          </p:cNvSpPr>
          <p:nvPr>
            <p:ph type="title"/>
          </p:nvPr>
        </p:nvSpPr>
        <p:spPr/>
        <p:txBody>
          <a:bodyPr/>
          <a:lstStyle/>
          <a:p>
            <a:r>
              <a:rPr lang="en-US" dirty="0"/>
              <a:t>For Wed Jan 17</a:t>
            </a:r>
          </a:p>
        </p:txBody>
      </p:sp>
      <p:sp>
        <p:nvSpPr>
          <p:cNvPr id="3" name="Content Placeholder 2">
            <a:extLst>
              <a:ext uri="{FF2B5EF4-FFF2-40B4-BE49-F238E27FC236}">
                <a16:creationId xmlns:a16="http://schemas.microsoft.com/office/drawing/2014/main" id="{9509EF71-C356-A835-C4E3-AC67F6B565DB}"/>
              </a:ext>
            </a:extLst>
          </p:cNvPr>
          <p:cNvSpPr>
            <a:spLocks noGrp="1"/>
          </p:cNvSpPr>
          <p:nvPr>
            <p:ph idx="1"/>
          </p:nvPr>
        </p:nvSpPr>
        <p:spPr/>
        <p:txBody>
          <a:bodyPr/>
          <a:lstStyle/>
          <a:p>
            <a:r>
              <a:rPr lang="en-US" dirty="0"/>
              <a:t>Chapter 5: Statistics 1</a:t>
            </a:r>
          </a:p>
          <a:p>
            <a:r>
              <a:rPr lang="en-US" dirty="0"/>
              <a:t>Statistics for Experiment 1</a:t>
            </a:r>
          </a:p>
          <a:p>
            <a:pPr lvl="1"/>
            <a:r>
              <a:rPr lang="en-US" dirty="0"/>
              <a:t>Descriptive statistics using data in a spreadsheet (Excel)</a:t>
            </a:r>
          </a:p>
          <a:p>
            <a:pPr lvl="1"/>
            <a:r>
              <a:rPr lang="en-US" dirty="0"/>
              <a:t>Inferential statistics using R</a:t>
            </a:r>
          </a:p>
          <a:p>
            <a:pPr lvl="1"/>
            <a:r>
              <a:rPr lang="en-US" dirty="0"/>
              <a:t>Making a figure to illustrate the results</a:t>
            </a:r>
          </a:p>
          <a:p>
            <a:pPr lvl="1"/>
            <a:r>
              <a:rPr lang="en-US" dirty="0"/>
              <a:t>Data and instructions for carrying out the analysis posted on Canvas</a:t>
            </a:r>
          </a:p>
          <a:p>
            <a:pPr lvl="1"/>
            <a:endParaRPr lang="en-US" dirty="0"/>
          </a:p>
          <a:p>
            <a:pPr lvl="1"/>
            <a:r>
              <a:rPr lang="en-US" dirty="0"/>
              <a:t>You are doing the Results section for the report.  We will go through the process quickly in class on Wed to ensure everybody has correct numbers.</a:t>
            </a:r>
          </a:p>
        </p:txBody>
      </p:sp>
    </p:spTree>
    <p:extLst>
      <p:ext uri="{BB962C8B-B14F-4D97-AF65-F5344CB8AC3E}">
        <p14:creationId xmlns:p14="http://schemas.microsoft.com/office/powerpoint/2010/main" val="193346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E5D7-4F1B-ED25-1BE5-AE1112173327}"/>
              </a:ext>
            </a:extLst>
          </p:cNvPr>
          <p:cNvSpPr>
            <a:spLocks noGrp="1"/>
          </p:cNvSpPr>
          <p:nvPr>
            <p:ph type="title"/>
          </p:nvPr>
        </p:nvSpPr>
        <p:spPr/>
        <p:txBody>
          <a:bodyPr/>
          <a:lstStyle/>
          <a:p>
            <a:r>
              <a:rPr lang="en-US" dirty="0"/>
              <a:t>“Rude” Priming manipulation</a:t>
            </a:r>
          </a:p>
        </p:txBody>
      </p:sp>
      <p:sp>
        <p:nvSpPr>
          <p:cNvPr id="3" name="Content Placeholder 2">
            <a:extLst>
              <a:ext uri="{FF2B5EF4-FFF2-40B4-BE49-F238E27FC236}">
                <a16:creationId xmlns:a16="http://schemas.microsoft.com/office/drawing/2014/main" id="{83E9E87D-43A7-EBDF-031B-80D220846B70}"/>
              </a:ext>
            </a:extLst>
          </p:cNvPr>
          <p:cNvSpPr>
            <a:spLocks noGrp="1"/>
          </p:cNvSpPr>
          <p:nvPr>
            <p:ph idx="1"/>
          </p:nvPr>
        </p:nvSpPr>
        <p:spPr/>
        <p:txBody>
          <a:bodyPr>
            <a:normAutofit fontScale="92500"/>
          </a:bodyPr>
          <a:lstStyle/>
          <a:p>
            <a:r>
              <a:rPr lang="en-US" dirty="0"/>
              <a:t>Participants asked use the five words listed to construct a grammatically correct four-word sentence as quickly as possible. </a:t>
            </a:r>
          </a:p>
          <a:p>
            <a:pPr lvl="1"/>
            <a:r>
              <a:rPr lang="en-US" dirty="0"/>
              <a:t>E.g., "he it hides finds instantly.“</a:t>
            </a:r>
          </a:p>
          <a:p>
            <a:pPr lvl="1"/>
            <a:r>
              <a:rPr lang="en-US" dirty="0"/>
              <a:t>15 of the 30 items contained words related to the trait in question.</a:t>
            </a:r>
          </a:p>
          <a:p>
            <a:r>
              <a:rPr lang="en-US" dirty="0"/>
              <a:t>For the rude priming version, the critical priming stimuli were: aggressively, bold, rude, bother, disturb, intrude, annoyingly, interrupt, audaciously, brazen, impolitely, infringe, obnoxious, aggravating, and bluntly </a:t>
            </a:r>
          </a:p>
          <a:p>
            <a:r>
              <a:rPr lang="en-US" dirty="0"/>
              <a:t>For the polite priming version, the stimuli were: respect, honor, considerate, appreciate, patiently, cordially, yield, polite, cautiously, courteous, graciously, sensitively, discreetly, behaved, and unobtrusively</a:t>
            </a:r>
          </a:p>
        </p:txBody>
      </p:sp>
    </p:spTree>
    <p:extLst>
      <p:ext uri="{BB962C8B-B14F-4D97-AF65-F5344CB8AC3E}">
        <p14:creationId xmlns:p14="http://schemas.microsoft.com/office/powerpoint/2010/main" val="14889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3492-5F41-879B-9B12-BA4DCCD1F81F}"/>
              </a:ext>
            </a:extLst>
          </p:cNvPr>
          <p:cNvSpPr>
            <a:spLocks noGrp="1"/>
          </p:cNvSpPr>
          <p:nvPr>
            <p:ph type="title"/>
          </p:nvPr>
        </p:nvSpPr>
        <p:spPr/>
        <p:txBody>
          <a:bodyPr/>
          <a:lstStyle/>
          <a:p>
            <a:r>
              <a:rPr lang="en-US" dirty="0"/>
              <a:t>Dependent variable</a:t>
            </a:r>
          </a:p>
        </p:txBody>
      </p:sp>
      <p:sp>
        <p:nvSpPr>
          <p:cNvPr id="3" name="Content Placeholder 2">
            <a:extLst>
              <a:ext uri="{FF2B5EF4-FFF2-40B4-BE49-F238E27FC236}">
                <a16:creationId xmlns:a16="http://schemas.microsoft.com/office/drawing/2014/main" id="{D4BF65F3-D6B6-88ED-95A2-3D7706E4EC1C}"/>
              </a:ext>
            </a:extLst>
          </p:cNvPr>
          <p:cNvSpPr>
            <a:spLocks noGrp="1"/>
          </p:cNvSpPr>
          <p:nvPr>
            <p:ph idx="1"/>
          </p:nvPr>
        </p:nvSpPr>
        <p:spPr/>
        <p:txBody>
          <a:bodyPr/>
          <a:lstStyle/>
          <a:p>
            <a:r>
              <a:rPr lang="en-US" dirty="0"/>
              <a:t>Participants told to come find the experimenter down the hall after completing the 5m sentence construction test</a:t>
            </a:r>
          </a:p>
          <a:p>
            <a:r>
              <a:rPr lang="en-US" dirty="0"/>
              <a:t>Experimenter and confederate pre-arranged to be in conversation when the participant emerged</a:t>
            </a:r>
          </a:p>
          <a:p>
            <a:pPr lvl="1"/>
            <a:r>
              <a:rPr lang="en-US" dirty="0"/>
              <a:t>Stopwatch started</a:t>
            </a:r>
          </a:p>
          <a:p>
            <a:r>
              <a:rPr lang="en-US" dirty="0"/>
              <a:t>Conversation continued until participant interrupted (10 min max)</a:t>
            </a:r>
          </a:p>
          <a:p>
            <a:pPr lvl="1"/>
            <a:r>
              <a:rPr lang="en-US" dirty="0"/>
              <a:t>Waiting time measured</a:t>
            </a:r>
          </a:p>
          <a:p>
            <a:pPr lvl="1"/>
            <a:r>
              <a:rPr lang="en-US" dirty="0"/>
              <a:t>Rude condition, M = 326 s</a:t>
            </a:r>
          </a:p>
          <a:p>
            <a:pPr lvl="1"/>
            <a:r>
              <a:rPr lang="en-US" dirty="0"/>
              <a:t>Polite condition, M = 558 s</a:t>
            </a:r>
          </a:p>
        </p:txBody>
      </p:sp>
    </p:spTree>
    <p:extLst>
      <p:ext uri="{BB962C8B-B14F-4D97-AF65-F5344CB8AC3E}">
        <p14:creationId xmlns:p14="http://schemas.microsoft.com/office/powerpoint/2010/main" val="22749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3755-0DD8-243A-DF52-AC4EF0409EFD}"/>
              </a:ext>
            </a:extLst>
          </p:cNvPr>
          <p:cNvSpPr>
            <a:spLocks noGrp="1"/>
          </p:cNvSpPr>
          <p:nvPr>
            <p:ph type="title"/>
          </p:nvPr>
        </p:nvSpPr>
        <p:spPr/>
        <p:txBody>
          <a:bodyPr/>
          <a:lstStyle/>
          <a:p>
            <a:r>
              <a:rPr lang="en-US" dirty="0"/>
              <a:t>Walking speed</a:t>
            </a:r>
          </a:p>
        </p:txBody>
      </p:sp>
      <p:sp>
        <p:nvSpPr>
          <p:cNvPr id="3" name="Content Placeholder 2">
            <a:extLst>
              <a:ext uri="{FF2B5EF4-FFF2-40B4-BE49-F238E27FC236}">
                <a16:creationId xmlns:a16="http://schemas.microsoft.com/office/drawing/2014/main" id="{69406E9C-8843-CB5C-206C-F4B46FC7D1AB}"/>
              </a:ext>
            </a:extLst>
          </p:cNvPr>
          <p:cNvSpPr>
            <a:spLocks noGrp="1"/>
          </p:cNvSpPr>
          <p:nvPr>
            <p:ph idx="1"/>
          </p:nvPr>
        </p:nvSpPr>
        <p:spPr/>
        <p:txBody>
          <a:bodyPr>
            <a:normAutofit lnSpcReduction="10000"/>
          </a:bodyPr>
          <a:lstStyle/>
          <a:p>
            <a:r>
              <a:rPr lang="en-US" dirty="0"/>
              <a:t>Priming is sentence construction with words related to elderly/aging</a:t>
            </a:r>
          </a:p>
          <a:p>
            <a:r>
              <a:rPr lang="en-US" dirty="0"/>
              <a:t>Walking speed down a hallway measured after priming task</a:t>
            </a:r>
          </a:p>
          <a:p>
            <a:pPr lvl="1"/>
            <a:r>
              <a:rPr lang="en-US" dirty="0" err="1"/>
              <a:t>Bargh</a:t>
            </a:r>
            <a:r>
              <a:rPr lang="en-US" dirty="0"/>
              <a:t>, Chen &amp; Burrows (1996) found slower walking measured with stopwatch by experimenter</a:t>
            </a:r>
          </a:p>
          <a:p>
            <a:pPr lvl="1"/>
            <a:r>
              <a:rPr lang="en-US" dirty="0"/>
              <a:t>Doyen, Klein, Pichon &amp; </a:t>
            </a:r>
            <a:r>
              <a:rPr lang="en-US" dirty="0" err="1"/>
              <a:t>Cleeremans</a:t>
            </a:r>
            <a:r>
              <a:rPr lang="en-US" dirty="0"/>
              <a:t> (2012) found no effect with automatic timing measure (sensors)</a:t>
            </a:r>
          </a:p>
          <a:p>
            <a:pPr lvl="1"/>
            <a:r>
              <a:rPr lang="en-US" dirty="0"/>
              <a:t>Further found that with stopwatches, the effect depended on research assistant training knowing the hypothesis (or reversed)</a:t>
            </a:r>
          </a:p>
          <a:p>
            <a:pPr lvl="2"/>
            <a:r>
              <a:rPr lang="en-US" dirty="0"/>
              <a:t>Implicit bias in experimenters</a:t>
            </a:r>
          </a:p>
          <a:p>
            <a:r>
              <a:rPr lang="en-US" dirty="0"/>
              <a:t>“Rosenthal effect”</a:t>
            </a:r>
          </a:p>
          <a:p>
            <a:pPr lvl="1"/>
            <a:r>
              <a:rPr lang="en-US" dirty="0"/>
              <a:t>Implicit experimenter bias influencing the dependent measure</a:t>
            </a:r>
          </a:p>
          <a:p>
            <a:pPr lvl="1"/>
            <a:endParaRPr lang="en-US" dirty="0"/>
          </a:p>
        </p:txBody>
      </p:sp>
    </p:spTree>
    <p:extLst>
      <p:ext uri="{BB962C8B-B14F-4D97-AF65-F5344CB8AC3E}">
        <p14:creationId xmlns:p14="http://schemas.microsoft.com/office/powerpoint/2010/main" val="3900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C06C-0037-FA46-A274-7077A1FD1C2A}"/>
              </a:ext>
            </a:extLst>
          </p:cNvPr>
          <p:cNvSpPr>
            <a:spLocks noGrp="1"/>
          </p:cNvSpPr>
          <p:nvPr>
            <p:ph type="title"/>
          </p:nvPr>
        </p:nvSpPr>
        <p:spPr/>
        <p:txBody>
          <a:bodyPr/>
          <a:lstStyle/>
          <a:p>
            <a:r>
              <a:rPr lang="en-US" dirty="0"/>
              <a:t>Avoiding experimenter bias</a:t>
            </a:r>
          </a:p>
        </p:txBody>
      </p:sp>
      <p:sp>
        <p:nvSpPr>
          <p:cNvPr id="3" name="Content Placeholder 2">
            <a:extLst>
              <a:ext uri="{FF2B5EF4-FFF2-40B4-BE49-F238E27FC236}">
                <a16:creationId xmlns:a16="http://schemas.microsoft.com/office/drawing/2014/main" id="{3F91A849-F44A-D7AB-3BA5-2FCA87BE595D}"/>
              </a:ext>
            </a:extLst>
          </p:cNvPr>
          <p:cNvSpPr>
            <a:spLocks noGrp="1"/>
          </p:cNvSpPr>
          <p:nvPr>
            <p:ph idx="1"/>
          </p:nvPr>
        </p:nvSpPr>
        <p:spPr/>
        <p:txBody>
          <a:bodyPr/>
          <a:lstStyle/>
          <a:p>
            <a:r>
              <a:rPr lang="en-US" dirty="0"/>
              <a:t>Use automatic measures whenever possible</a:t>
            </a:r>
          </a:p>
          <a:p>
            <a:r>
              <a:rPr lang="en-US" dirty="0"/>
              <a:t>When subjective judgments are required, use “independent raters”</a:t>
            </a:r>
          </a:p>
          <a:p>
            <a:pPr lvl="1"/>
            <a:r>
              <a:rPr lang="en-US" dirty="0"/>
              <a:t>Emotional reactions such as laughing</a:t>
            </a:r>
          </a:p>
          <a:p>
            <a:pPr lvl="1"/>
            <a:r>
              <a:rPr lang="en-US" dirty="0"/>
              <a:t>Looking direction in infant research</a:t>
            </a:r>
          </a:p>
          <a:p>
            <a:r>
              <a:rPr lang="en-US" dirty="0"/>
              <a:t>“Double blind” procedures</a:t>
            </a:r>
          </a:p>
          <a:p>
            <a:pPr lvl="1"/>
            <a:r>
              <a:rPr lang="en-US" dirty="0"/>
              <a:t>Even the experimenters do not know the condition of the IV</a:t>
            </a:r>
          </a:p>
          <a:p>
            <a:pPr lvl="1"/>
            <a:r>
              <a:rPr lang="en-US" dirty="0"/>
              <a:t>Common in medical intervention research, e.g., drug studies</a:t>
            </a:r>
          </a:p>
          <a:p>
            <a:pPr lvl="2"/>
            <a:r>
              <a:rPr lang="en-US" dirty="0"/>
              <a:t>Randomized Clinical Trials (RCT)</a:t>
            </a:r>
          </a:p>
          <a:p>
            <a:endParaRPr lang="en-US" dirty="0"/>
          </a:p>
        </p:txBody>
      </p:sp>
    </p:spTree>
    <p:extLst>
      <p:ext uri="{BB962C8B-B14F-4D97-AF65-F5344CB8AC3E}">
        <p14:creationId xmlns:p14="http://schemas.microsoft.com/office/powerpoint/2010/main" val="351052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CF4-EAC4-D138-E01D-BE12C2815A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C6D1A-172C-E162-9607-FFB316F6A6B5}"/>
              </a:ext>
            </a:extLst>
          </p:cNvPr>
          <p:cNvSpPr>
            <a:spLocks noGrp="1"/>
          </p:cNvSpPr>
          <p:nvPr>
            <p:ph idx="1"/>
          </p:nvPr>
        </p:nvSpPr>
        <p:spPr/>
        <p:txBody>
          <a:bodyPr/>
          <a:lstStyle/>
          <a:p>
            <a:r>
              <a:rPr lang="en-US" dirty="0"/>
              <a:t>You are doing a study at a local school.  Because of the way things area scheduled, you can have one small testing room in the morning and another much larger testing room in the afternoon.  If you have two treatment conditions (A and B), how can you assign subjects to the testing rooms so that the type of room will not lead to confounding your experiment?</a:t>
            </a:r>
          </a:p>
          <a:p>
            <a:endParaRPr lang="en-US" dirty="0"/>
          </a:p>
        </p:txBody>
      </p:sp>
    </p:spTree>
    <p:extLst>
      <p:ext uri="{BB962C8B-B14F-4D97-AF65-F5344CB8AC3E}">
        <p14:creationId xmlns:p14="http://schemas.microsoft.com/office/powerpoint/2010/main" val="26071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C77-FFF1-A463-643B-392A74E63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AB59C-4E23-C5B3-776C-D06022DEB3F3}"/>
              </a:ext>
            </a:extLst>
          </p:cNvPr>
          <p:cNvSpPr>
            <a:spLocks noGrp="1"/>
          </p:cNvSpPr>
          <p:nvPr>
            <p:ph idx="1"/>
          </p:nvPr>
        </p:nvSpPr>
        <p:spPr/>
        <p:txBody>
          <a:bodyPr/>
          <a:lstStyle/>
          <a:p>
            <a:r>
              <a:rPr lang="en-US" sz="2400" dirty="0"/>
              <a:t>Dr. L is planning a large scale learning experiment.  He would like to have 100 rats in one treatment group and another 100 in the other group.  Because he needs so many rats, he says, “Well, I can’t test all these animals by myself.  I’ll ask Dr. P. to help me. He can run the animals in the one group while I test the animals in the other group.”</a:t>
            </a:r>
          </a:p>
          <a:p>
            <a:pPr lvl="1"/>
            <a:r>
              <a:rPr lang="en-US" sz="2000" dirty="0"/>
              <a:t>Knowing what you know about experimenter bias, is Dr. L’s solution a good one?  What can happen if one experiment tests all the subjects in one group while another tests all the subjects in another group?</a:t>
            </a:r>
          </a:p>
          <a:p>
            <a:pPr lvl="1"/>
            <a:r>
              <a:rPr lang="en-US" sz="2000" dirty="0"/>
              <a:t>Given what you know about balancing procedures, work out a better plan for Dr. L.</a:t>
            </a:r>
          </a:p>
          <a:p>
            <a:endParaRPr lang="en-US" dirty="0"/>
          </a:p>
        </p:txBody>
      </p:sp>
    </p:spTree>
    <p:extLst>
      <p:ext uri="{BB962C8B-B14F-4D97-AF65-F5344CB8AC3E}">
        <p14:creationId xmlns:p14="http://schemas.microsoft.com/office/powerpoint/2010/main" val="156944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43C4-D941-4132-81D3-1E0CE42624B5}"/>
              </a:ext>
            </a:extLst>
          </p:cNvPr>
          <p:cNvSpPr>
            <a:spLocks noGrp="1"/>
          </p:cNvSpPr>
          <p:nvPr>
            <p:ph type="title"/>
          </p:nvPr>
        </p:nvSpPr>
        <p:spPr/>
        <p:txBody>
          <a:bodyPr/>
          <a:lstStyle/>
          <a:p>
            <a:r>
              <a:rPr lang="en-US" dirty="0"/>
              <a:t>Craik &amp; Tulving (1975)</a:t>
            </a:r>
          </a:p>
        </p:txBody>
      </p:sp>
      <p:sp>
        <p:nvSpPr>
          <p:cNvPr id="3" name="Content Placeholder 2">
            <a:extLst>
              <a:ext uri="{FF2B5EF4-FFF2-40B4-BE49-F238E27FC236}">
                <a16:creationId xmlns:a16="http://schemas.microsoft.com/office/drawing/2014/main" id="{A2651177-5181-441B-845B-B96FB7B12A0F}"/>
              </a:ext>
            </a:extLst>
          </p:cNvPr>
          <p:cNvSpPr>
            <a:spLocks noGrp="1"/>
          </p:cNvSpPr>
          <p:nvPr>
            <p:ph idx="1"/>
          </p:nvPr>
        </p:nvSpPr>
        <p:spPr/>
        <p:txBody>
          <a:bodyPr/>
          <a:lstStyle/>
          <a:p>
            <a:r>
              <a:rPr lang="en-US" dirty="0"/>
              <a:t>10 experiments</a:t>
            </a:r>
          </a:p>
          <a:p>
            <a:r>
              <a:rPr lang="en-US" dirty="0"/>
              <a:t>Multiple replications</a:t>
            </a:r>
          </a:p>
          <a:p>
            <a:pPr lvl="1"/>
            <a:r>
              <a:rPr lang="en-US" dirty="0"/>
              <a:t>Value of different approaches to IV and DV</a:t>
            </a:r>
          </a:p>
          <a:p>
            <a:r>
              <a:rPr lang="en-US" dirty="0"/>
              <a:t>Writing and presentation, methodological detail, results</a:t>
            </a:r>
          </a:p>
          <a:p>
            <a:pPr lvl="1"/>
            <a:r>
              <a:rPr lang="en-US" dirty="0"/>
              <a:t>This is an older variant of APA style</a:t>
            </a:r>
          </a:p>
          <a:p>
            <a:pPr lvl="1"/>
            <a:r>
              <a:rPr lang="en-US" dirty="0"/>
              <a:t>Your report should be in modern style</a:t>
            </a:r>
          </a:p>
        </p:txBody>
      </p:sp>
    </p:spTree>
    <p:extLst>
      <p:ext uri="{BB962C8B-B14F-4D97-AF65-F5344CB8AC3E}">
        <p14:creationId xmlns:p14="http://schemas.microsoft.com/office/powerpoint/2010/main" val="240415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12992</TotalTime>
  <Words>1125</Words>
  <Application>Microsoft Office PowerPoint</Application>
  <PresentationFormat>Widescreen</PresentationFormat>
  <Paragraphs>139</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Lato Extended</vt:lpstr>
      <vt:lpstr>Office Theme</vt:lpstr>
      <vt:lpstr>205 Jan 12, Class 5</vt:lpstr>
      <vt:lpstr>Implicit bias research</vt:lpstr>
      <vt:lpstr>“Rude” Priming manipulation</vt:lpstr>
      <vt:lpstr>Dependent variable</vt:lpstr>
      <vt:lpstr>Walking speed</vt:lpstr>
      <vt:lpstr>Avoiding experimenter bias</vt:lpstr>
      <vt:lpstr>PowerPoint Presentation</vt:lpstr>
      <vt:lpstr>PowerPoint Presentation</vt:lpstr>
      <vt:lpstr>Craik &amp; Tulving (1975)</vt:lpstr>
      <vt:lpstr>PowerPoint Presentation</vt:lpstr>
      <vt:lpstr>Q1</vt:lpstr>
      <vt:lpstr>Exp 1 Methods</vt:lpstr>
      <vt:lpstr>Exp 1 Results</vt:lpstr>
      <vt:lpstr>Q2</vt:lpstr>
      <vt:lpstr>PowerPoint Presentation</vt:lpstr>
      <vt:lpstr>Q3</vt:lpstr>
      <vt:lpstr>Reporting on Experiment 1</vt:lpstr>
      <vt:lpstr>Chapter 6: APA Report Sections</vt:lpstr>
      <vt:lpstr>APA Methods Section</vt:lpstr>
      <vt:lpstr>Experiment 1 Methods information</vt:lpstr>
      <vt:lpstr>Exp 1 Report requirements</vt:lpstr>
      <vt:lpstr>For Wed Jan 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Sep 30</dc:title>
  <dc:creator>Paul Reber</dc:creator>
  <cp:lastModifiedBy>Paul Reber</cp:lastModifiedBy>
  <cp:revision>11</cp:revision>
  <cp:lastPrinted>2024-01-12T03:05:32Z</cp:lastPrinted>
  <dcterms:created xsi:type="dcterms:W3CDTF">2022-09-22T18:15:01Z</dcterms:created>
  <dcterms:modified xsi:type="dcterms:W3CDTF">2024-01-12T16:59:56Z</dcterms:modified>
</cp:coreProperties>
</file>