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58" r:id="rId7"/>
    <p:sldId id="263" r:id="rId8"/>
    <p:sldId id="264" r:id="rId9"/>
    <p:sldId id="273" r:id="rId10"/>
    <p:sldId id="265" r:id="rId11"/>
    <p:sldId id="268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FF"/>
    <a:srgbClr val="006CBF"/>
    <a:srgbClr val="106600"/>
    <a:srgbClr val="FFA500"/>
    <a:srgbClr val="DC113A"/>
    <a:srgbClr val="FFFFFF"/>
    <a:srgbClr val="FFBF00"/>
    <a:srgbClr val="800080"/>
    <a:srgbClr val="40E0D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F4-439A-8618-3C8E258622E8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F4-439A-8618-3C8E25862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E-4A18-A0C2-A90A19C854C4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E-4A18-A0C2-A90A19C85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B9-4CBA-A91B-BC8B99FE5C13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B9-4CBA-A91B-BC8B99FE5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7-4302-B69A-ACD5C8BF09E6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D7-4302-B69A-ACD5C8BF0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8-4905-BF9A-79E1A555C815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8-4905-BF9A-79E1A555C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1F-461B-A1CC-EF3579260A8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1F-461B-A1CC-EF3579260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E-4F95-81EC-2ADE45E27722}"/>
            </c:ext>
          </c:extLst>
        </c:ser>
        <c:ser>
          <c:idx val="1"/>
          <c:order val="1"/>
          <c:tx>
            <c:strRef>
              <c:f>Sheet1!$B$54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E-4F95-81EC-2ADE45E2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E2-4173-92A2-E96F8F34808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E2-4173-92A2-E96F8F348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77019247594050744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D-4D73-AA19-5DD2E95318CE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D-4D73-AA19-5DD2E9531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7C-41AB-BAD7-44537348A2AD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7C-41AB-BAD7-44537348A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0-4AE6-A8C3-29F0558F33D3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50-4AE6-A8C3-29F0558F3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22-44C6-B0F0-63B15463ED46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22-44C6-B0F0-63B15463E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4F48-282B-CBED-0DF8-43E7B28BF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63ACF-45A4-EB99-DB54-15381A90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4F16-466E-EDF5-8630-AB4AB838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DD0B-65B1-2F0D-8C5C-2D8575C8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1D66-6A09-E888-EECE-2711457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D108-FC8C-9342-7A0B-F978A28C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3EC37-AE66-D4A5-9135-59C07364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A7F8-D260-5CBA-9392-FA444C6D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2FB8-B3C4-F1C0-308E-1915A78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5A64-F70C-E812-4F5C-A762DA6F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E52A-EB2E-ED49-C942-EC9FB26B0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67BC9-0730-E160-4A69-F2DC0AD0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8D90-28C4-B781-761B-F569015F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08F-DAB9-519D-A1F1-4A17A0DA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C67A-FC5E-C47E-B86A-21EC8493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9936-AFD0-B1D8-67E7-D015421D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FFE-9346-4761-CE62-E7CE2A05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0BB3-99AA-A4A9-4737-3BD1A250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6F2D-206D-BA36-D2F9-B8448214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296B-602F-521D-1601-A49C585B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A10D-EC02-444D-40C5-778887F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D2AF-02F2-9828-F0D0-D4560217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84D5-8E46-3520-B380-23489E2C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FD17-1D0D-FE67-B30E-28785F2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C156-780E-F1EA-6236-F89E6AD8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196B-8CA3-F178-873D-4258E6A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C9B0-E2A4-C58C-BA38-DED14A741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7649A-53BF-FA1A-012B-A58DA752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4247-676C-4EA4-F7F1-A328E802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440E-7CCA-656E-4FE1-27472F95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23707-FB11-8558-5543-24C428CC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EF81-08B6-92CF-11DC-5F260856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5BF7-771E-30C1-622A-BA4D35FA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952C-4238-E943-6AE3-A6457B19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32119-5591-6877-96E8-10482A7E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575B-B5D4-72B6-CA0A-34273D59E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D8980-C71A-B74F-50EE-A51AF81E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53543-708B-4BCB-C322-327EE170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05B51-4A6D-0971-63F3-204310AE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1D74-13D5-2121-DA78-60EA2CAE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F7B99-A6EC-1A27-FF65-490ED299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24B71-3B22-CACA-8232-BCEFB5CD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7E350-4DD2-9110-6502-5E29B8F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0A2A8-F9E9-4074-8572-42EFFD43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D1AEC-C7FD-0191-7E9B-C54E0F5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CA46-3076-84C5-0F02-461B5C13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43CF-6BA8-236E-10D8-68B2B777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612C-36FF-934C-1180-0D208015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B6EE-028F-0F4A-C136-7AA21E16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CD69-2FB8-4524-4857-538DFF37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D2B7-EADD-E598-0926-E01C3D12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BBAD-B30A-291F-5312-6BD12DF4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6E05-B60C-2BEC-D8FB-BF820E7F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3817E-C9DE-4213-1367-34B4BF45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BC8C0-B299-DA13-24DB-FA777434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34D9D-A1BB-FC2F-DE57-538AC59B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C6D3-F8F5-0FB1-0FB7-7D9E4443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7A95-78BB-A027-E535-85E9FAA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6CDFE-7346-E0B7-EC16-493777B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ED26E-30B0-EF75-F9AD-732E5D63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4A9F-9973-6C7F-CA69-ADC991ACA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50F2-8D7C-415A-AA29-920B8C1BD8E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9C39-5205-E023-583C-BE01778A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124A-4CB2-066C-ED83-D477036E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94711CAE-C226-FD80-32E7-EA0181B5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12" y="1077301"/>
            <a:ext cx="4560697" cy="4572000"/>
          </a:xfrm>
          <a:prstGeom prst="rect">
            <a:avLst/>
          </a:prstGeom>
        </p:spPr>
      </p:pic>
      <p:pic>
        <p:nvPicPr>
          <p:cNvPr id="20" name="Picture 1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A218A586-B28A-6730-9D51-7FCD84EB6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09" y="1050142"/>
            <a:ext cx="4572000" cy="46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6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E3241-735B-C45A-0CBE-DD7D80FC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64388"/>
              </p:ext>
            </p:extLst>
          </p:nvPr>
        </p:nvGraphicFramePr>
        <p:xfrm>
          <a:off x="4086224" y="630968"/>
          <a:ext cx="3127376" cy="2212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844">
                  <a:extLst>
                    <a:ext uri="{9D8B030D-6E8A-4147-A177-3AD203B41FA5}">
                      <a16:colId xmlns:a16="http://schemas.microsoft.com/office/drawing/2014/main" val="1593225878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2093987276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1011674339"/>
                    </a:ext>
                  </a:extLst>
                </a:gridCol>
                <a:gridCol w="781844">
                  <a:extLst>
                    <a:ext uri="{9D8B030D-6E8A-4147-A177-3AD203B41FA5}">
                      <a16:colId xmlns:a16="http://schemas.microsoft.com/office/drawing/2014/main" val="3298140012"/>
                    </a:ext>
                  </a:extLst>
                </a:gridCol>
              </a:tblGrid>
              <a:tr h="156767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Cell Phone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53278"/>
                  </a:ext>
                </a:extLst>
              </a:tr>
              <a:tr h="15676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4768289"/>
                  </a:ext>
                </a:extLst>
              </a:tr>
              <a:tr h="845217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of Day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Daytime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371064"/>
                  </a:ext>
                </a:extLst>
              </a:tr>
              <a:tr h="9725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Nighttime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6874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14F901-4A1C-02E8-E1A9-1BE3EA298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79531"/>
              </p:ext>
            </p:extLst>
          </p:nvPr>
        </p:nvGraphicFramePr>
        <p:xfrm>
          <a:off x="4086224" y="3429000"/>
          <a:ext cx="4202429" cy="2678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150163894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1761012077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944516415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629822158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1886439523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1237394156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Psychotherapy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5768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Cognitive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Behavioral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709"/>
                  </a:ext>
                </a:extLst>
              </a:tr>
              <a:tr h="1062355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Two weeks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7103523"/>
                  </a:ext>
                </a:extLst>
              </a:tr>
              <a:tr h="122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Two months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Therapist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Therapist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55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6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840B4D-E624-3182-5415-56881F45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14280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7.09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(2.39)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(1.08)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7.44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83B7657-2E54-A21C-3E66-FDB37E33227B}"/>
              </a:ext>
            </a:extLst>
          </p:cNvPr>
          <p:cNvGrpSpPr/>
          <p:nvPr/>
        </p:nvGrpSpPr>
        <p:grpSpPr>
          <a:xfrm>
            <a:off x="2371725" y="3131820"/>
            <a:ext cx="5482590" cy="2286000"/>
            <a:chOff x="2371725" y="3131820"/>
            <a:chExt cx="5482590" cy="2286000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22513976-D198-444F-B91A-783EEF5D49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9578342"/>
                </p:ext>
              </p:extLst>
            </p:nvPr>
          </p:nvGraphicFramePr>
          <p:xfrm>
            <a:off x="2371725" y="313182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D8F8FC79-9A91-4374-AF0B-D0B93C4510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4100981"/>
                </p:ext>
              </p:extLst>
            </p:nvPr>
          </p:nvGraphicFramePr>
          <p:xfrm>
            <a:off x="5111115" y="313182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461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ACEE13-B87A-D7CB-2125-30421FBC0A2B}"/>
              </a:ext>
            </a:extLst>
          </p:cNvPr>
          <p:cNvGrpSpPr/>
          <p:nvPr/>
        </p:nvGrpSpPr>
        <p:grpSpPr>
          <a:xfrm>
            <a:off x="2941320" y="3909060"/>
            <a:ext cx="5486400" cy="2286000"/>
            <a:chOff x="2941320" y="390906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582DAAA7-6924-420E-A5D6-F0B11A93CC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412767"/>
                </p:ext>
              </p:extLst>
            </p:nvPr>
          </p:nvGraphicFramePr>
          <p:xfrm>
            <a:off x="2941320" y="390906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4D0A0DA-DC21-4B7C-898A-A931FDC4C9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3679035"/>
                </p:ext>
              </p:extLst>
            </p:nvPr>
          </p:nvGraphicFramePr>
          <p:xfrm>
            <a:off x="5684520" y="390906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8DA1E3-D08D-ED5F-CAE3-E28B070DC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99427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3.93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(1.43)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(1.22)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(1.28)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6.88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(1.37)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5.45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5.55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(1.86)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0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2712DE-63F5-8F19-59B6-68526D2FE239}"/>
              </a:ext>
            </a:extLst>
          </p:cNvPr>
          <p:cNvGrpSpPr/>
          <p:nvPr/>
        </p:nvGrpSpPr>
        <p:grpSpPr>
          <a:xfrm>
            <a:off x="2598420" y="3232246"/>
            <a:ext cx="5486400" cy="2286000"/>
            <a:chOff x="2598420" y="3232246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8ED6A06-9A47-8C86-35CE-0A115A012A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41699105"/>
                </p:ext>
              </p:extLst>
            </p:nvPr>
          </p:nvGraphicFramePr>
          <p:xfrm>
            <a:off x="2598420" y="323224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E920EF-F614-DA19-F139-76362E970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7623587"/>
                </p:ext>
              </p:extLst>
            </p:nvPr>
          </p:nvGraphicFramePr>
          <p:xfrm>
            <a:off x="5341620" y="323224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BBAAF9-A1A7-BE6B-3697-E7A1285B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522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2.36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(1.54)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4.70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(1.93)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(1.08)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6.38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(1.44)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(1.84)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(1.63)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5.54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(1.74)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2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858E67-BC3C-1823-B390-A1E29D230E06}"/>
              </a:ext>
            </a:extLst>
          </p:cNvPr>
          <p:cNvGrpSpPr/>
          <p:nvPr/>
        </p:nvGrpSpPr>
        <p:grpSpPr>
          <a:xfrm>
            <a:off x="1501140" y="3429000"/>
            <a:ext cx="5486400" cy="2286000"/>
            <a:chOff x="1501140" y="342900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B3DA39A-1B60-48ED-B00A-A058003077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24857021"/>
                </p:ext>
              </p:extLst>
            </p:nvPr>
          </p:nvGraphicFramePr>
          <p:xfrm>
            <a:off x="150114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D58DCC2-6BED-489B-9E48-8E429DC47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3622325"/>
                </p:ext>
              </p:extLst>
            </p:nvPr>
          </p:nvGraphicFramePr>
          <p:xfrm>
            <a:off x="424434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0E0D0-CF55-2850-33FD-3399437A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12526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(1.32)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(1.39)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9.31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(3.19)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(1.72)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6.87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(2.98)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93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975ADF-B5B1-0039-9E06-4C6A88576DDA}"/>
              </a:ext>
            </a:extLst>
          </p:cNvPr>
          <p:cNvGrpSpPr/>
          <p:nvPr/>
        </p:nvGrpSpPr>
        <p:grpSpPr>
          <a:xfrm>
            <a:off x="1706880" y="3369406"/>
            <a:ext cx="5486400" cy="2286000"/>
            <a:chOff x="1706880" y="3369406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CAAB12AB-BF00-4E02-8470-5DA5DF4D0B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5788585"/>
                </p:ext>
              </p:extLst>
            </p:nvPr>
          </p:nvGraphicFramePr>
          <p:xfrm>
            <a:off x="1706880" y="336940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396A313-5FC0-485D-A6F5-B28D67BDAD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5568474"/>
                </p:ext>
              </p:extLst>
            </p:nvPr>
          </p:nvGraphicFramePr>
          <p:xfrm>
            <a:off x="4450080" y="3369406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267DD1-1E81-8D65-122C-9E85D2E3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47452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6.70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(1.76)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4.34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(1.58)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(2.04)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(1.29)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4.21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(1.39)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(2.11)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4.43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(1.45)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4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68699A-B130-3892-436F-9B3F9896B6C9}"/>
              </a:ext>
            </a:extLst>
          </p:cNvPr>
          <p:cNvGrpSpPr/>
          <p:nvPr/>
        </p:nvGrpSpPr>
        <p:grpSpPr>
          <a:xfrm>
            <a:off x="2255520" y="3429000"/>
            <a:ext cx="5486400" cy="2286000"/>
            <a:chOff x="2255520" y="3429000"/>
            <a:chExt cx="5486400" cy="228600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EBF3A39-0FD6-4FB5-934B-9D48935E9F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6825989"/>
                </p:ext>
              </p:extLst>
            </p:nvPr>
          </p:nvGraphicFramePr>
          <p:xfrm>
            <a:off x="225552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E18A1DD-C440-49CA-B800-8737DACB2D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3283704"/>
                </p:ext>
              </p:extLst>
            </p:nvPr>
          </p:nvGraphicFramePr>
          <p:xfrm>
            <a:off x="4998720" y="3429000"/>
            <a:ext cx="2743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00CF0-8CC9-3080-6614-E312C796B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167"/>
              </p:ext>
            </p:extLst>
          </p:nvPr>
        </p:nvGraphicFramePr>
        <p:xfrm>
          <a:off x="981075" y="399002"/>
          <a:ext cx="5410200" cy="198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14858623"/>
                    </a:ext>
                  </a:extLst>
                </a:gridCol>
                <a:gridCol w="814757">
                  <a:extLst>
                    <a:ext uri="{9D8B030D-6E8A-4147-A177-3AD203B41FA5}">
                      <a16:colId xmlns:a16="http://schemas.microsoft.com/office/drawing/2014/main" val="761249275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4235251063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551134542"/>
                    </a:ext>
                  </a:extLst>
                </a:gridCol>
                <a:gridCol w="1138503">
                  <a:extLst>
                    <a:ext uri="{9D8B030D-6E8A-4147-A177-3AD203B41FA5}">
                      <a16:colId xmlns:a16="http://schemas.microsoft.com/office/drawing/2014/main" val="267987033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2995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656285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Factor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3.29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(1.07)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5.87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(1.54)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(1.85)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277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6.59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(1.63)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3.20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(1.31)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(2.25)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8871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(2.15)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4.53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(1.96)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8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25A5AC0-AD6F-39C7-B712-B2A1A797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6" y="1421395"/>
            <a:ext cx="4572000" cy="4662534"/>
          </a:xfrm>
          <a:prstGeom prst="rect">
            <a:avLst/>
          </a:prstGeom>
        </p:spPr>
      </p:pic>
      <p:pic>
        <p:nvPicPr>
          <p:cNvPr id="4" name="Picture 3" descr="A screenshot of a journal&#10;&#10;Description automatically generated">
            <a:extLst>
              <a:ext uri="{FF2B5EF4-FFF2-40B4-BE49-F238E27FC236}">
                <a16:creationId xmlns:a16="http://schemas.microsoft.com/office/drawing/2014/main" id="{EEDC62E1-D3A3-6B3F-0DE1-EDCD0DA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10" y="1430448"/>
            <a:ext cx="4594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792B-AED7-A4BE-05DC-59D50469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AB0C-0A1C-2E51-DBDC-A04D042B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4s time per word to rate (automatic advance)</a:t>
            </a:r>
          </a:p>
          <a:p>
            <a:pPr lvl="1"/>
            <a:r>
              <a:rPr lang="en-US" dirty="0"/>
              <a:t>“For each word, rate how much you like the word on a 1 to 5 scale. 5 means you like the word very much and 1 means you dislike the word very much. Indicate your rating with keyboard or mouse.”</a:t>
            </a:r>
          </a:p>
          <a:p>
            <a:pPr lvl="1"/>
            <a:r>
              <a:rPr lang="en-US" dirty="0"/>
              <a:t>“For each word, count the number of vowels in each word. Enter the number with keyboard or mouse"</a:t>
            </a:r>
          </a:p>
          <a:p>
            <a:r>
              <a:rPr lang="en-US" dirty="0"/>
              <a:t>3m delay period completing trivia questions</a:t>
            </a:r>
          </a:p>
          <a:p>
            <a:r>
              <a:rPr lang="en-US" sz="2800" dirty="0"/>
              <a:t>A set of 60 words was used for the study and test stimuli.  Words were selected to have a written frequency of 30-80 per million and to be 5-8 letters in length.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8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0C8-B743-3931-FF7D-31F3BA84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FDC2-7D42-CA99-1C4F-B5E8FFAC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POCKET, PAINT, PRISON, QUARTER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ROUGH, BRAIN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TEMPLE, PRINCE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MEDICINE, FILLING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PALACE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GRAVE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CONCRETE, DANCER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BASEMENT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SWIMMING, QUEEN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OCEAN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CLOTH, DRIVER, LIQUID, SOLDIER, GALLERY, CHAIN, LUMBER, STEEL, MISSILE, SMOKE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AUTHOR, OWNER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PORCH, FISHING, SMELL, SHADOW, TRACK, GUEST, DISPLAY, MUSCLE, SPEAKER, WEDDING, WORKER, GUIDE, BRUSH, HIGHWAY, NAVAL, CARBON, PARTNER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3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rivia game&#10;&#10;Description automatically generated">
            <a:extLst>
              <a:ext uri="{FF2B5EF4-FFF2-40B4-BE49-F238E27FC236}">
                <a16:creationId xmlns:a16="http://schemas.microsoft.com/office/drawing/2014/main" id="{3898D561-D97A-6454-5E68-0C455FE9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76" y="1395252"/>
            <a:ext cx="4560753" cy="4572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1C6D64-383A-34F3-DCA4-2E1421145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53" y="1395252"/>
            <a:ext cx="45384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71ED113-4D5E-5A14-19AE-FF9CA0A6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0" y="1430447"/>
            <a:ext cx="4560725" cy="4572000"/>
          </a:xfrm>
          <a:prstGeom prst="rect">
            <a:avLst/>
          </a:prstGeom>
        </p:spPr>
      </p:pic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F9F53A23-76E0-0A37-ADFA-700B10D4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36" y="1430447"/>
            <a:ext cx="45607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F6335-2281-3D07-F557-843C40B3BF2F}"/>
                  </a:ext>
                </a:extLst>
              </p:cNvPr>
              <p:cNvSpPr txBox="1"/>
              <p:nvPr/>
            </p:nvSpPr>
            <p:spPr>
              <a:xfrm>
                <a:off x="1608010" y="716121"/>
                <a:ext cx="91826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F6335-2281-3D07-F557-843C40B3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10" y="716121"/>
                <a:ext cx="918265" cy="572273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B11D-E3F6-59C7-8816-3CC1B9A3B5C2}"/>
                  </a:ext>
                </a:extLst>
              </p:cNvPr>
              <p:cNvSpPr txBox="1"/>
              <p:nvPr/>
            </p:nvSpPr>
            <p:spPr>
              <a:xfrm>
                <a:off x="3810000" y="716121"/>
                <a:ext cx="1509259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B11D-E3F6-59C7-8816-3CC1B9A3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716121"/>
                <a:ext cx="1509259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92C215-9D68-38B3-AEED-8E0C19FA22C8}"/>
                  </a:ext>
                </a:extLst>
              </p:cNvPr>
              <p:cNvSpPr txBox="1"/>
              <p:nvPr/>
            </p:nvSpPr>
            <p:spPr>
              <a:xfrm>
                <a:off x="5970284" y="533400"/>
                <a:ext cx="1804918" cy="1136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92C215-9D68-38B3-AEED-8E0C19FA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284" y="533400"/>
                <a:ext cx="1804918" cy="1136786"/>
              </a:xfrm>
              <a:prstGeom prst="rect">
                <a:avLst/>
              </a:prstGeom>
              <a:blipFill>
                <a:blip r:embed="rId4"/>
                <a:stretch>
                  <a:fillRect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FB8DC-C1F8-B490-27C3-C2410CA61D46}"/>
                  </a:ext>
                </a:extLst>
              </p:cNvPr>
              <p:cNvSpPr txBox="1"/>
              <p:nvPr/>
            </p:nvSpPr>
            <p:spPr>
              <a:xfrm>
                <a:off x="5664613" y="3291840"/>
                <a:ext cx="2401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FB8DC-C1F8-B490-27C3-C2410CA6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13" y="3291840"/>
                <a:ext cx="2401875" cy="276999"/>
              </a:xfrm>
              <a:prstGeom prst="rect">
                <a:avLst/>
              </a:prstGeom>
              <a:blipFill>
                <a:blip r:embed="rId5"/>
                <a:stretch>
                  <a:fillRect l="-1523" t="-2222" r="-17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5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DE492-39E3-9B21-EB24-291FF963C0F9}"/>
              </a:ext>
            </a:extLst>
          </p:cNvPr>
          <p:cNvSpPr/>
          <p:nvPr/>
        </p:nvSpPr>
        <p:spPr>
          <a:xfrm>
            <a:off x="1676400" y="971550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3200" b="1" dirty="0">
                <a:solidFill>
                  <a:srgbClr val="FF7F50"/>
                </a:solidFill>
              </a:rPr>
              <a:t>CORAL</a:t>
            </a:r>
          </a:p>
          <a:p>
            <a:pPr algn="ctr"/>
            <a:r>
              <a:rPr lang="en-US" sz="3200" b="1" dirty="0">
                <a:solidFill>
                  <a:srgbClr val="40E0D0"/>
                </a:solidFill>
              </a:rPr>
              <a:t>TURQUOISE</a:t>
            </a:r>
          </a:p>
          <a:p>
            <a:pPr algn="ctr"/>
            <a:r>
              <a:rPr lang="en-US" sz="3200" b="1" dirty="0">
                <a:solidFill>
                  <a:srgbClr val="800080"/>
                </a:solidFill>
              </a:rPr>
              <a:t>PURPLE</a:t>
            </a:r>
          </a:p>
          <a:p>
            <a:pPr algn="ctr"/>
            <a:r>
              <a:rPr lang="en-US" sz="3200" b="1" dirty="0">
                <a:solidFill>
                  <a:srgbClr val="FFBF00"/>
                </a:solidFill>
              </a:rPr>
              <a:t>AMBER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3903B-6C79-3734-7EB7-1472067A3430}"/>
              </a:ext>
            </a:extLst>
          </p:cNvPr>
          <p:cNvSpPr/>
          <p:nvPr/>
        </p:nvSpPr>
        <p:spPr>
          <a:xfrm>
            <a:off x="9829800" y="942975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BLUE</a:t>
            </a:r>
          </a:p>
          <a:p>
            <a:pPr algn="ctr"/>
            <a:r>
              <a:rPr lang="en-US" sz="3200" dirty="0">
                <a:solidFill>
                  <a:srgbClr val="DC143C"/>
                </a:solidFill>
              </a:rPr>
              <a:t>CRIMSON</a:t>
            </a:r>
          </a:p>
          <a:p>
            <a:pPr algn="ctr"/>
            <a:r>
              <a:rPr lang="en-US" sz="3200" dirty="0">
                <a:solidFill>
                  <a:srgbClr val="CCCCFF"/>
                </a:solidFill>
              </a:rPr>
              <a:t>PERIWINKLE</a:t>
            </a:r>
          </a:p>
          <a:p>
            <a:pPr algn="ctr"/>
            <a:r>
              <a:rPr lang="en-US" sz="3200" dirty="0">
                <a:solidFill>
                  <a:srgbClr val="FFA500"/>
                </a:solidFill>
              </a:rPr>
              <a:t>ORANGE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248DA-F53D-263E-C0E0-58DD82C7B592}"/>
              </a:ext>
            </a:extLst>
          </p:cNvPr>
          <p:cNvSpPr/>
          <p:nvPr/>
        </p:nvSpPr>
        <p:spPr>
          <a:xfrm>
            <a:off x="4572000" y="971550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113A"/>
                </a:solidFill>
              </a:rPr>
              <a:t>BLUE</a:t>
            </a:r>
          </a:p>
          <a:p>
            <a:pPr algn="ctr"/>
            <a:r>
              <a:rPr lang="en-US" sz="3200" b="1" dirty="0">
                <a:solidFill>
                  <a:srgbClr val="FFA500"/>
                </a:solidFill>
              </a:rPr>
              <a:t>CRIMSON</a:t>
            </a:r>
          </a:p>
          <a:p>
            <a:pPr algn="ctr"/>
            <a:r>
              <a:rPr lang="en-US" sz="3200" b="1" dirty="0">
                <a:solidFill>
                  <a:srgbClr val="106600"/>
                </a:solidFill>
              </a:rPr>
              <a:t>PERIWINKLE</a:t>
            </a:r>
          </a:p>
          <a:p>
            <a:pPr algn="ctr"/>
            <a:r>
              <a:rPr lang="en-US" sz="3200" b="1" dirty="0">
                <a:solidFill>
                  <a:srgbClr val="006CBF"/>
                </a:solidFill>
              </a:rPr>
              <a:t>ORANGE</a:t>
            </a:r>
          </a:p>
          <a:p>
            <a:pPr algn="ctr"/>
            <a:r>
              <a:rPr lang="en-US" sz="3200" b="1" dirty="0">
                <a:solidFill>
                  <a:srgbClr val="C8C8FF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99064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F9C38-40AB-A956-27D4-1135C2C1D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65144"/>
              </p:ext>
            </p:extLst>
          </p:nvPr>
        </p:nvGraphicFramePr>
        <p:xfrm>
          <a:off x="3209925" y="581025"/>
          <a:ext cx="4308474" cy="3363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814">
                  <a:extLst>
                    <a:ext uri="{9D8B030D-6E8A-4147-A177-3AD203B41FA5}">
                      <a16:colId xmlns:a16="http://schemas.microsoft.com/office/drawing/2014/main" val="1593225878"/>
                    </a:ext>
                  </a:extLst>
                </a:gridCol>
                <a:gridCol w="549186">
                  <a:extLst>
                    <a:ext uri="{9D8B030D-6E8A-4147-A177-3AD203B41FA5}">
                      <a16:colId xmlns:a16="http://schemas.microsoft.com/office/drawing/2014/main" val="20939872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11674339"/>
                    </a:ext>
                  </a:extLst>
                </a:gridCol>
                <a:gridCol w="1470024">
                  <a:extLst>
                    <a:ext uri="{9D8B030D-6E8A-4147-A177-3AD203B41FA5}">
                      <a16:colId xmlns:a16="http://schemas.microsoft.com/office/drawing/2014/main" val="3298140012"/>
                    </a:ext>
                  </a:extLst>
                </a:gridCol>
              </a:tblGrid>
              <a:tr h="373226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Tested in Messy Room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53278"/>
                  </a:ext>
                </a:extLst>
              </a:tr>
              <a:tr h="1993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768289"/>
                  </a:ext>
                </a:extLst>
              </a:tr>
              <a:tr h="1074607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Private Body Consciousness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Typical moral judgments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Typical moral judgments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5371064"/>
                  </a:ext>
                </a:extLst>
              </a:tr>
              <a:tr h="1236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Typical moral judgments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Very harsh moral judgments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68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8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30810</TotalTime>
  <Words>691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Reber</dc:creator>
  <cp:lastModifiedBy>Paul Reber</cp:lastModifiedBy>
  <cp:revision>9</cp:revision>
  <dcterms:created xsi:type="dcterms:W3CDTF">2023-10-11T18:32:12Z</dcterms:created>
  <dcterms:modified xsi:type="dcterms:W3CDTF">2024-01-16T01:10:26Z</dcterms:modified>
</cp:coreProperties>
</file>