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813" r:id="rId9"/>
    <p:sldId id="814" r:id="rId10"/>
    <p:sldId id="811" r:id="rId11"/>
    <p:sldId id="815" r:id="rId12"/>
    <p:sldId id="816" r:id="rId13"/>
    <p:sldId id="817" r:id="rId14"/>
    <p:sldId id="819" r:id="rId15"/>
    <p:sldId id="820" r:id="rId16"/>
    <p:sldId id="822" r:id="rId17"/>
    <p:sldId id="8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F5990-6D27-4645-802A-1A91E80E977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F8CE3-EF19-43B2-B53D-940CBC9F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39B0F8-DE4F-4332-A049-AA9BC2D32F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FF85F2-14E9-437D-8D60-16EFB84F323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C18D7-E0B3-43D9-9B9E-4E92376361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EEBEC8-B6E7-4970-BFDC-E5CBEF42974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B9C7-3C45-F4F1-2005-50D8F1F3F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E52A3-CE31-C363-1875-5EE1007F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BA55-850B-68CF-B305-766D5597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D98E-B051-2650-A833-A62EF452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8463-64C6-5C63-617E-73968D1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E059-A698-6C72-0CB6-D988A27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597D5-2600-ED6F-A5AD-54609FEC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14DB-3160-4602-934A-A5E2D2A9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1625-EBBD-9E6E-E55E-D6A4A0FB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BAE8-96D4-7FB1-32CC-BE1B928A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4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FD6D0-E1C8-B85B-7B5C-3D4992680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87D1-0CCD-13A2-3542-A8CE1473D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95726-47DE-82E8-90D1-16BAD784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F17F-3981-BF91-3C2C-47999DA4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FE37-1B0D-E75F-F6A8-9184FCBB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B0AE8B-FB0A-49C5-92F1-9DF51FC22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E3FC-CE42-FE39-CE43-AA283FA0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1AE-83E0-897F-10B6-FEB0EF42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A254-A04A-335A-FEC7-BAA13D29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99E1-E2C2-50D7-950E-808C5734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6260-A2AC-3F34-2EF8-BBAE1E69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6641-AF8D-8DA1-2EDF-47ABF43C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98CB-51C6-679E-8B3E-66A2C4EB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B65E-F500-A9CA-C76D-2D1072CB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D4D4-3A0A-34D9-47DF-A3369937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DDC5-B0F2-2D64-9342-55DF8DF0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1E9A-8611-6D0E-0DF2-1869459A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2414-F0E1-3BF7-2FA8-BFA17B324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501F-62E8-16A4-DBC4-E73581C2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C666B-39C9-1E1F-7C99-C27D39A5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4D153-62B9-FE31-101B-9D053C12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BD8CE-E571-93E4-120F-75F347A8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6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8D19-DC89-5394-F1F0-204BABBF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128FE-3595-4FEC-8FBC-7838321E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7561-444F-7962-A18F-A3C709D11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C06C2-4A79-017A-40C4-0ED4589DC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FA4BA-81BA-0862-DDAB-9BBB71EE2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EE46B-414E-12E7-3310-35311C96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E01C2-28F7-6D78-84A3-9326CE0E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8E38C-8876-1034-2DFB-6089AA73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1C0E-DC5E-FA9C-6559-05A7245C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954B7-5B48-9E5D-C890-62FB0A0B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4FE3C-442A-0934-8201-5F1AEF9F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3E679-24D6-BDB3-93EB-2C4DAC6B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9199A-276E-745C-9817-D7713865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15B28-2420-CF37-01A5-E1808EC5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836AF-61C0-B7D0-DF39-25661347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670-4ABC-27EB-D093-CDB9278A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E89E-AE37-41CC-AD2F-77F4203E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347BA-1709-B201-A5FE-D9811D71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3C115-7178-2E7C-8B03-94ADA0A1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FA71-BB1F-8FFF-F050-6BE8C76B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299FB-00FF-4C0F-02B9-030E928A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B802-A378-61B1-99FD-CBF979A5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4D6FA-7342-0331-52AE-563B8C8A0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76A5-01B8-984F-A343-9395A3F6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F1E93-E00F-5D4B-DE0A-CBC0F421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B906-E5D7-1F6F-EF0F-62770AFB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C8828-7850-D487-E5E7-B03764FF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48DE1-D4F0-6B37-08C5-A5CA50BF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89D49-FA11-F602-55B3-624A7CCD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DE3B-5914-7914-4670-BC6F2DBE1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803A8-A464-4769-A6D4-3B6F57CA8CC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76DD-6861-2B58-1063-9D2EE3284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5147-82C0-943E-1902-E4BF997A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CB5DB-25B2-4521-8B00-F54C1DE4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E12B2-DC60-BD35-FBB9-704CB568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Feb 21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C3F97-3EB7-75CA-EADA-08992E24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17: Qualitative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31956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784353-8B8F-4C90-8DC2-A33EE32E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T1: A1 &gt; B1</a:t>
            </a:r>
          </a:p>
          <a:p>
            <a:pPr lvl="1"/>
            <a:r>
              <a:rPr lang="en-US" sz="2000" dirty="0"/>
              <a:t>Strongest evidence if successful</a:t>
            </a:r>
          </a:p>
          <a:p>
            <a:pPr lvl="2"/>
            <a:r>
              <a:rPr lang="en-US" sz="1800" dirty="0"/>
              <a:t>Cohort A is better at task performance because of training intervention</a:t>
            </a:r>
          </a:p>
          <a:p>
            <a:pPr lvl="1"/>
            <a:r>
              <a:rPr lang="en-US" sz="2000" dirty="0"/>
              <a:t>Weakest for statistical power</a:t>
            </a:r>
          </a:p>
          <a:p>
            <a:pPr lvl="2"/>
            <a:r>
              <a:rPr lang="en-US" sz="1800" dirty="0"/>
              <a:t>“Between-participants” design vulnerable to individual differences, variability due to measurement error</a:t>
            </a:r>
          </a:p>
          <a:p>
            <a:r>
              <a:rPr lang="en-US" sz="2400" dirty="0"/>
              <a:t>T2: B2 &gt; B1</a:t>
            </a:r>
          </a:p>
          <a:p>
            <a:pPr lvl="1"/>
            <a:r>
              <a:rPr lang="en-US" sz="2000" dirty="0"/>
              <a:t>Strongest statistical power</a:t>
            </a:r>
          </a:p>
          <a:p>
            <a:pPr lvl="2"/>
            <a:r>
              <a:rPr lang="en-US" sz="1800" dirty="0"/>
              <a:t>Each student is their own control</a:t>
            </a:r>
          </a:p>
          <a:p>
            <a:pPr lvl="1"/>
            <a:r>
              <a:rPr lang="en-US" sz="2000" dirty="0"/>
              <a:t>Inference that intervention caused improvement is weakened by other possible sources of learning between assessments</a:t>
            </a:r>
          </a:p>
          <a:p>
            <a:r>
              <a:rPr lang="en-US" sz="2400" dirty="0"/>
              <a:t>T3: A1 = A2</a:t>
            </a:r>
          </a:p>
          <a:p>
            <a:pPr lvl="1"/>
            <a:r>
              <a:rPr lang="en-US" sz="2000" dirty="0"/>
              <a:t>Demonstrates retention</a:t>
            </a:r>
          </a:p>
          <a:p>
            <a:pPr lvl="1"/>
            <a:r>
              <a:rPr lang="en-US" sz="2000" dirty="0"/>
              <a:t>Weak statistical test relies on no difference but still useful to document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3BB26-5983-40DF-9934-451C766F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</p:spTree>
    <p:extLst>
      <p:ext uri="{BB962C8B-B14F-4D97-AF65-F5344CB8AC3E}">
        <p14:creationId xmlns:p14="http://schemas.microsoft.com/office/powerpoint/2010/main" val="60941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9D3A-9452-9A37-1918-C0DD2C9C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2970-A800-96A2-3AF6-DFEDF45A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Jaeggi</a:t>
            </a:r>
            <a:r>
              <a:rPr lang="en-US" dirty="0"/>
              <a:t> et al. (2008) reported an intervention that appeared to increase fluid intelligence</a:t>
            </a:r>
          </a:p>
          <a:p>
            <a:endParaRPr lang="en-US" dirty="0"/>
          </a:p>
          <a:p>
            <a:r>
              <a:rPr lang="en-US" dirty="0"/>
              <a:t>Basic science: fluid intelligence is supposed to be immutable</a:t>
            </a:r>
          </a:p>
          <a:p>
            <a:pPr lvl="1"/>
            <a:r>
              <a:rPr lang="en-US" dirty="0"/>
              <a:t>Some core cognitive abilities are traits</a:t>
            </a:r>
          </a:p>
          <a:p>
            <a:pPr lvl="1"/>
            <a:r>
              <a:rPr lang="en-US" dirty="0"/>
              <a:t>Unaffected by education, experience, environment</a:t>
            </a:r>
          </a:p>
          <a:p>
            <a:r>
              <a:rPr lang="en-US" dirty="0"/>
              <a:t>Applied science: “use it or lose it” in cognitive aging</a:t>
            </a:r>
          </a:p>
          <a:p>
            <a:pPr lvl="1"/>
            <a:r>
              <a:rPr lang="en-US" dirty="0"/>
              <a:t>Lifetime cognitive engagement predicts better aging</a:t>
            </a:r>
          </a:p>
          <a:p>
            <a:pPr lvl="1"/>
            <a:r>
              <a:rPr lang="en-US" dirty="0"/>
              <a:t>High levels of education, “occupational complexity”</a:t>
            </a:r>
          </a:p>
        </p:txBody>
      </p:sp>
    </p:spTree>
    <p:extLst>
      <p:ext uri="{BB962C8B-B14F-4D97-AF65-F5344CB8AC3E}">
        <p14:creationId xmlns:p14="http://schemas.microsoft.com/office/powerpoint/2010/main" val="188442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376F-0958-D095-5F57-9D7ED401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BF1E-55BA-0708-81D6-49D5323C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best control condition to the intervention?</a:t>
            </a:r>
          </a:p>
          <a:p>
            <a:pPr lvl="1"/>
            <a:r>
              <a:rPr lang="en-US" dirty="0"/>
              <a:t>Demand characteristics matter</a:t>
            </a:r>
          </a:p>
          <a:p>
            <a:r>
              <a:rPr lang="en-US" dirty="0"/>
              <a:t>What is the appropriate dependent variable?</a:t>
            </a:r>
          </a:p>
          <a:p>
            <a:pPr lvl="1"/>
            <a:r>
              <a:rPr lang="en-US" dirty="0"/>
              <a:t>Matrix-based IQ tests are not designed for this</a:t>
            </a:r>
          </a:p>
          <a:p>
            <a:r>
              <a:rPr lang="en-US" dirty="0"/>
              <a:t>Generalization across age</a:t>
            </a:r>
          </a:p>
          <a:p>
            <a:pPr lvl="1"/>
            <a:r>
              <a:rPr lang="en-US" dirty="0"/>
              <a:t>Undergraduates</a:t>
            </a:r>
          </a:p>
          <a:p>
            <a:pPr lvl="1"/>
            <a:r>
              <a:rPr lang="en-US" dirty="0"/>
              <a:t>Children</a:t>
            </a:r>
          </a:p>
          <a:p>
            <a:pPr lvl="1"/>
            <a:r>
              <a:rPr lang="en-US" dirty="0"/>
              <a:t>Older adults</a:t>
            </a:r>
          </a:p>
          <a:p>
            <a:r>
              <a:rPr lang="en-US" dirty="0"/>
              <a:t>Effect size estimates</a:t>
            </a:r>
          </a:p>
          <a:p>
            <a:pPr lvl="1"/>
            <a:r>
              <a:rPr lang="en-US" dirty="0"/>
              <a:t>0.8 -&gt; 0.2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8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A11-9CCF-4A04-351B-3594B1B9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051A-11F6-90CE-30EC-6FC0D42B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Lumosity Brain Training company</a:t>
            </a:r>
          </a:p>
          <a:p>
            <a:pPr lvl="1"/>
            <a:r>
              <a:rPr lang="en-US" dirty="0"/>
              <a:t>Licensed tasks</a:t>
            </a:r>
          </a:p>
          <a:p>
            <a:pPr lvl="1"/>
            <a:r>
              <a:rPr lang="en-US" dirty="0"/>
              <a:t>Funded efficacy research</a:t>
            </a:r>
          </a:p>
          <a:p>
            <a:pPr lvl="1"/>
            <a:r>
              <a:rPr lang="en-US" dirty="0"/>
              <a:t>Paid a large fine for misleading advertising</a:t>
            </a:r>
          </a:p>
          <a:p>
            <a:pPr lvl="1"/>
            <a:endParaRPr lang="en-US" dirty="0"/>
          </a:p>
          <a:p>
            <a:r>
              <a:rPr lang="en-US" dirty="0"/>
              <a:t>Brain training markets</a:t>
            </a:r>
          </a:p>
          <a:p>
            <a:pPr lvl="1"/>
            <a:r>
              <a:rPr lang="en-US" dirty="0"/>
              <a:t>Children with learning disabilities</a:t>
            </a:r>
          </a:p>
          <a:p>
            <a:pPr lvl="1"/>
            <a:r>
              <a:rPr lang="en-US" dirty="0"/>
              <a:t>Older adults and cognitive decline</a:t>
            </a:r>
          </a:p>
          <a:p>
            <a:pPr lvl="1"/>
            <a:endParaRPr lang="en-US" dirty="0"/>
          </a:p>
          <a:p>
            <a:r>
              <a:rPr lang="en-US" dirty="0"/>
              <a:t>Conflict of Interest concerns greatly heightened skepticism</a:t>
            </a:r>
          </a:p>
        </p:txBody>
      </p:sp>
    </p:spTree>
    <p:extLst>
      <p:ext uri="{BB962C8B-B14F-4D97-AF65-F5344CB8AC3E}">
        <p14:creationId xmlns:p14="http://schemas.microsoft.com/office/powerpoint/2010/main" val="112291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D3C4-55E8-5B7C-9D3D-3C9B3268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Owen et al. (2010)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F110-90E9-14DB-C224-F7B509AA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Large-scale study failed to find effects</a:t>
            </a:r>
          </a:p>
          <a:p>
            <a:pPr lvl="1"/>
            <a:r>
              <a:rPr lang="en-US" dirty="0"/>
              <a:t>6 weeks of training</a:t>
            </a:r>
          </a:p>
          <a:p>
            <a:pPr lvl="1"/>
            <a:r>
              <a:rPr lang="en-US" dirty="0"/>
              <a:t>N = 11,430 online participants</a:t>
            </a:r>
          </a:p>
          <a:p>
            <a:pPr lvl="1"/>
            <a:endParaRPr lang="en-US" dirty="0"/>
          </a:p>
          <a:p>
            <a:r>
              <a:rPr lang="en-US" dirty="0"/>
              <a:t>Practice improved performance on trained tasks</a:t>
            </a:r>
          </a:p>
          <a:p>
            <a:pPr lvl="1"/>
            <a:r>
              <a:rPr lang="en-US" dirty="0"/>
              <a:t>Did not transfer to any general or untrained measures</a:t>
            </a:r>
          </a:p>
          <a:p>
            <a:pPr lvl="1"/>
            <a:endParaRPr lang="en-US" dirty="0"/>
          </a:p>
          <a:p>
            <a:r>
              <a:rPr lang="en-US" dirty="0"/>
              <a:t>Similar to many other training studies with null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16D90-8E6A-6A8B-A320-A5BFD772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34" y="177800"/>
            <a:ext cx="5934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100F-F24A-2F81-2D6B-82CC3452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Corbett et al.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4C54-E992-B624-B438-CB8E76EE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&gt; 60</a:t>
            </a:r>
          </a:p>
          <a:p>
            <a:pPr lvl="1"/>
            <a:r>
              <a:rPr lang="en-US" dirty="0"/>
              <a:t>N = 2912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Reasoning based cognitive training improved performance on reasoning, working memory and verbal learning</a:t>
            </a:r>
          </a:p>
          <a:p>
            <a:pPr lvl="1"/>
            <a:r>
              <a:rPr lang="en-US" dirty="0"/>
              <a:t>Effect size 0.15 – 0.20 for ADL, VL</a:t>
            </a:r>
          </a:p>
          <a:p>
            <a:pPr lvl="1"/>
            <a:r>
              <a:rPr lang="en-US" dirty="0"/>
              <a:t>Effect size 0.30 for Reasoning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5DED8-B802-A4FD-DAC3-D8284E8A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43" y="1590675"/>
            <a:ext cx="7515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44F1-962A-8A5A-070C-B93435B7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Developmental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AC50-8451-DB85-0141-BEC99FFF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mixed results and RCR issues</a:t>
            </a:r>
          </a:p>
          <a:p>
            <a:endParaRPr lang="en-US" dirty="0"/>
          </a:p>
          <a:p>
            <a:r>
              <a:rPr lang="en-US" dirty="0"/>
              <a:t>“Fast </a:t>
            </a:r>
            <a:r>
              <a:rPr lang="en-US" dirty="0" err="1"/>
              <a:t>ForWord</a:t>
            </a:r>
            <a:r>
              <a:rPr lang="en-US" dirty="0"/>
              <a:t>” result unable to be replicated, but still sold popularly</a:t>
            </a:r>
          </a:p>
          <a:p>
            <a:pPr lvl="1"/>
            <a:r>
              <a:rPr lang="en-US" dirty="0"/>
              <a:t>Auditory training of phonemes to improve reading</a:t>
            </a:r>
          </a:p>
          <a:p>
            <a:endParaRPr lang="en-US" dirty="0"/>
          </a:p>
          <a:p>
            <a:r>
              <a:rPr lang="en-US" dirty="0"/>
              <a:t>Interventions with LD children appear effective</a:t>
            </a:r>
          </a:p>
          <a:p>
            <a:pPr lvl="1"/>
            <a:r>
              <a:rPr lang="en-US" dirty="0"/>
              <a:t>Difficult to control maturation effects</a:t>
            </a:r>
          </a:p>
          <a:p>
            <a:pPr lvl="1"/>
            <a:r>
              <a:rPr lang="en-US" dirty="0"/>
              <a:t>Cognitive functions being trained improve with age, education</a:t>
            </a:r>
          </a:p>
          <a:p>
            <a:pPr lvl="1"/>
            <a:r>
              <a:rPr lang="en-US" dirty="0"/>
              <a:t>Smaller n’s in most studies</a:t>
            </a:r>
          </a:p>
        </p:txBody>
      </p:sp>
    </p:spTree>
    <p:extLst>
      <p:ext uri="{BB962C8B-B14F-4D97-AF65-F5344CB8AC3E}">
        <p14:creationId xmlns:p14="http://schemas.microsoft.com/office/powerpoint/2010/main" val="374015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5EAA-347D-C074-DEFB-3BAC572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Training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6C48-9D96-357F-D759-AB3F8E65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“brain training” work?</a:t>
            </a:r>
          </a:p>
          <a:p>
            <a:pPr lvl="1"/>
            <a:r>
              <a:rPr lang="en-US" dirty="0"/>
              <a:t>Who’s asking?</a:t>
            </a:r>
          </a:p>
          <a:p>
            <a:pPr lvl="1"/>
            <a:r>
              <a:rPr lang="en-US" dirty="0"/>
              <a:t>Yes, for some populations and some outcomes</a:t>
            </a:r>
          </a:p>
          <a:p>
            <a:pPr lvl="1"/>
            <a:endParaRPr lang="en-US" dirty="0"/>
          </a:p>
          <a:p>
            <a:r>
              <a:rPr lang="en-US" dirty="0"/>
              <a:t>Illustrates many challenges of intervention research</a:t>
            </a:r>
          </a:p>
          <a:p>
            <a:pPr lvl="1"/>
            <a:r>
              <a:rPr lang="en-US" dirty="0"/>
              <a:t>What is the intended population and how are they sampled?</a:t>
            </a:r>
          </a:p>
          <a:p>
            <a:pPr lvl="1"/>
            <a:r>
              <a:rPr lang="en-US" dirty="0"/>
              <a:t>What is the dependent variable outcome measure?</a:t>
            </a:r>
          </a:p>
          <a:p>
            <a:pPr lvl="1"/>
            <a:r>
              <a:rPr lang="en-US" dirty="0"/>
              <a:t>How is the control task implemented?</a:t>
            </a:r>
          </a:p>
          <a:p>
            <a:pPr lvl="1"/>
            <a:r>
              <a:rPr lang="en-US" dirty="0"/>
              <a:t>How rigorous is the methodology?</a:t>
            </a:r>
          </a:p>
        </p:txBody>
      </p:sp>
    </p:spTree>
    <p:extLst>
      <p:ext uri="{BB962C8B-B14F-4D97-AF65-F5344CB8AC3E}">
        <p14:creationId xmlns:p14="http://schemas.microsoft.com/office/powerpoint/2010/main" val="418151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A0ACD-3A5A-CA35-8141-6614EE24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205, Nov 14, Class 23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755C-5778-0B25-9E8C-CAFDE6A7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Quasi-Experimental design</a:t>
            </a:r>
          </a:p>
          <a:p>
            <a:pPr lvl="1"/>
            <a:r>
              <a:rPr lang="en-US" dirty="0"/>
              <a:t>Field and Intervention research</a:t>
            </a:r>
          </a:p>
        </p:txBody>
      </p:sp>
    </p:spTree>
    <p:extLst>
      <p:ext uri="{BB962C8B-B14F-4D97-AF65-F5344CB8AC3E}">
        <p14:creationId xmlns:p14="http://schemas.microsoft.com/office/powerpoint/2010/main" val="301098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Science Fair’s Teachable Moment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science fair project done by an 8yo girl, “Does Skin Color Make a Difference?” (Boulder, Colorado)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2001 school science fair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School board panicked and censored the results for fear of “insensitivity”</a:t>
            </a:r>
          </a:p>
          <a:p>
            <a:pPr>
              <a:lnSpc>
                <a:spcPct val="90000"/>
              </a:lnSpc>
            </a:pPr>
            <a:r>
              <a:rPr lang="en-US" dirty="0"/>
              <a:t>Design: Two Barbie dolls, one white and one black.  One Barbie is wearing a lavender (preferred) dress.  The question is “which doll do you prefer?”</a:t>
            </a:r>
          </a:p>
          <a:p>
            <a:pPr>
              <a:lnSpc>
                <a:spcPct val="90000"/>
              </a:lnSpc>
            </a:pPr>
            <a:r>
              <a:rPr lang="en-US" dirty="0"/>
              <a:t>30 adults and children were asked.  Adults consistently preferred the lavender dress (e.g., 27 of 30 times).  </a:t>
            </a:r>
          </a:p>
          <a:p>
            <a:pPr>
              <a:lnSpc>
                <a:spcPct val="90000"/>
              </a:lnSpc>
            </a:pPr>
            <a:r>
              <a:rPr lang="en-US" dirty="0"/>
              <a:t>Among children, only 6 picked the lavender dress if the Black Barbie wore the dress.</a:t>
            </a:r>
          </a:p>
        </p:txBody>
      </p:sp>
    </p:spTree>
    <p:extLst>
      <p:ext uri="{BB962C8B-B14F-4D97-AF65-F5344CB8AC3E}">
        <p14:creationId xmlns:p14="http://schemas.microsoft.com/office/powerpoint/2010/main" val="80545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Adults’ preference</a:t>
            </a:r>
          </a:p>
        </p:txBody>
      </p:sp>
      <p:graphicFrame>
        <p:nvGraphicFramePr>
          <p:cNvPr id="4163" name="Group 67"/>
          <p:cNvGraphicFramePr>
            <a:graphicFrameLocks noGrp="1"/>
          </p:cNvGraphicFramePr>
          <p:nvPr>
            <p:ph sz="half" idx="1"/>
          </p:nvPr>
        </p:nvGraphicFramePr>
        <p:xfrm>
          <a:off x="1221180" y="1661160"/>
          <a:ext cx="8229600" cy="24079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Adults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Black-Lavender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(.867)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(.133)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White-Lavender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(.933)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(.067)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89" name="Rectangle 69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607626"/>
            <a:ext cx="10972800" cy="1518538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&lt;1.00, p&gt;0.50</a:t>
            </a:r>
          </a:p>
        </p:txBody>
      </p:sp>
    </p:spTree>
    <p:extLst>
      <p:ext uri="{BB962C8B-B14F-4D97-AF65-F5344CB8AC3E}">
        <p14:creationId xmlns:p14="http://schemas.microsoft.com/office/powerpoint/2010/main" val="1201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Children’s preference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441371"/>
            <a:ext cx="10972800" cy="16847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Average rate choosing the Lavender dress is 21/30 = 0.70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Expected value (null hypothesis) = 10.5 Lavender, 4.5 Other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=12.86, p&lt;0.001</a:t>
            </a:r>
          </a:p>
        </p:txBody>
      </p:sp>
      <p:graphicFrame>
        <p:nvGraphicFramePr>
          <p:cNvPr id="8255" name="Group 63"/>
          <p:cNvGraphicFramePr>
            <a:graphicFrameLocks noGrp="1"/>
          </p:cNvGraphicFramePr>
          <p:nvPr>
            <p:ph sz="half" idx="1"/>
          </p:nvPr>
        </p:nvGraphicFramePr>
        <p:xfrm>
          <a:off x="936172" y="1766455"/>
          <a:ext cx="8229600" cy="24079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Children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Black-Lavender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(.40)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(.60)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White-Lavender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(1.0)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(.00)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98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000"/>
              <a:t>Do Adults and Children react differently?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83673" y="5064310"/>
            <a:ext cx="8229600" cy="990602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=7.02, p&lt;0.01 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sz="half" idx="1"/>
          </p:nvPr>
        </p:nvGraphicFramePr>
        <p:xfrm>
          <a:off x="841169" y="1417638"/>
          <a:ext cx="8229600" cy="3352800"/>
        </p:xfrm>
        <a:graphic>
          <a:graphicData uri="http://schemas.openxmlformats.org/drawingml/2006/table">
            <a:tbl>
              <a:tblPr/>
              <a:tblGrid>
                <a:gridCol w="28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Adults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(.867)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(.133)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Children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(.40)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(.60)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(.633)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(.367)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52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16F5-C052-AE74-8E3C-72376465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Laptops in the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EA4-2EE3-5604-19F2-EB46EB17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against</a:t>
            </a:r>
          </a:p>
          <a:p>
            <a:pPr lvl="1"/>
            <a:r>
              <a:rPr lang="en-US" dirty="0"/>
              <a:t>Distraction caused by multitasking (Sana et al. 2013)</a:t>
            </a:r>
          </a:p>
          <a:p>
            <a:pPr lvl="1"/>
            <a:r>
              <a:rPr lang="en-US" dirty="0"/>
              <a:t>Writing is better (Mueller &amp; Oppenheimer, 2014)</a:t>
            </a:r>
          </a:p>
          <a:p>
            <a:r>
              <a:rPr lang="en-US" dirty="0"/>
              <a:t>Methodological challenges</a:t>
            </a:r>
          </a:p>
          <a:p>
            <a:pPr lvl="1"/>
            <a:r>
              <a:rPr lang="en-US" dirty="0"/>
              <a:t>Grades are a problematic DV</a:t>
            </a:r>
          </a:p>
          <a:p>
            <a:pPr lvl="1"/>
            <a:r>
              <a:rPr lang="en-US" dirty="0"/>
              <a:t>Too many extraneous variables to control</a:t>
            </a:r>
          </a:p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Differences in students, teachers, material</a:t>
            </a:r>
          </a:p>
          <a:p>
            <a:pPr lvl="1"/>
            <a:r>
              <a:rPr lang="en-US" dirty="0"/>
              <a:t>Changes over time due to greater experience with technology?</a:t>
            </a:r>
          </a:p>
        </p:txBody>
      </p:sp>
    </p:spTree>
    <p:extLst>
      <p:ext uri="{BB962C8B-B14F-4D97-AF65-F5344CB8AC3E}">
        <p14:creationId xmlns:p14="http://schemas.microsoft.com/office/powerpoint/2010/main" val="168168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0376-8412-9804-DF3B-00D7C9B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intervention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4437-F3E7-B1DB-C562-C1C12F26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skill training</a:t>
            </a:r>
          </a:p>
          <a:p>
            <a:pPr lvl="1"/>
            <a:r>
              <a:rPr lang="en-US" dirty="0"/>
              <a:t>Shorter time course, 4-6 weeks</a:t>
            </a:r>
          </a:p>
          <a:p>
            <a:pPr lvl="1"/>
            <a:r>
              <a:rPr lang="en-US" dirty="0"/>
              <a:t>Large numbers of students, all getting identical content</a:t>
            </a:r>
          </a:p>
          <a:p>
            <a:pPr lvl="1"/>
            <a:endParaRPr lang="en-US" dirty="0"/>
          </a:p>
          <a:p>
            <a:r>
              <a:rPr lang="en-US" dirty="0"/>
              <a:t>Can memory theory be used to accelerate training?</a:t>
            </a:r>
          </a:p>
          <a:p>
            <a:pPr lvl="1"/>
            <a:r>
              <a:rPr lang="en-US" dirty="0"/>
              <a:t>Intervention to speed learning</a:t>
            </a:r>
          </a:p>
        </p:txBody>
      </p:sp>
    </p:spTree>
    <p:extLst>
      <p:ext uri="{BB962C8B-B14F-4D97-AF65-F5344CB8AC3E}">
        <p14:creationId xmlns:p14="http://schemas.microsoft.com/office/powerpoint/2010/main" val="162618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F34F6-A202-5E53-9E6A-231F740D4C85}"/>
              </a:ext>
            </a:extLst>
          </p:cNvPr>
          <p:cNvSpPr/>
          <p:nvPr/>
        </p:nvSpPr>
        <p:spPr bwMode="auto">
          <a:xfrm>
            <a:off x="6841637" y="2800068"/>
            <a:ext cx="1695172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No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D65CF-E299-65E8-0BD9-7520D6EB8991}"/>
              </a:ext>
            </a:extLst>
          </p:cNvPr>
          <p:cNvSpPr/>
          <p:nvPr/>
        </p:nvSpPr>
        <p:spPr bwMode="auto">
          <a:xfrm>
            <a:off x="2780742" y="3082262"/>
            <a:ext cx="8382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212F7-B92F-D881-E9C6-2DBC7D1B611B}"/>
              </a:ext>
            </a:extLst>
          </p:cNvPr>
          <p:cNvSpPr/>
          <p:nvPr/>
        </p:nvSpPr>
        <p:spPr bwMode="auto">
          <a:xfrm>
            <a:off x="4208669" y="2800068"/>
            <a:ext cx="1695172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Intervention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8C213-957D-4E2A-0DCB-6B630F932191}"/>
              </a:ext>
            </a:extLst>
          </p:cNvPr>
          <p:cNvSpPr/>
          <p:nvPr/>
        </p:nvSpPr>
        <p:spPr bwMode="auto">
          <a:xfrm>
            <a:off x="4208669" y="4464109"/>
            <a:ext cx="1695172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No 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4A6F5-F055-936E-4919-AF12FAF965F8}"/>
              </a:ext>
            </a:extLst>
          </p:cNvPr>
          <p:cNvSpPr/>
          <p:nvPr/>
        </p:nvSpPr>
        <p:spPr bwMode="auto">
          <a:xfrm>
            <a:off x="6042446" y="2281472"/>
            <a:ext cx="381000" cy="33977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Assessment - 1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D3732D-B217-3BF3-34F2-86CE64932D0D}"/>
              </a:ext>
            </a:extLst>
          </p:cNvPr>
          <p:cNvSpPr/>
          <p:nvPr/>
        </p:nvSpPr>
        <p:spPr bwMode="auto">
          <a:xfrm rot="21088868">
            <a:off x="3765748" y="3217031"/>
            <a:ext cx="381000" cy="26504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58AD8F-537F-96FC-7BE4-587F804FBDD8}"/>
              </a:ext>
            </a:extLst>
          </p:cNvPr>
          <p:cNvSpPr/>
          <p:nvPr/>
        </p:nvSpPr>
        <p:spPr bwMode="auto">
          <a:xfrm rot="199713">
            <a:off x="3765748" y="4635633"/>
            <a:ext cx="381000" cy="26504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24B6BF-B603-F502-99EC-226B577A3C5A}"/>
              </a:ext>
            </a:extLst>
          </p:cNvPr>
          <p:cNvCxnSpPr>
            <a:cxnSpLocks/>
          </p:cNvCxnSpPr>
          <p:nvPr/>
        </p:nvCxnSpPr>
        <p:spPr bwMode="auto">
          <a:xfrm>
            <a:off x="2548370" y="4072862"/>
            <a:ext cx="12991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11D96-9796-D54F-BF55-24E5050A7998}"/>
              </a:ext>
            </a:extLst>
          </p:cNvPr>
          <p:cNvSpPr/>
          <p:nvPr/>
        </p:nvSpPr>
        <p:spPr>
          <a:xfrm>
            <a:off x="3314388" y="2331368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69BD2-44DB-19DE-4CC5-B101AC151AB2}"/>
              </a:ext>
            </a:extLst>
          </p:cNvPr>
          <p:cNvSpPr/>
          <p:nvPr/>
        </p:nvSpPr>
        <p:spPr>
          <a:xfrm>
            <a:off x="3326409" y="493999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4348D-6BAD-C83C-2EF4-EFA40AEB0CAF}"/>
              </a:ext>
            </a:extLst>
          </p:cNvPr>
          <p:cNvSpPr txBox="1"/>
          <p:nvPr/>
        </p:nvSpPr>
        <p:spPr>
          <a:xfrm>
            <a:off x="875970" y="3254698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assignment within a single  class, half students to “A” cohort and half to “B” cohort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05804-9C5A-0C3C-08DE-9D2A31AA47B6}"/>
              </a:ext>
            </a:extLst>
          </p:cNvPr>
          <p:cNvSpPr/>
          <p:nvPr/>
        </p:nvSpPr>
        <p:spPr bwMode="auto">
          <a:xfrm>
            <a:off x="8709446" y="2266307"/>
            <a:ext cx="381000" cy="33790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Assessment- 2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C169F-6ED9-01B5-E1D3-CF66F46F09C0}"/>
              </a:ext>
            </a:extLst>
          </p:cNvPr>
          <p:cNvSpPr txBox="1"/>
          <p:nvPr/>
        </p:nvSpPr>
        <p:spPr>
          <a:xfrm>
            <a:off x="3935678" y="1552673"/>
            <a:ext cx="31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1: A1 versus B1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3BC02-03A2-37D8-E998-A81309CEC372}"/>
              </a:ext>
            </a:extLst>
          </p:cNvPr>
          <p:cNvSpPr txBox="1"/>
          <p:nvPr/>
        </p:nvSpPr>
        <p:spPr>
          <a:xfrm>
            <a:off x="4219321" y="6034433"/>
            <a:ext cx="5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2: B1 versus 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1602E-F785-AE9B-2FEE-862149D08A46}"/>
              </a:ext>
            </a:extLst>
          </p:cNvPr>
          <p:cNvSpPr txBox="1"/>
          <p:nvPr/>
        </p:nvSpPr>
        <p:spPr>
          <a:xfrm>
            <a:off x="7212278" y="155267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3: A1 versus A2</a:t>
            </a:r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283DD5CF-D40D-E42A-6E3C-A26C5D128E5E}"/>
              </a:ext>
            </a:extLst>
          </p:cNvPr>
          <p:cNvSpPr/>
          <p:nvPr/>
        </p:nvSpPr>
        <p:spPr bwMode="auto">
          <a:xfrm>
            <a:off x="6457995" y="3660986"/>
            <a:ext cx="254474" cy="643037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DD347D55-6018-2044-B04B-0E535165393C}"/>
              </a:ext>
            </a:extLst>
          </p:cNvPr>
          <p:cNvSpPr/>
          <p:nvPr/>
        </p:nvSpPr>
        <p:spPr bwMode="auto">
          <a:xfrm rot="16200000">
            <a:off x="7752486" y="4341978"/>
            <a:ext cx="254474" cy="242144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BA40E1-1A24-A549-2D08-8114683CD8CB}"/>
              </a:ext>
            </a:extLst>
          </p:cNvPr>
          <p:cNvSpPr/>
          <p:nvPr/>
        </p:nvSpPr>
        <p:spPr bwMode="auto">
          <a:xfrm>
            <a:off x="6589089" y="3738471"/>
            <a:ext cx="630920" cy="4574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3562DE-6668-0D09-3100-825C7EBCB51F}"/>
              </a:ext>
            </a:extLst>
          </p:cNvPr>
          <p:cNvSpPr/>
          <p:nvPr/>
        </p:nvSpPr>
        <p:spPr bwMode="auto">
          <a:xfrm>
            <a:off x="7632923" y="5552699"/>
            <a:ext cx="646331" cy="4574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BEB149-68E7-8B3B-708F-51B78DE7196F}"/>
              </a:ext>
            </a:extLst>
          </p:cNvPr>
          <p:cNvSpPr/>
          <p:nvPr/>
        </p:nvSpPr>
        <p:spPr bwMode="auto">
          <a:xfrm>
            <a:off x="6451605" y="2281472"/>
            <a:ext cx="206667" cy="1342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3399"/>
                </a:solidFill>
                <a:latin typeface="Arial" charset="0"/>
              </a:rPr>
              <a:t>A1 Scores, Cohort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2F6CD8-FADC-34D1-EAD4-95A3732F78C9}"/>
              </a:ext>
            </a:extLst>
          </p:cNvPr>
          <p:cNvSpPr/>
          <p:nvPr/>
        </p:nvSpPr>
        <p:spPr bwMode="auto">
          <a:xfrm>
            <a:off x="6442891" y="4336436"/>
            <a:ext cx="206667" cy="1342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3399"/>
                </a:solidFill>
                <a:latin typeface="Arial" charset="0"/>
              </a:rPr>
              <a:t>B1 Scores, Cohort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27AFDC-CE4F-4561-EA99-F6F1DBAEFB63}"/>
              </a:ext>
            </a:extLst>
          </p:cNvPr>
          <p:cNvSpPr/>
          <p:nvPr/>
        </p:nvSpPr>
        <p:spPr bwMode="auto">
          <a:xfrm>
            <a:off x="9103771" y="2262315"/>
            <a:ext cx="206667" cy="1342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3399"/>
                </a:solidFill>
                <a:latin typeface="Arial" charset="0"/>
              </a:rPr>
              <a:t>A2 Scores, Cohort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9DEB15-882A-6508-CA7F-5F702ACD4E56}"/>
              </a:ext>
            </a:extLst>
          </p:cNvPr>
          <p:cNvSpPr/>
          <p:nvPr/>
        </p:nvSpPr>
        <p:spPr bwMode="auto">
          <a:xfrm>
            <a:off x="9095057" y="4317279"/>
            <a:ext cx="206667" cy="1342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3399"/>
                </a:solidFill>
                <a:latin typeface="Arial" charset="0"/>
              </a:rPr>
              <a:t>B2 Scores, Cohort 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DA7A58-BA3E-CD70-8CD3-8D6B5528F779}"/>
              </a:ext>
            </a:extLst>
          </p:cNvPr>
          <p:cNvSpPr/>
          <p:nvPr/>
        </p:nvSpPr>
        <p:spPr bwMode="auto">
          <a:xfrm>
            <a:off x="6841637" y="4464109"/>
            <a:ext cx="1695172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Intervention training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8F84ABDC-C5BF-0815-1AE7-540FD4428194}"/>
              </a:ext>
            </a:extLst>
          </p:cNvPr>
          <p:cNvSpPr/>
          <p:nvPr/>
        </p:nvSpPr>
        <p:spPr bwMode="auto">
          <a:xfrm rot="16200000">
            <a:off x="7759148" y="1157256"/>
            <a:ext cx="254474" cy="243477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BCE78C-522A-1F74-D598-4A85F0281382}"/>
              </a:ext>
            </a:extLst>
          </p:cNvPr>
          <p:cNvSpPr/>
          <p:nvPr/>
        </p:nvSpPr>
        <p:spPr bwMode="auto">
          <a:xfrm>
            <a:off x="7685309" y="2374640"/>
            <a:ext cx="631089" cy="4574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T3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65855E69-7DE4-C015-9E5B-CF4FBCD8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Intervention Design</a:t>
            </a:r>
          </a:p>
        </p:txBody>
      </p:sp>
    </p:spTree>
    <p:extLst>
      <p:ext uri="{BB962C8B-B14F-4D97-AF65-F5344CB8AC3E}">
        <p14:creationId xmlns:p14="http://schemas.microsoft.com/office/powerpoint/2010/main" val="29488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873</Words>
  <Application>Microsoft Office PowerPoint</Application>
  <PresentationFormat>Widescreen</PresentationFormat>
  <Paragraphs>185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Office Theme</vt:lpstr>
      <vt:lpstr>205 Feb 21</vt:lpstr>
      <vt:lpstr>205, Nov 14, Class 23</vt:lpstr>
      <vt:lpstr>A Science Fair’s Teachable Moment </vt:lpstr>
      <vt:lpstr>Adults’ preference</vt:lpstr>
      <vt:lpstr>Children’s preference</vt:lpstr>
      <vt:lpstr>Do Adults and Children react differently?</vt:lpstr>
      <vt:lpstr>Laptops in the classroom</vt:lpstr>
      <vt:lpstr>Training intervention</vt:lpstr>
      <vt:lpstr>Crossover Intervention Design</vt:lpstr>
      <vt:lpstr>Contrasts</vt:lpstr>
      <vt:lpstr>Brain Training</vt:lpstr>
      <vt:lpstr>Methodological challenges</vt:lpstr>
      <vt:lpstr>RCR Problems</vt:lpstr>
      <vt:lpstr>Owen et al. (2010)</vt:lpstr>
      <vt:lpstr>Corbett et al. (2015)</vt:lpstr>
      <vt:lpstr>Childhood Developmental Studies</vt:lpstr>
      <vt:lpstr>Brain Training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Feb 21</dc:title>
  <dc:creator>Paul Reber</dc:creator>
  <cp:lastModifiedBy>Paul Reber</cp:lastModifiedBy>
  <cp:revision>2</cp:revision>
  <dcterms:created xsi:type="dcterms:W3CDTF">2024-02-18T20:17:25Z</dcterms:created>
  <dcterms:modified xsi:type="dcterms:W3CDTF">2024-02-18T20:24:25Z</dcterms:modified>
</cp:coreProperties>
</file>