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9" r:id="rId3"/>
    <p:sldId id="278" r:id="rId4"/>
    <p:sldId id="279" r:id="rId5"/>
    <p:sldId id="277" r:id="rId6"/>
    <p:sldId id="280" r:id="rId7"/>
    <p:sldId id="271" r:id="rId8"/>
    <p:sldId id="281" r:id="rId9"/>
    <p:sldId id="282" r:id="rId10"/>
    <p:sldId id="283" r:id="rId11"/>
    <p:sldId id="284" r:id="rId12"/>
    <p:sldId id="285" r:id="rId13"/>
    <p:sldId id="286" r:id="rId14"/>
    <p:sldId id="287" r:id="rId15"/>
    <p:sldId id="276" r:id="rId16"/>
    <p:sldId id="258" r:id="rId17"/>
    <p:sldId id="288" r:id="rId18"/>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p:cViewPr varScale="1">
        <p:scale>
          <a:sx n="98" d="100"/>
          <a:sy n="98" d="100"/>
        </p:scale>
        <p:origin x="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AE8AD1E7-AB51-422C-A8BB-A7FEA0FB755B}" type="datetimeFigureOut">
              <a:rPr lang="en-US" smtClean="0"/>
              <a:t>2/18/2024</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888A7875-4471-4DD7-A530-94B14D5358F8}" type="slidenum">
              <a:rPr lang="en-US" smtClean="0"/>
              <a:t>‹#›</a:t>
            </a:fld>
            <a:endParaRPr lang="en-US"/>
          </a:p>
        </p:txBody>
      </p:sp>
    </p:spTree>
    <p:extLst>
      <p:ext uri="{BB962C8B-B14F-4D97-AF65-F5344CB8AC3E}">
        <p14:creationId xmlns:p14="http://schemas.microsoft.com/office/powerpoint/2010/main" val="3279466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10B7135-5148-4ACD-B305-0394EBD9F4EA}" type="slidenum">
              <a:rPr lang="en-US"/>
              <a:pPr fontAlgn="base">
                <a:spcBef>
                  <a:spcPct val="0"/>
                </a:spcBef>
                <a:spcAft>
                  <a:spcPct val="0"/>
                </a:spcAft>
              </a:pPr>
              <a:t>2</a:t>
            </a:fld>
            <a:endParaRPr lang="en-US"/>
          </a:p>
        </p:txBody>
      </p:sp>
      <p:sp>
        <p:nvSpPr>
          <p:cNvPr id="194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4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03558D8-15F3-4A47-8F3A-8638566C761C}" type="slidenum">
              <a:rPr lang="en-US"/>
              <a:pPr fontAlgn="base">
                <a:spcBef>
                  <a:spcPct val="0"/>
                </a:spcBef>
                <a:spcAft>
                  <a:spcPct val="0"/>
                </a:spcAft>
              </a:pPr>
              <a:t>15</a:t>
            </a:fld>
            <a:endParaRPr lang="en-US"/>
          </a:p>
        </p:txBody>
      </p:sp>
      <p:sp>
        <p:nvSpPr>
          <p:cNvPr id="245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45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85372-B9AC-3123-0C55-4B85130FCD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015DCE-5AD6-A4FF-2FF7-2C30D05C32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F19604-F34C-13C1-7588-AFA3AD2207F0}"/>
              </a:ext>
            </a:extLst>
          </p:cNvPr>
          <p:cNvSpPr>
            <a:spLocks noGrp="1"/>
          </p:cNvSpPr>
          <p:nvPr>
            <p:ph type="dt" sz="half" idx="10"/>
          </p:nvPr>
        </p:nvSpPr>
        <p:spPr/>
        <p:txBody>
          <a:bodyPr/>
          <a:lstStyle/>
          <a:p>
            <a:fld id="{3C9621BD-9A58-4B6A-8D79-A1F7EB728343}" type="datetimeFigureOut">
              <a:rPr lang="en-US" smtClean="0"/>
              <a:t>2/18/2024</a:t>
            </a:fld>
            <a:endParaRPr lang="en-US"/>
          </a:p>
        </p:txBody>
      </p:sp>
      <p:sp>
        <p:nvSpPr>
          <p:cNvPr id="5" name="Footer Placeholder 4">
            <a:extLst>
              <a:ext uri="{FF2B5EF4-FFF2-40B4-BE49-F238E27FC236}">
                <a16:creationId xmlns:a16="http://schemas.microsoft.com/office/drawing/2014/main" id="{DBBE4BCE-A9DC-58DD-3698-7692209EAE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24E68F-CBCD-F76C-6FAD-0C2D324D9E32}"/>
              </a:ext>
            </a:extLst>
          </p:cNvPr>
          <p:cNvSpPr>
            <a:spLocks noGrp="1"/>
          </p:cNvSpPr>
          <p:nvPr>
            <p:ph type="sldNum" sz="quarter" idx="12"/>
          </p:nvPr>
        </p:nvSpPr>
        <p:spPr/>
        <p:txBody>
          <a:bodyPr/>
          <a:lstStyle/>
          <a:p>
            <a:fld id="{54C774E1-256C-41E1-913F-7853C47714A4}" type="slidenum">
              <a:rPr lang="en-US" smtClean="0"/>
              <a:t>‹#›</a:t>
            </a:fld>
            <a:endParaRPr lang="en-US"/>
          </a:p>
        </p:txBody>
      </p:sp>
    </p:spTree>
    <p:extLst>
      <p:ext uri="{BB962C8B-B14F-4D97-AF65-F5344CB8AC3E}">
        <p14:creationId xmlns:p14="http://schemas.microsoft.com/office/powerpoint/2010/main" val="1290551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688C3-DE8B-804E-4920-31BE9A7951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6C137F-A7A7-BF77-1298-E31EE71C22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AEB676-5D08-17BE-C391-6EABAD2F7F07}"/>
              </a:ext>
            </a:extLst>
          </p:cNvPr>
          <p:cNvSpPr>
            <a:spLocks noGrp="1"/>
          </p:cNvSpPr>
          <p:nvPr>
            <p:ph type="dt" sz="half" idx="10"/>
          </p:nvPr>
        </p:nvSpPr>
        <p:spPr/>
        <p:txBody>
          <a:bodyPr/>
          <a:lstStyle/>
          <a:p>
            <a:fld id="{3C9621BD-9A58-4B6A-8D79-A1F7EB728343}" type="datetimeFigureOut">
              <a:rPr lang="en-US" smtClean="0"/>
              <a:t>2/18/2024</a:t>
            </a:fld>
            <a:endParaRPr lang="en-US"/>
          </a:p>
        </p:txBody>
      </p:sp>
      <p:sp>
        <p:nvSpPr>
          <p:cNvPr id="5" name="Footer Placeholder 4">
            <a:extLst>
              <a:ext uri="{FF2B5EF4-FFF2-40B4-BE49-F238E27FC236}">
                <a16:creationId xmlns:a16="http://schemas.microsoft.com/office/drawing/2014/main" id="{D63B7271-0D51-F8C6-7E42-A7B018AAD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D84B2F-A45A-154A-E105-1F7D28E768B9}"/>
              </a:ext>
            </a:extLst>
          </p:cNvPr>
          <p:cNvSpPr>
            <a:spLocks noGrp="1"/>
          </p:cNvSpPr>
          <p:nvPr>
            <p:ph type="sldNum" sz="quarter" idx="12"/>
          </p:nvPr>
        </p:nvSpPr>
        <p:spPr/>
        <p:txBody>
          <a:bodyPr/>
          <a:lstStyle/>
          <a:p>
            <a:fld id="{54C774E1-256C-41E1-913F-7853C47714A4}" type="slidenum">
              <a:rPr lang="en-US" smtClean="0"/>
              <a:t>‹#›</a:t>
            </a:fld>
            <a:endParaRPr lang="en-US"/>
          </a:p>
        </p:txBody>
      </p:sp>
    </p:spTree>
    <p:extLst>
      <p:ext uri="{BB962C8B-B14F-4D97-AF65-F5344CB8AC3E}">
        <p14:creationId xmlns:p14="http://schemas.microsoft.com/office/powerpoint/2010/main" val="2656613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47F4E5-B579-0227-BB97-7AF2819BE3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33F903-903A-44BB-F655-F3A9107FED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EB5386-4DBB-EAE8-1EEE-AE5A77D0F17F}"/>
              </a:ext>
            </a:extLst>
          </p:cNvPr>
          <p:cNvSpPr>
            <a:spLocks noGrp="1"/>
          </p:cNvSpPr>
          <p:nvPr>
            <p:ph type="dt" sz="half" idx="10"/>
          </p:nvPr>
        </p:nvSpPr>
        <p:spPr/>
        <p:txBody>
          <a:bodyPr/>
          <a:lstStyle/>
          <a:p>
            <a:fld id="{3C9621BD-9A58-4B6A-8D79-A1F7EB728343}" type="datetimeFigureOut">
              <a:rPr lang="en-US" smtClean="0"/>
              <a:t>2/18/2024</a:t>
            </a:fld>
            <a:endParaRPr lang="en-US"/>
          </a:p>
        </p:txBody>
      </p:sp>
      <p:sp>
        <p:nvSpPr>
          <p:cNvPr id="5" name="Footer Placeholder 4">
            <a:extLst>
              <a:ext uri="{FF2B5EF4-FFF2-40B4-BE49-F238E27FC236}">
                <a16:creationId xmlns:a16="http://schemas.microsoft.com/office/drawing/2014/main" id="{7C35E63F-5A4B-61C9-E0C1-858F7F63FA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5B90D1-0850-95CE-ADA7-849D7E943007}"/>
              </a:ext>
            </a:extLst>
          </p:cNvPr>
          <p:cNvSpPr>
            <a:spLocks noGrp="1"/>
          </p:cNvSpPr>
          <p:nvPr>
            <p:ph type="sldNum" sz="quarter" idx="12"/>
          </p:nvPr>
        </p:nvSpPr>
        <p:spPr/>
        <p:txBody>
          <a:bodyPr/>
          <a:lstStyle/>
          <a:p>
            <a:fld id="{54C774E1-256C-41E1-913F-7853C47714A4}" type="slidenum">
              <a:rPr lang="en-US" smtClean="0"/>
              <a:t>‹#›</a:t>
            </a:fld>
            <a:endParaRPr lang="en-US"/>
          </a:p>
        </p:txBody>
      </p:sp>
    </p:spTree>
    <p:extLst>
      <p:ext uri="{BB962C8B-B14F-4D97-AF65-F5344CB8AC3E}">
        <p14:creationId xmlns:p14="http://schemas.microsoft.com/office/powerpoint/2010/main" val="2567830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A0550-0A6F-FF87-6159-98A0B00589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697261-6062-4CD3-85A4-D0A4583A80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50F1A1-240D-61F3-AB3B-DFAE789E482D}"/>
              </a:ext>
            </a:extLst>
          </p:cNvPr>
          <p:cNvSpPr>
            <a:spLocks noGrp="1"/>
          </p:cNvSpPr>
          <p:nvPr>
            <p:ph type="dt" sz="half" idx="10"/>
          </p:nvPr>
        </p:nvSpPr>
        <p:spPr/>
        <p:txBody>
          <a:bodyPr/>
          <a:lstStyle/>
          <a:p>
            <a:fld id="{3C9621BD-9A58-4B6A-8D79-A1F7EB728343}" type="datetimeFigureOut">
              <a:rPr lang="en-US" smtClean="0"/>
              <a:t>2/18/2024</a:t>
            </a:fld>
            <a:endParaRPr lang="en-US"/>
          </a:p>
        </p:txBody>
      </p:sp>
      <p:sp>
        <p:nvSpPr>
          <p:cNvPr id="5" name="Footer Placeholder 4">
            <a:extLst>
              <a:ext uri="{FF2B5EF4-FFF2-40B4-BE49-F238E27FC236}">
                <a16:creationId xmlns:a16="http://schemas.microsoft.com/office/drawing/2014/main" id="{C16DD000-BDBF-B231-AB26-F18947FD19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B70968-FCE1-5E21-CE83-FD1FFBC13B9F}"/>
              </a:ext>
            </a:extLst>
          </p:cNvPr>
          <p:cNvSpPr>
            <a:spLocks noGrp="1"/>
          </p:cNvSpPr>
          <p:nvPr>
            <p:ph type="sldNum" sz="quarter" idx="12"/>
          </p:nvPr>
        </p:nvSpPr>
        <p:spPr/>
        <p:txBody>
          <a:bodyPr/>
          <a:lstStyle/>
          <a:p>
            <a:fld id="{54C774E1-256C-41E1-913F-7853C47714A4}" type="slidenum">
              <a:rPr lang="en-US" smtClean="0"/>
              <a:t>‹#›</a:t>
            </a:fld>
            <a:endParaRPr lang="en-US"/>
          </a:p>
        </p:txBody>
      </p:sp>
    </p:spTree>
    <p:extLst>
      <p:ext uri="{BB962C8B-B14F-4D97-AF65-F5344CB8AC3E}">
        <p14:creationId xmlns:p14="http://schemas.microsoft.com/office/powerpoint/2010/main" val="621874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947F2-CD63-0542-035D-0F6A619AF3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9A9775-01F0-0B9D-400E-927EAA5A53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7DB248-9691-EAF8-644D-079789A438F5}"/>
              </a:ext>
            </a:extLst>
          </p:cNvPr>
          <p:cNvSpPr>
            <a:spLocks noGrp="1"/>
          </p:cNvSpPr>
          <p:nvPr>
            <p:ph type="dt" sz="half" idx="10"/>
          </p:nvPr>
        </p:nvSpPr>
        <p:spPr/>
        <p:txBody>
          <a:bodyPr/>
          <a:lstStyle/>
          <a:p>
            <a:fld id="{3C9621BD-9A58-4B6A-8D79-A1F7EB728343}" type="datetimeFigureOut">
              <a:rPr lang="en-US" smtClean="0"/>
              <a:t>2/18/2024</a:t>
            </a:fld>
            <a:endParaRPr lang="en-US"/>
          </a:p>
        </p:txBody>
      </p:sp>
      <p:sp>
        <p:nvSpPr>
          <p:cNvPr id="5" name="Footer Placeholder 4">
            <a:extLst>
              <a:ext uri="{FF2B5EF4-FFF2-40B4-BE49-F238E27FC236}">
                <a16:creationId xmlns:a16="http://schemas.microsoft.com/office/drawing/2014/main" id="{1A5882D8-D774-A836-16E9-0EF3C3515C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DB22D7-A969-000D-F06E-8BB314AC4696}"/>
              </a:ext>
            </a:extLst>
          </p:cNvPr>
          <p:cNvSpPr>
            <a:spLocks noGrp="1"/>
          </p:cNvSpPr>
          <p:nvPr>
            <p:ph type="sldNum" sz="quarter" idx="12"/>
          </p:nvPr>
        </p:nvSpPr>
        <p:spPr/>
        <p:txBody>
          <a:bodyPr/>
          <a:lstStyle/>
          <a:p>
            <a:fld id="{54C774E1-256C-41E1-913F-7853C47714A4}" type="slidenum">
              <a:rPr lang="en-US" smtClean="0"/>
              <a:t>‹#›</a:t>
            </a:fld>
            <a:endParaRPr lang="en-US"/>
          </a:p>
        </p:txBody>
      </p:sp>
    </p:spTree>
    <p:extLst>
      <p:ext uri="{BB962C8B-B14F-4D97-AF65-F5344CB8AC3E}">
        <p14:creationId xmlns:p14="http://schemas.microsoft.com/office/powerpoint/2010/main" val="3465270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3E596-EF06-EF8C-24E2-6997581424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86A76F-5333-D7AA-ABCF-8EF3B85D2F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F61325-D769-C7D2-462E-2D467A66C0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02EB7F-0822-7A14-3E09-6E7901056A60}"/>
              </a:ext>
            </a:extLst>
          </p:cNvPr>
          <p:cNvSpPr>
            <a:spLocks noGrp="1"/>
          </p:cNvSpPr>
          <p:nvPr>
            <p:ph type="dt" sz="half" idx="10"/>
          </p:nvPr>
        </p:nvSpPr>
        <p:spPr/>
        <p:txBody>
          <a:bodyPr/>
          <a:lstStyle/>
          <a:p>
            <a:fld id="{3C9621BD-9A58-4B6A-8D79-A1F7EB728343}" type="datetimeFigureOut">
              <a:rPr lang="en-US" smtClean="0"/>
              <a:t>2/18/2024</a:t>
            </a:fld>
            <a:endParaRPr lang="en-US"/>
          </a:p>
        </p:txBody>
      </p:sp>
      <p:sp>
        <p:nvSpPr>
          <p:cNvPr id="6" name="Footer Placeholder 5">
            <a:extLst>
              <a:ext uri="{FF2B5EF4-FFF2-40B4-BE49-F238E27FC236}">
                <a16:creationId xmlns:a16="http://schemas.microsoft.com/office/drawing/2014/main" id="{5AB0DFF9-AF13-9B87-851B-8EF67FADBA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B1AAA7-4B47-1D3B-09F7-9257D4A2C0CA}"/>
              </a:ext>
            </a:extLst>
          </p:cNvPr>
          <p:cNvSpPr>
            <a:spLocks noGrp="1"/>
          </p:cNvSpPr>
          <p:nvPr>
            <p:ph type="sldNum" sz="quarter" idx="12"/>
          </p:nvPr>
        </p:nvSpPr>
        <p:spPr/>
        <p:txBody>
          <a:bodyPr/>
          <a:lstStyle/>
          <a:p>
            <a:fld id="{54C774E1-256C-41E1-913F-7853C47714A4}" type="slidenum">
              <a:rPr lang="en-US" smtClean="0"/>
              <a:t>‹#›</a:t>
            </a:fld>
            <a:endParaRPr lang="en-US"/>
          </a:p>
        </p:txBody>
      </p:sp>
    </p:spTree>
    <p:extLst>
      <p:ext uri="{BB962C8B-B14F-4D97-AF65-F5344CB8AC3E}">
        <p14:creationId xmlns:p14="http://schemas.microsoft.com/office/powerpoint/2010/main" val="544370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3B7C0-D671-4EC8-C95D-C6F114DCDD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27D47F-AD41-C04E-4BB3-0FDF270D20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3BEF29-1C77-B509-B4D5-23D46F51C6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3FB90B-7931-1399-BAD0-EBDACC997F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077BF-519D-A71C-8F4F-DD5B3D1621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7938A7-A5EC-98B1-E76A-1B805AE5864F}"/>
              </a:ext>
            </a:extLst>
          </p:cNvPr>
          <p:cNvSpPr>
            <a:spLocks noGrp="1"/>
          </p:cNvSpPr>
          <p:nvPr>
            <p:ph type="dt" sz="half" idx="10"/>
          </p:nvPr>
        </p:nvSpPr>
        <p:spPr/>
        <p:txBody>
          <a:bodyPr/>
          <a:lstStyle/>
          <a:p>
            <a:fld id="{3C9621BD-9A58-4B6A-8D79-A1F7EB728343}" type="datetimeFigureOut">
              <a:rPr lang="en-US" smtClean="0"/>
              <a:t>2/18/2024</a:t>
            </a:fld>
            <a:endParaRPr lang="en-US"/>
          </a:p>
        </p:txBody>
      </p:sp>
      <p:sp>
        <p:nvSpPr>
          <p:cNvPr id="8" name="Footer Placeholder 7">
            <a:extLst>
              <a:ext uri="{FF2B5EF4-FFF2-40B4-BE49-F238E27FC236}">
                <a16:creationId xmlns:a16="http://schemas.microsoft.com/office/drawing/2014/main" id="{DC40BA58-2D6D-02E7-0D3F-6C12895189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0FA02A-79B9-EED9-3E7B-C091130FB613}"/>
              </a:ext>
            </a:extLst>
          </p:cNvPr>
          <p:cNvSpPr>
            <a:spLocks noGrp="1"/>
          </p:cNvSpPr>
          <p:nvPr>
            <p:ph type="sldNum" sz="quarter" idx="12"/>
          </p:nvPr>
        </p:nvSpPr>
        <p:spPr/>
        <p:txBody>
          <a:bodyPr/>
          <a:lstStyle/>
          <a:p>
            <a:fld id="{54C774E1-256C-41E1-913F-7853C47714A4}" type="slidenum">
              <a:rPr lang="en-US" smtClean="0"/>
              <a:t>‹#›</a:t>
            </a:fld>
            <a:endParaRPr lang="en-US"/>
          </a:p>
        </p:txBody>
      </p:sp>
    </p:spTree>
    <p:extLst>
      <p:ext uri="{BB962C8B-B14F-4D97-AF65-F5344CB8AC3E}">
        <p14:creationId xmlns:p14="http://schemas.microsoft.com/office/powerpoint/2010/main" val="3350373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078BD-0442-5D3C-0442-BB9BEA03FE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D9EC34-F1CA-7652-8A07-42EB1B07A52C}"/>
              </a:ext>
            </a:extLst>
          </p:cNvPr>
          <p:cNvSpPr>
            <a:spLocks noGrp="1"/>
          </p:cNvSpPr>
          <p:nvPr>
            <p:ph type="dt" sz="half" idx="10"/>
          </p:nvPr>
        </p:nvSpPr>
        <p:spPr/>
        <p:txBody>
          <a:bodyPr/>
          <a:lstStyle/>
          <a:p>
            <a:fld id="{3C9621BD-9A58-4B6A-8D79-A1F7EB728343}" type="datetimeFigureOut">
              <a:rPr lang="en-US" smtClean="0"/>
              <a:t>2/18/2024</a:t>
            </a:fld>
            <a:endParaRPr lang="en-US"/>
          </a:p>
        </p:txBody>
      </p:sp>
      <p:sp>
        <p:nvSpPr>
          <p:cNvPr id="4" name="Footer Placeholder 3">
            <a:extLst>
              <a:ext uri="{FF2B5EF4-FFF2-40B4-BE49-F238E27FC236}">
                <a16:creationId xmlns:a16="http://schemas.microsoft.com/office/drawing/2014/main" id="{A92BE5E6-B0A4-2DCF-BC7A-388B376EE8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6ECC81-6313-F117-EE3F-F7C5DF251D76}"/>
              </a:ext>
            </a:extLst>
          </p:cNvPr>
          <p:cNvSpPr>
            <a:spLocks noGrp="1"/>
          </p:cNvSpPr>
          <p:nvPr>
            <p:ph type="sldNum" sz="quarter" idx="12"/>
          </p:nvPr>
        </p:nvSpPr>
        <p:spPr/>
        <p:txBody>
          <a:bodyPr/>
          <a:lstStyle/>
          <a:p>
            <a:fld id="{54C774E1-256C-41E1-913F-7853C47714A4}" type="slidenum">
              <a:rPr lang="en-US" smtClean="0"/>
              <a:t>‹#›</a:t>
            </a:fld>
            <a:endParaRPr lang="en-US"/>
          </a:p>
        </p:txBody>
      </p:sp>
    </p:spTree>
    <p:extLst>
      <p:ext uri="{BB962C8B-B14F-4D97-AF65-F5344CB8AC3E}">
        <p14:creationId xmlns:p14="http://schemas.microsoft.com/office/powerpoint/2010/main" val="771094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50C5B5-E7D9-F3C9-997D-92D7569BAF5E}"/>
              </a:ext>
            </a:extLst>
          </p:cNvPr>
          <p:cNvSpPr>
            <a:spLocks noGrp="1"/>
          </p:cNvSpPr>
          <p:nvPr>
            <p:ph type="dt" sz="half" idx="10"/>
          </p:nvPr>
        </p:nvSpPr>
        <p:spPr/>
        <p:txBody>
          <a:bodyPr/>
          <a:lstStyle/>
          <a:p>
            <a:fld id="{3C9621BD-9A58-4B6A-8D79-A1F7EB728343}" type="datetimeFigureOut">
              <a:rPr lang="en-US" smtClean="0"/>
              <a:t>2/18/2024</a:t>
            </a:fld>
            <a:endParaRPr lang="en-US"/>
          </a:p>
        </p:txBody>
      </p:sp>
      <p:sp>
        <p:nvSpPr>
          <p:cNvPr id="3" name="Footer Placeholder 2">
            <a:extLst>
              <a:ext uri="{FF2B5EF4-FFF2-40B4-BE49-F238E27FC236}">
                <a16:creationId xmlns:a16="http://schemas.microsoft.com/office/drawing/2014/main" id="{4B5FF48D-5917-DFC0-B16B-6AB683941B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451736-1DF4-40FA-F571-975DE62D77C8}"/>
              </a:ext>
            </a:extLst>
          </p:cNvPr>
          <p:cNvSpPr>
            <a:spLocks noGrp="1"/>
          </p:cNvSpPr>
          <p:nvPr>
            <p:ph type="sldNum" sz="quarter" idx="12"/>
          </p:nvPr>
        </p:nvSpPr>
        <p:spPr/>
        <p:txBody>
          <a:bodyPr/>
          <a:lstStyle/>
          <a:p>
            <a:fld id="{54C774E1-256C-41E1-913F-7853C47714A4}" type="slidenum">
              <a:rPr lang="en-US" smtClean="0"/>
              <a:t>‹#›</a:t>
            </a:fld>
            <a:endParaRPr lang="en-US"/>
          </a:p>
        </p:txBody>
      </p:sp>
    </p:spTree>
    <p:extLst>
      <p:ext uri="{BB962C8B-B14F-4D97-AF65-F5344CB8AC3E}">
        <p14:creationId xmlns:p14="http://schemas.microsoft.com/office/powerpoint/2010/main" val="2806587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17688-4CFB-B99F-6659-3B68F3B90C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E32A05-C381-831B-16E1-B7E9EF6BBA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85AB9D-13C4-D46A-7E5A-277843F3B2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E66D3C-0BA2-E16B-512F-D214D05BA466}"/>
              </a:ext>
            </a:extLst>
          </p:cNvPr>
          <p:cNvSpPr>
            <a:spLocks noGrp="1"/>
          </p:cNvSpPr>
          <p:nvPr>
            <p:ph type="dt" sz="half" idx="10"/>
          </p:nvPr>
        </p:nvSpPr>
        <p:spPr/>
        <p:txBody>
          <a:bodyPr/>
          <a:lstStyle/>
          <a:p>
            <a:fld id="{3C9621BD-9A58-4B6A-8D79-A1F7EB728343}" type="datetimeFigureOut">
              <a:rPr lang="en-US" smtClean="0"/>
              <a:t>2/18/2024</a:t>
            </a:fld>
            <a:endParaRPr lang="en-US"/>
          </a:p>
        </p:txBody>
      </p:sp>
      <p:sp>
        <p:nvSpPr>
          <p:cNvPr id="6" name="Footer Placeholder 5">
            <a:extLst>
              <a:ext uri="{FF2B5EF4-FFF2-40B4-BE49-F238E27FC236}">
                <a16:creationId xmlns:a16="http://schemas.microsoft.com/office/drawing/2014/main" id="{EA82B9E2-1726-5544-3A04-1B25435DFF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731471-CC46-7182-1DB2-CA4EF4DBFF1A}"/>
              </a:ext>
            </a:extLst>
          </p:cNvPr>
          <p:cNvSpPr>
            <a:spLocks noGrp="1"/>
          </p:cNvSpPr>
          <p:nvPr>
            <p:ph type="sldNum" sz="quarter" idx="12"/>
          </p:nvPr>
        </p:nvSpPr>
        <p:spPr/>
        <p:txBody>
          <a:bodyPr/>
          <a:lstStyle/>
          <a:p>
            <a:fld id="{54C774E1-256C-41E1-913F-7853C47714A4}" type="slidenum">
              <a:rPr lang="en-US" smtClean="0"/>
              <a:t>‹#›</a:t>
            </a:fld>
            <a:endParaRPr lang="en-US"/>
          </a:p>
        </p:txBody>
      </p:sp>
    </p:spTree>
    <p:extLst>
      <p:ext uri="{BB962C8B-B14F-4D97-AF65-F5344CB8AC3E}">
        <p14:creationId xmlns:p14="http://schemas.microsoft.com/office/powerpoint/2010/main" val="2202543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3F10B-F0A8-F0C1-4316-7DA4B84C53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860140-323D-241F-2834-B0CC60F8C6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7CFBB8-71C7-5109-D0F0-B506A4E1FF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DDC44F-C6AB-DA00-A1B0-1BF4F60D77F4}"/>
              </a:ext>
            </a:extLst>
          </p:cNvPr>
          <p:cNvSpPr>
            <a:spLocks noGrp="1"/>
          </p:cNvSpPr>
          <p:nvPr>
            <p:ph type="dt" sz="half" idx="10"/>
          </p:nvPr>
        </p:nvSpPr>
        <p:spPr/>
        <p:txBody>
          <a:bodyPr/>
          <a:lstStyle/>
          <a:p>
            <a:fld id="{3C9621BD-9A58-4B6A-8D79-A1F7EB728343}" type="datetimeFigureOut">
              <a:rPr lang="en-US" smtClean="0"/>
              <a:t>2/18/2024</a:t>
            </a:fld>
            <a:endParaRPr lang="en-US"/>
          </a:p>
        </p:txBody>
      </p:sp>
      <p:sp>
        <p:nvSpPr>
          <p:cNvPr id="6" name="Footer Placeholder 5">
            <a:extLst>
              <a:ext uri="{FF2B5EF4-FFF2-40B4-BE49-F238E27FC236}">
                <a16:creationId xmlns:a16="http://schemas.microsoft.com/office/drawing/2014/main" id="{2FECEEE2-2A9B-595C-7833-A674D636B0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7A7A10-93E2-B65D-587B-9E19DCAEA67C}"/>
              </a:ext>
            </a:extLst>
          </p:cNvPr>
          <p:cNvSpPr>
            <a:spLocks noGrp="1"/>
          </p:cNvSpPr>
          <p:nvPr>
            <p:ph type="sldNum" sz="quarter" idx="12"/>
          </p:nvPr>
        </p:nvSpPr>
        <p:spPr/>
        <p:txBody>
          <a:bodyPr/>
          <a:lstStyle/>
          <a:p>
            <a:fld id="{54C774E1-256C-41E1-913F-7853C47714A4}" type="slidenum">
              <a:rPr lang="en-US" smtClean="0"/>
              <a:t>‹#›</a:t>
            </a:fld>
            <a:endParaRPr lang="en-US"/>
          </a:p>
        </p:txBody>
      </p:sp>
    </p:spTree>
    <p:extLst>
      <p:ext uri="{BB962C8B-B14F-4D97-AF65-F5344CB8AC3E}">
        <p14:creationId xmlns:p14="http://schemas.microsoft.com/office/powerpoint/2010/main" val="561992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B3CBC2-976A-25FB-0F26-6C2CFF74CC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988249-7E88-E0EF-A341-9BA582A0A8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453554-01F8-3C19-67BB-5977EE35D7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9621BD-9A58-4B6A-8D79-A1F7EB728343}" type="datetimeFigureOut">
              <a:rPr lang="en-US" smtClean="0"/>
              <a:t>2/18/2024</a:t>
            </a:fld>
            <a:endParaRPr lang="en-US"/>
          </a:p>
        </p:txBody>
      </p:sp>
      <p:sp>
        <p:nvSpPr>
          <p:cNvPr id="5" name="Footer Placeholder 4">
            <a:extLst>
              <a:ext uri="{FF2B5EF4-FFF2-40B4-BE49-F238E27FC236}">
                <a16:creationId xmlns:a16="http://schemas.microsoft.com/office/drawing/2014/main" id="{3CA972DE-4DCB-BB24-65F6-0CBB999E7F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FBE4EF-B8CE-08DF-2525-05537147DC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C774E1-256C-41E1-913F-7853C47714A4}" type="slidenum">
              <a:rPr lang="en-US" smtClean="0"/>
              <a:t>‹#›</a:t>
            </a:fld>
            <a:endParaRPr lang="en-US"/>
          </a:p>
        </p:txBody>
      </p:sp>
    </p:spTree>
    <p:extLst>
      <p:ext uri="{BB962C8B-B14F-4D97-AF65-F5344CB8AC3E}">
        <p14:creationId xmlns:p14="http://schemas.microsoft.com/office/powerpoint/2010/main" val="2484998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5DABC0-F854-1CB6-2ECB-DE52FD453D8B}"/>
              </a:ext>
            </a:extLst>
          </p:cNvPr>
          <p:cNvSpPr>
            <a:spLocks noGrp="1"/>
          </p:cNvSpPr>
          <p:nvPr>
            <p:ph type="title"/>
          </p:nvPr>
        </p:nvSpPr>
        <p:spPr/>
        <p:txBody>
          <a:bodyPr/>
          <a:lstStyle/>
          <a:p>
            <a:r>
              <a:rPr lang="en-US" dirty="0"/>
              <a:t>205, Feb 23, Class 22</a:t>
            </a:r>
          </a:p>
        </p:txBody>
      </p:sp>
      <p:sp>
        <p:nvSpPr>
          <p:cNvPr id="5" name="Content Placeholder 4">
            <a:extLst>
              <a:ext uri="{FF2B5EF4-FFF2-40B4-BE49-F238E27FC236}">
                <a16:creationId xmlns:a16="http://schemas.microsoft.com/office/drawing/2014/main" id="{B1FAAC4E-BD78-3CD5-EF4D-DCB9E1F2D5BB}"/>
              </a:ext>
            </a:extLst>
          </p:cNvPr>
          <p:cNvSpPr>
            <a:spLocks noGrp="1"/>
          </p:cNvSpPr>
          <p:nvPr>
            <p:ph idx="1"/>
          </p:nvPr>
        </p:nvSpPr>
        <p:spPr/>
        <p:txBody>
          <a:bodyPr/>
          <a:lstStyle/>
          <a:p>
            <a:r>
              <a:rPr lang="en-US" dirty="0"/>
              <a:t>Final projects</a:t>
            </a:r>
          </a:p>
          <a:p>
            <a:pPr lvl="1"/>
            <a:r>
              <a:rPr lang="en-US" dirty="0"/>
              <a:t>Start building your procedure online</a:t>
            </a:r>
          </a:p>
          <a:p>
            <a:pPr lvl="1"/>
            <a:endParaRPr lang="en-US" dirty="0"/>
          </a:p>
          <a:p>
            <a:r>
              <a:rPr lang="en-US" dirty="0"/>
              <a:t>Ethics 2: Responsible Conduct of Research</a:t>
            </a:r>
          </a:p>
        </p:txBody>
      </p:sp>
    </p:spTree>
    <p:extLst>
      <p:ext uri="{BB962C8B-B14F-4D97-AF65-F5344CB8AC3E}">
        <p14:creationId xmlns:p14="http://schemas.microsoft.com/office/powerpoint/2010/main" val="1660890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D93CA-6548-7998-8B9E-2E7B9E574699}"/>
              </a:ext>
            </a:extLst>
          </p:cNvPr>
          <p:cNvSpPr>
            <a:spLocks noGrp="1"/>
          </p:cNvSpPr>
          <p:nvPr>
            <p:ph type="title"/>
          </p:nvPr>
        </p:nvSpPr>
        <p:spPr/>
        <p:txBody>
          <a:bodyPr/>
          <a:lstStyle/>
          <a:p>
            <a:r>
              <a:rPr lang="en-US" dirty="0"/>
              <a:t>Intervention research</a:t>
            </a:r>
          </a:p>
        </p:txBody>
      </p:sp>
      <p:sp>
        <p:nvSpPr>
          <p:cNvPr id="3" name="Content Placeholder 2">
            <a:extLst>
              <a:ext uri="{FF2B5EF4-FFF2-40B4-BE49-F238E27FC236}">
                <a16:creationId xmlns:a16="http://schemas.microsoft.com/office/drawing/2014/main" id="{368F55B3-1CBD-B8C1-1995-1B9B249B5548}"/>
              </a:ext>
            </a:extLst>
          </p:cNvPr>
          <p:cNvSpPr>
            <a:spLocks noGrp="1"/>
          </p:cNvSpPr>
          <p:nvPr>
            <p:ph idx="1"/>
          </p:nvPr>
        </p:nvSpPr>
        <p:spPr/>
        <p:txBody>
          <a:bodyPr/>
          <a:lstStyle/>
          <a:p>
            <a:r>
              <a:rPr lang="en-US" dirty="0"/>
              <a:t>5. Give an example of a research study not included in the chapter for which it would be unethical to include a placebo/control group.</a:t>
            </a:r>
          </a:p>
        </p:txBody>
      </p:sp>
    </p:spTree>
    <p:extLst>
      <p:ext uri="{BB962C8B-B14F-4D97-AF65-F5344CB8AC3E}">
        <p14:creationId xmlns:p14="http://schemas.microsoft.com/office/powerpoint/2010/main" val="3801400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7E23D-E2F6-2A89-DAE6-7D7EF58A4FB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F18183-EBD3-1B60-5D82-9525D7C0EF1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BD76052-025D-1298-3047-C06E47872210}"/>
              </a:ext>
            </a:extLst>
          </p:cNvPr>
          <p:cNvPicPr>
            <a:picLocks noChangeAspect="1"/>
          </p:cNvPicPr>
          <p:nvPr/>
        </p:nvPicPr>
        <p:blipFill>
          <a:blip r:embed="rId2"/>
          <a:stretch>
            <a:fillRect/>
          </a:stretch>
        </p:blipFill>
        <p:spPr>
          <a:xfrm>
            <a:off x="706755" y="365125"/>
            <a:ext cx="9915525" cy="3476625"/>
          </a:xfrm>
          <a:prstGeom prst="rect">
            <a:avLst/>
          </a:prstGeom>
        </p:spPr>
      </p:pic>
      <p:pic>
        <p:nvPicPr>
          <p:cNvPr id="7" name="Picture 6">
            <a:extLst>
              <a:ext uri="{FF2B5EF4-FFF2-40B4-BE49-F238E27FC236}">
                <a16:creationId xmlns:a16="http://schemas.microsoft.com/office/drawing/2014/main" id="{04B3B9F5-E1BD-6912-B2DC-5675C25B0949}"/>
              </a:ext>
            </a:extLst>
          </p:cNvPr>
          <p:cNvPicPr>
            <a:picLocks noChangeAspect="1"/>
          </p:cNvPicPr>
          <p:nvPr/>
        </p:nvPicPr>
        <p:blipFill>
          <a:blip r:embed="rId3"/>
          <a:stretch>
            <a:fillRect/>
          </a:stretch>
        </p:blipFill>
        <p:spPr>
          <a:xfrm>
            <a:off x="2093595" y="4001294"/>
            <a:ext cx="8543925" cy="2314575"/>
          </a:xfrm>
          <a:prstGeom prst="rect">
            <a:avLst/>
          </a:prstGeom>
        </p:spPr>
      </p:pic>
    </p:spTree>
    <p:extLst>
      <p:ext uri="{BB962C8B-B14F-4D97-AF65-F5344CB8AC3E}">
        <p14:creationId xmlns:p14="http://schemas.microsoft.com/office/powerpoint/2010/main" val="2514927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5E687-1A93-EC8D-BC82-F4C6F191A4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15AB76-1A4F-C6FD-7243-17F4D50409B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1033CB2-A505-52B9-F8DB-14EB9BF9DBB5}"/>
              </a:ext>
            </a:extLst>
          </p:cNvPr>
          <p:cNvPicPr>
            <a:picLocks noChangeAspect="1"/>
          </p:cNvPicPr>
          <p:nvPr/>
        </p:nvPicPr>
        <p:blipFill>
          <a:blip r:embed="rId2"/>
          <a:stretch>
            <a:fillRect/>
          </a:stretch>
        </p:blipFill>
        <p:spPr>
          <a:xfrm>
            <a:off x="1438831" y="365125"/>
            <a:ext cx="8886825" cy="1076325"/>
          </a:xfrm>
          <a:prstGeom prst="rect">
            <a:avLst/>
          </a:prstGeom>
        </p:spPr>
      </p:pic>
      <p:pic>
        <p:nvPicPr>
          <p:cNvPr id="7" name="Picture 6">
            <a:extLst>
              <a:ext uri="{FF2B5EF4-FFF2-40B4-BE49-F238E27FC236}">
                <a16:creationId xmlns:a16="http://schemas.microsoft.com/office/drawing/2014/main" id="{9761C5FB-F92E-4E9C-8DA6-B4D7B92BAFBB}"/>
              </a:ext>
            </a:extLst>
          </p:cNvPr>
          <p:cNvPicPr>
            <a:picLocks noChangeAspect="1"/>
          </p:cNvPicPr>
          <p:nvPr/>
        </p:nvPicPr>
        <p:blipFill>
          <a:blip r:embed="rId3"/>
          <a:stretch>
            <a:fillRect/>
          </a:stretch>
        </p:blipFill>
        <p:spPr>
          <a:xfrm>
            <a:off x="1438831" y="1690688"/>
            <a:ext cx="8753475" cy="1362075"/>
          </a:xfrm>
          <a:prstGeom prst="rect">
            <a:avLst/>
          </a:prstGeom>
        </p:spPr>
      </p:pic>
      <p:pic>
        <p:nvPicPr>
          <p:cNvPr id="9" name="Picture 8">
            <a:extLst>
              <a:ext uri="{FF2B5EF4-FFF2-40B4-BE49-F238E27FC236}">
                <a16:creationId xmlns:a16="http://schemas.microsoft.com/office/drawing/2014/main" id="{E4FADF13-953E-EFE0-6659-777A202CAFE0}"/>
              </a:ext>
            </a:extLst>
          </p:cNvPr>
          <p:cNvPicPr>
            <a:picLocks noChangeAspect="1"/>
          </p:cNvPicPr>
          <p:nvPr/>
        </p:nvPicPr>
        <p:blipFill>
          <a:blip r:embed="rId4"/>
          <a:stretch>
            <a:fillRect/>
          </a:stretch>
        </p:blipFill>
        <p:spPr>
          <a:xfrm>
            <a:off x="1438831" y="3188361"/>
            <a:ext cx="8715375" cy="2543175"/>
          </a:xfrm>
          <a:prstGeom prst="rect">
            <a:avLst/>
          </a:prstGeom>
        </p:spPr>
      </p:pic>
    </p:spTree>
    <p:extLst>
      <p:ext uri="{BB962C8B-B14F-4D97-AF65-F5344CB8AC3E}">
        <p14:creationId xmlns:p14="http://schemas.microsoft.com/office/powerpoint/2010/main" val="1403309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81ACE-D393-42FD-8F8C-F484F2F1701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B677DE-F017-076C-E51D-9FCB58150B9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5AEBC57-5477-A5C0-27C6-50928E68F6A0}"/>
              </a:ext>
            </a:extLst>
          </p:cNvPr>
          <p:cNvPicPr>
            <a:picLocks noChangeAspect="1"/>
          </p:cNvPicPr>
          <p:nvPr/>
        </p:nvPicPr>
        <p:blipFill>
          <a:blip r:embed="rId2"/>
          <a:stretch>
            <a:fillRect/>
          </a:stretch>
        </p:blipFill>
        <p:spPr>
          <a:xfrm>
            <a:off x="1958186" y="0"/>
            <a:ext cx="8275627" cy="6858000"/>
          </a:xfrm>
          <a:prstGeom prst="rect">
            <a:avLst/>
          </a:prstGeom>
        </p:spPr>
      </p:pic>
    </p:spTree>
    <p:extLst>
      <p:ext uri="{BB962C8B-B14F-4D97-AF65-F5344CB8AC3E}">
        <p14:creationId xmlns:p14="http://schemas.microsoft.com/office/powerpoint/2010/main" val="3014291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269B7A-749C-7171-DD17-4BB4122D915B}"/>
              </a:ext>
            </a:extLst>
          </p:cNvPr>
          <p:cNvSpPr>
            <a:spLocks noGrp="1"/>
          </p:cNvSpPr>
          <p:nvPr>
            <p:ph type="title"/>
          </p:nvPr>
        </p:nvSpPr>
        <p:spPr/>
        <p:txBody>
          <a:bodyPr/>
          <a:lstStyle/>
          <a:p>
            <a:endParaRPr lang="en-US"/>
          </a:p>
        </p:txBody>
      </p:sp>
      <p:sp>
        <p:nvSpPr>
          <p:cNvPr id="7" name="Content Placeholder 6">
            <a:extLst>
              <a:ext uri="{FF2B5EF4-FFF2-40B4-BE49-F238E27FC236}">
                <a16:creationId xmlns:a16="http://schemas.microsoft.com/office/drawing/2014/main" id="{4476A828-6EF1-5314-7F6E-8AF2DEFAA661}"/>
              </a:ext>
            </a:extLst>
          </p:cNvPr>
          <p:cNvSpPr>
            <a:spLocks noGrp="1"/>
          </p:cNvSpPr>
          <p:nvPr>
            <p:ph sz="half" idx="1"/>
          </p:nvPr>
        </p:nvSpPr>
        <p:spPr/>
        <p:txBody>
          <a:bodyPr/>
          <a:lstStyle/>
          <a:p>
            <a:endParaRPr lang="en-US"/>
          </a:p>
        </p:txBody>
      </p:sp>
      <p:sp>
        <p:nvSpPr>
          <p:cNvPr id="8" name="Content Placeholder 7">
            <a:extLst>
              <a:ext uri="{FF2B5EF4-FFF2-40B4-BE49-F238E27FC236}">
                <a16:creationId xmlns:a16="http://schemas.microsoft.com/office/drawing/2014/main" id="{6C760052-31F9-0341-7EC9-45357A2B7F47}"/>
              </a:ext>
            </a:extLst>
          </p:cNvPr>
          <p:cNvSpPr>
            <a:spLocks noGrp="1"/>
          </p:cNvSpPr>
          <p:nvPr>
            <p:ph sz="half" idx="2"/>
          </p:nvPr>
        </p:nvSpPr>
        <p:spPr/>
        <p:txBody>
          <a:bodyPr/>
          <a:lstStyle/>
          <a:p>
            <a:r>
              <a:rPr lang="en-US" dirty="0"/>
              <a:t>Key contrast</a:t>
            </a:r>
          </a:p>
          <a:p>
            <a:pPr lvl="1"/>
            <a:r>
              <a:rPr lang="en-US" dirty="0"/>
              <a:t>Re-infected versus one case not re-infected</a:t>
            </a:r>
          </a:p>
          <a:p>
            <a:pPr lvl="1"/>
            <a:endParaRPr lang="en-US" dirty="0"/>
          </a:p>
          <a:p>
            <a:r>
              <a:rPr lang="en-US" dirty="0"/>
              <a:t>What cannot be controlled properly in this non-experimental study?</a:t>
            </a:r>
          </a:p>
        </p:txBody>
      </p:sp>
      <p:pic>
        <p:nvPicPr>
          <p:cNvPr id="5" name="Picture 4">
            <a:extLst>
              <a:ext uri="{FF2B5EF4-FFF2-40B4-BE49-F238E27FC236}">
                <a16:creationId xmlns:a16="http://schemas.microsoft.com/office/drawing/2014/main" id="{AC78EC3D-E4E8-89B9-F283-B1940D7F294C}"/>
              </a:ext>
            </a:extLst>
          </p:cNvPr>
          <p:cNvPicPr>
            <a:picLocks noChangeAspect="1"/>
          </p:cNvPicPr>
          <p:nvPr/>
        </p:nvPicPr>
        <p:blipFill>
          <a:blip r:embed="rId2"/>
          <a:stretch>
            <a:fillRect/>
          </a:stretch>
        </p:blipFill>
        <p:spPr>
          <a:xfrm>
            <a:off x="561693" y="0"/>
            <a:ext cx="5035948" cy="6858000"/>
          </a:xfrm>
          <a:prstGeom prst="rect">
            <a:avLst/>
          </a:prstGeom>
        </p:spPr>
      </p:pic>
    </p:spTree>
    <p:extLst>
      <p:ext uri="{BB962C8B-B14F-4D97-AF65-F5344CB8AC3E}">
        <p14:creationId xmlns:p14="http://schemas.microsoft.com/office/powerpoint/2010/main" val="3057885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Philosophical Ethical Challenges</a:t>
            </a:r>
          </a:p>
        </p:txBody>
      </p:sp>
      <p:sp>
        <p:nvSpPr>
          <p:cNvPr id="10243" name="Rectangle 3"/>
          <p:cNvSpPr>
            <a:spLocks noGrp="1" noChangeArrowheads="1"/>
          </p:cNvSpPr>
          <p:nvPr>
            <p:ph type="body" idx="1"/>
          </p:nvPr>
        </p:nvSpPr>
        <p:spPr/>
        <p:txBody>
          <a:bodyPr>
            <a:normAutofit lnSpcReduction="10000"/>
          </a:bodyPr>
          <a:lstStyle/>
          <a:p>
            <a:r>
              <a:rPr lang="en-US" dirty="0"/>
              <a:t>When the experimental treatment is a benefit</a:t>
            </a:r>
          </a:p>
          <a:p>
            <a:pPr lvl="1"/>
            <a:r>
              <a:rPr lang="en-US" dirty="0"/>
              <a:t>Justice would normally mean equal benefits across groups</a:t>
            </a:r>
          </a:p>
          <a:p>
            <a:pPr lvl="1"/>
            <a:r>
              <a:rPr lang="en-US" dirty="0"/>
              <a:t>Intervention research on Monday</a:t>
            </a:r>
          </a:p>
          <a:p>
            <a:r>
              <a:rPr lang="en-US" dirty="0"/>
              <a:t>Coercion versus voluntary participation</a:t>
            </a:r>
          </a:p>
          <a:p>
            <a:pPr lvl="1"/>
            <a:r>
              <a:rPr lang="en-US" dirty="0"/>
              <a:t>Authority figures: supervisors, teachers</a:t>
            </a:r>
          </a:p>
          <a:p>
            <a:pPr lvl="1"/>
            <a:r>
              <a:rPr lang="en-US" dirty="0"/>
              <a:t>Financial rewards: incentivizing risk</a:t>
            </a:r>
          </a:p>
          <a:p>
            <a:r>
              <a:rPr lang="en-US" dirty="0"/>
              <a:t>Vulnerable populations</a:t>
            </a:r>
          </a:p>
          <a:p>
            <a:pPr lvl="1"/>
            <a:r>
              <a:rPr lang="en-US" dirty="0"/>
              <a:t>Children: depend on guardian</a:t>
            </a:r>
          </a:p>
          <a:p>
            <a:pPr lvl="2"/>
            <a:r>
              <a:rPr lang="en-US" dirty="0"/>
              <a:t>Mandatory reporting training for staff</a:t>
            </a:r>
          </a:p>
          <a:p>
            <a:pPr lvl="1"/>
            <a:r>
              <a:rPr lang="en-US" dirty="0"/>
              <a:t>Prisoners: cannot voluntarily consent</a:t>
            </a:r>
          </a:p>
          <a:p>
            <a:pPr lvl="2"/>
            <a:r>
              <a:rPr lang="en-US" dirty="0"/>
              <a:t>Research must be for prisoners’ benefit</a:t>
            </a:r>
          </a:p>
          <a:p>
            <a:endParaRPr lang="en-US" dirty="0"/>
          </a:p>
          <a:p>
            <a:endParaRPr lang="en-US" dirty="0"/>
          </a:p>
        </p:txBody>
      </p:sp>
    </p:spTree>
    <p:extLst>
      <p:ext uri="{BB962C8B-B14F-4D97-AF65-F5344CB8AC3E}">
        <p14:creationId xmlns:p14="http://schemas.microsoft.com/office/powerpoint/2010/main" val="2284506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F7F56-121A-5255-29FC-AFF29E2D4744}"/>
              </a:ext>
            </a:extLst>
          </p:cNvPr>
          <p:cNvSpPr>
            <a:spLocks noGrp="1"/>
          </p:cNvSpPr>
          <p:nvPr>
            <p:ph type="title"/>
          </p:nvPr>
        </p:nvSpPr>
        <p:spPr/>
        <p:txBody>
          <a:bodyPr/>
          <a:lstStyle/>
          <a:p>
            <a:r>
              <a:rPr lang="en-US" dirty="0"/>
              <a:t>For Mon 2/26</a:t>
            </a:r>
          </a:p>
        </p:txBody>
      </p:sp>
      <p:sp>
        <p:nvSpPr>
          <p:cNvPr id="3" name="Content Placeholder 2">
            <a:extLst>
              <a:ext uri="{FF2B5EF4-FFF2-40B4-BE49-F238E27FC236}">
                <a16:creationId xmlns:a16="http://schemas.microsoft.com/office/drawing/2014/main" id="{BE6798D5-8617-B782-5DED-FAD4BA0F559B}"/>
              </a:ext>
            </a:extLst>
          </p:cNvPr>
          <p:cNvSpPr>
            <a:spLocks noGrp="1"/>
          </p:cNvSpPr>
          <p:nvPr>
            <p:ph idx="1"/>
          </p:nvPr>
        </p:nvSpPr>
        <p:spPr/>
        <p:txBody>
          <a:bodyPr/>
          <a:lstStyle/>
          <a:p>
            <a:r>
              <a:rPr lang="en-US" dirty="0"/>
              <a:t>Chapter 19:  Field research</a:t>
            </a:r>
          </a:p>
          <a:p>
            <a:pPr lvl="1"/>
            <a:endParaRPr lang="en-US" dirty="0"/>
          </a:p>
          <a:p>
            <a:pPr lvl="1"/>
            <a:endParaRPr lang="en-US" dirty="0"/>
          </a:p>
          <a:p>
            <a:r>
              <a:rPr lang="en-US" dirty="0"/>
              <a:t>Wednesday, Chapter 20</a:t>
            </a:r>
          </a:p>
          <a:p>
            <a:pPr lvl="1"/>
            <a:r>
              <a:rPr lang="en-US" dirty="0"/>
              <a:t>Developmental psychology and Neuropsychology</a:t>
            </a:r>
          </a:p>
          <a:p>
            <a:pPr lvl="1"/>
            <a:endParaRPr lang="en-US" dirty="0"/>
          </a:p>
          <a:p>
            <a:r>
              <a:rPr lang="en-US" dirty="0"/>
              <a:t>Friday, Exam 2</a:t>
            </a:r>
          </a:p>
          <a:p>
            <a:r>
              <a:rPr lang="en-US" dirty="0"/>
              <a:t>Project presentations March 4 and 6</a:t>
            </a:r>
          </a:p>
        </p:txBody>
      </p:sp>
    </p:spTree>
    <p:extLst>
      <p:ext uri="{BB962C8B-B14F-4D97-AF65-F5344CB8AC3E}">
        <p14:creationId xmlns:p14="http://schemas.microsoft.com/office/powerpoint/2010/main" val="74110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C2794-D1A7-6ACA-70F6-D1C22636765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B5E82E-F531-88C9-EAAF-F50CC5ACE59E}"/>
              </a:ext>
            </a:extLst>
          </p:cNvPr>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77123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dirty="0"/>
              <a:t>Responsible Conduct of Research</a:t>
            </a:r>
          </a:p>
        </p:txBody>
      </p:sp>
      <p:sp>
        <p:nvSpPr>
          <p:cNvPr id="3075" name="Rectangle 3"/>
          <p:cNvSpPr>
            <a:spLocks noGrp="1" noChangeArrowheads="1"/>
          </p:cNvSpPr>
          <p:nvPr>
            <p:ph type="body" idx="1"/>
          </p:nvPr>
        </p:nvSpPr>
        <p:spPr/>
        <p:txBody>
          <a:bodyPr/>
          <a:lstStyle/>
          <a:p>
            <a:pPr>
              <a:lnSpc>
                <a:spcPct val="90000"/>
              </a:lnSpc>
            </a:pPr>
            <a:r>
              <a:rPr lang="en-US" dirty="0"/>
              <a:t>Researcher processes with rigor and integrity</a:t>
            </a:r>
          </a:p>
          <a:p>
            <a:pPr lvl="1"/>
            <a:r>
              <a:rPr lang="en-US" dirty="0"/>
              <a:t>Don’t lie, cheat or steal</a:t>
            </a:r>
          </a:p>
          <a:p>
            <a:pPr lvl="1"/>
            <a:endParaRPr lang="en-US" dirty="0"/>
          </a:p>
          <a:p>
            <a:pPr>
              <a:lnSpc>
                <a:spcPct val="90000"/>
              </a:lnSpc>
            </a:pPr>
            <a:r>
              <a:rPr lang="en-US" dirty="0"/>
              <a:t>Data Manipulation</a:t>
            </a:r>
          </a:p>
          <a:p>
            <a:pPr lvl="1">
              <a:lnSpc>
                <a:spcPct val="90000"/>
              </a:lnSpc>
            </a:pPr>
            <a:r>
              <a:rPr lang="en-US" dirty="0"/>
              <a:t>Forgery: fabrication or modification</a:t>
            </a:r>
          </a:p>
          <a:p>
            <a:pPr lvl="1">
              <a:lnSpc>
                <a:spcPct val="90000"/>
              </a:lnSpc>
            </a:pPr>
            <a:r>
              <a:rPr lang="en-US" dirty="0"/>
              <a:t>Data selection</a:t>
            </a:r>
          </a:p>
          <a:p>
            <a:pPr lvl="2"/>
            <a:r>
              <a:rPr lang="en-US" dirty="0"/>
              <a:t>Eliminating all data inconsistent with the hypothesis</a:t>
            </a:r>
          </a:p>
          <a:p>
            <a:pPr lvl="1"/>
            <a:r>
              <a:rPr lang="en-US" dirty="0"/>
              <a:t>Bias in recruiting, protocol administration or data scoring</a:t>
            </a:r>
          </a:p>
          <a:p>
            <a:pPr lvl="2"/>
            <a:endParaRPr lang="en-US" u="sng" dirty="0"/>
          </a:p>
        </p:txBody>
      </p:sp>
    </p:spTree>
    <p:extLst>
      <p:ext uri="{BB962C8B-B14F-4D97-AF65-F5344CB8AC3E}">
        <p14:creationId xmlns:p14="http://schemas.microsoft.com/office/powerpoint/2010/main" val="2940309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F8512-EE80-CE97-569B-CB02723D1883}"/>
              </a:ext>
            </a:extLst>
          </p:cNvPr>
          <p:cNvSpPr>
            <a:spLocks noGrp="1"/>
          </p:cNvSpPr>
          <p:nvPr>
            <p:ph type="title"/>
          </p:nvPr>
        </p:nvSpPr>
        <p:spPr/>
        <p:txBody>
          <a:bodyPr/>
          <a:lstStyle/>
          <a:p>
            <a:r>
              <a:rPr lang="en-US" dirty="0"/>
              <a:t>Analytic Flexibility</a:t>
            </a:r>
          </a:p>
        </p:txBody>
      </p:sp>
      <p:sp>
        <p:nvSpPr>
          <p:cNvPr id="3" name="Content Placeholder 2">
            <a:extLst>
              <a:ext uri="{FF2B5EF4-FFF2-40B4-BE49-F238E27FC236}">
                <a16:creationId xmlns:a16="http://schemas.microsoft.com/office/drawing/2014/main" id="{550A0FFE-6F60-9209-3869-178A83BA5000}"/>
              </a:ext>
            </a:extLst>
          </p:cNvPr>
          <p:cNvSpPr>
            <a:spLocks noGrp="1"/>
          </p:cNvSpPr>
          <p:nvPr>
            <p:ph idx="1"/>
          </p:nvPr>
        </p:nvSpPr>
        <p:spPr/>
        <p:txBody>
          <a:bodyPr>
            <a:normAutofit/>
          </a:bodyPr>
          <a:lstStyle/>
          <a:p>
            <a:r>
              <a:rPr lang="en-US" dirty="0"/>
              <a:t>File drawer effect</a:t>
            </a:r>
          </a:p>
          <a:p>
            <a:pPr lvl="1"/>
            <a:r>
              <a:rPr lang="en-US" dirty="0"/>
              <a:t>Re-running or re-starting the experiment repeatedly until it “works”</a:t>
            </a:r>
          </a:p>
          <a:p>
            <a:r>
              <a:rPr lang="en-US" dirty="0"/>
              <a:t>“p-hacking”</a:t>
            </a:r>
          </a:p>
          <a:p>
            <a:pPr lvl="1"/>
            <a:r>
              <a:rPr lang="en-US" dirty="0"/>
              <a:t>Trying different analysis approaches until it “works”</a:t>
            </a:r>
          </a:p>
          <a:p>
            <a:r>
              <a:rPr lang="en-US" dirty="0"/>
              <a:t>Normal processes that seem similar</a:t>
            </a:r>
          </a:p>
          <a:p>
            <a:pPr lvl="1"/>
            <a:r>
              <a:rPr lang="en-US" dirty="0"/>
              <a:t>Pilot testing</a:t>
            </a:r>
          </a:p>
          <a:p>
            <a:pPr lvl="1"/>
            <a:r>
              <a:rPr lang="en-US" dirty="0"/>
              <a:t>Data exploration</a:t>
            </a:r>
          </a:p>
          <a:p>
            <a:pPr lvl="1"/>
            <a:r>
              <a:rPr lang="en-US" dirty="0"/>
              <a:t>Standard exclusion/filtering processes</a:t>
            </a:r>
          </a:p>
          <a:p>
            <a:pPr lvl="1"/>
            <a:r>
              <a:rPr lang="en-US" dirty="0"/>
              <a:t>When is it too much?</a:t>
            </a:r>
          </a:p>
          <a:p>
            <a:endParaRPr lang="en-US" dirty="0"/>
          </a:p>
        </p:txBody>
      </p:sp>
    </p:spTree>
    <p:extLst>
      <p:ext uri="{BB962C8B-B14F-4D97-AF65-F5344CB8AC3E}">
        <p14:creationId xmlns:p14="http://schemas.microsoft.com/office/powerpoint/2010/main" val="1589764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322AA-7821-D6B7-3618-DC8172462BEE}"/>
              </a:ext>
            </a:extLst>
          </p:cNvPr>
          <p:cNvSpPr>
            <a:spLocks noGrp="1"/>
          </p:cNvSpPr>
          <p:nvPr>
            <p:ph type="title"/>
          </p:nvPr>
        </p:nvSpPr>
        <p:spPr/>
        <p:txBody>
          <a:bodyPr/>
          <a:lstStyle/>
          <a:p>
            <a:r>
              <a:rPr lang="en-US" dirty="0"/>
              <a:t>Reproducibility</a:t>
            </a:r>
          </a:p>
        </p:txBody>
      </p:sp>
      <p:sp>
        <p:nvSpPr>
          <p:cNvPr id="3" name="Content Placeholder 2">
            <a:extLst>
              <a:ext uri="{FF2B5EF4-FFF2-40B4-BE49-F238E27FC236}">
                <a16:creationId xmlns:a16="http://schemas.microsoft.com/office/drawing/2014/main" id="{D6591A6C-2793-8295-CF38-2D0FD8873C43}"/>
              </a:ext>
            </a:extLst>
          </p:cNvPr>
          <p:cNvSpPr>
            <a:spLocks noGrp="1"/>
          </p:cNvSpPr>
          <p:nvPr>
            <p:ph idx="1"/>
          </p:nvPr>
        </p:nvSpPr>
        <p:spPr/>
        <p:txBody>
          <a:bodyPr/>
          <a:lstStyle/>
          <a:p>
            <a:r>
              <a:rPr lang="en-US" dirty="0"/>
              <a:t>Research that meets the p&lt;.05 statistical criterion should replicate if repeated</a:t>
            </a:r>
          </a:p>
          <a:p>
            <a:pPr lvl="1"/>
            <a:r>
              <a:rPr lang="en-US" dirty="0"/>
              <a:t>Except for power issues or generalizability questions</a:t>
            </a:r>
          </a:p>
          <a:p>
            <a:pPr lvl="1"/>
            <a:endParaRPr lang="en-US" dirty="0"/>
          </a:p>
          <a:p>
            <a:r>
              <a:rPr lang="en-US" dirty="0"/>
              <a:t>Weak processes for research rigor make this less likely</a:t>
            </a:r>
          </a:p>
          <a:p>
            <a:pPr lvl="1"/>
            <a:r>
              <a:rPr lang="en-US" dirty="0"/>
              <a:t>Even typical lab processes risk inflating the estimated effect size</a:t>
            </a:r>
          </a:p>
          <a:p>
            <a:pPr lvl="1"/>
            <a:endParaRPr lang="en-US" dirty="0"/>
          </a:p>
          <a:p>
            <a:r>
              <a:rPr lang="en-US" dirty="0"/>
              <a:t>Replication crisis approaches</a:t>
            </a:r>
          </a:p>
          <a:p>
            <a:pPr lvl="1"/>
            <a:r>
              <a:rPr lang="en-US" dirty="0"/>
              <a:t>More rigor, fewer studies with greater confidence</a:t>
            </a:r>
          </a:p>
          <a:p>
            <a:pPr lvl="1"/>
            <a:r>
              <a:rPr lang="en-US" dirty="0"/>
              <a:t>More studies without increasing rigor, build in replications</a:t>
            </a:r>
          </a:p>
        </p:txBody>
      </p:sp>
    </p:spTree>
    <p:extLst>
      <p:ext uri="{BB962C8B-B14F-4D97-AF65-F5344CB8AC3E}">
        <p14:creationId xmlns:p14="http://schemas.microsoft.com/office/powerpoint/2010/main" val="3476197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CBAE7-CDEB-B7E0-409E-B6399FC44910}"/>
              </a:ext>
            </a:extLst>
          </p:cNvPr>
          <p:cNvSpPr>
            <a:spLocks noGrp="1"/>
          </p:cNvSpPr>
          <p:nvPr>
            <p:ph type="title"/>
          </p:nvPr>
        </p:nvSpPr>
        <p:spPr/>
        <p:txBody>
          <a:bodyPr/>
          <a:lstStyle/>
          <a:p>
            <a:r>
              <a:rPr lang="en-US" dirty="0"/>
              <a:t>Plagiarism</a:t>
            </a:r>
          </a:p>
        </p:txBody>
      </p:sp>
      <p:sp>
        <p:nvSpPr>
          <p:cNvPr id="3" name="Content Placeholder 2">
            <a:extLst>
              <a:ext uri="{FF2B5EF4-FFF2-40B4-BE49-F238E27FC236}">
                <a16:creationId xmlns:a16="http://schemas.microsoft.com/office/drawing/2014/main" id="{0521D31B-1514-59D3-3A29-85832CF72513}"/>
              </a:ext>
            </a:extLst>
          </p:cNvPr>
          <p:cNvSpPr>
            <a:spLocks noGrp="1"/>
          </p:cNvSpPr>
          <p:nvPr>
            <p:ph idx="1"/>
          </p:nvPr>
        </p:nvSpPr>
        <p:spPr/>
        <p:txBody>
          <a:bodyPr/>
          <a:lstStyle/>
          <a:p>
            <a:pPr>
              <a:lnSpc>
                <a:spcPct val="90000"/>
              </a:lnSpc>
            </a:pPr>
            <a:r>
              <a:rPr lang="en-US" dirty="0"/>
              <a:t>Citation strengthens reports</a:t>
            </a:r>
          </a:p>
          <a:p>
            <a:pPr lvl="1"/>
            <a:r>
              <a:rPr lang="en-US" dirty="0"/>
              <a:t>Novel findings have value</a:t>
            </a:r>
          </a:p>
          <a:p>
            <a:pPr lvl="1"/>
            <a:r>
              <a:rPr lang="en-US" dirty="0"/>
              <a:t>Build on existing ideas</a:t>
            </a:r>
          </a:p>
          <a:p>
            <a:pPr>
              <a:lnSpc>
                <a:spcPct val="90000"/>
              </a:lnSpc>
            </a:pPr>
            <a:r>
              <a:rPr lang="en-US" dirty="0"/>
              <a:t>Actual appropriation of others’ ideas</a:t>
            </a:r>
          </a:p>
          <a:p>
            <a:pPr lvl="1">
              <a:lnSpc>
                <a:spcPct val="90000"/>
              </a:lnSpc>
            </a:pPr>
            <a:r>
              <a:rPr lang="en-US" dirty="0"/>
              <a:t>Scooping other labs</a:t>
            </a:r>
          </a:p>
          <a:p>
            <a:pPr lvl="1">
              <a:lnSpc>
                <a:spcPct val="90000"/>
              </a:lnSpc>
            </a:pPr>
            <a:r>
              <a:rPr lang="en-US" dirty="0"/>
              <a:t>Pre/re publishing manuscripts</a:t>
            </a:r>
          </a:p>
          <a:p>
            <a:r>
              <a:rPr lang="en-US" dirty="0"/>
              <a:t>Authorial credit to collaborators and research team</a:t>
            </a:r>
          </a:p>
          <a:p>
            <a:pPr lvl="1"/>
            <a:r>
              <a:rPr lang="en-US" dirty="0"/>
              <a:t>Significant intellectual contribution</a:t>
            </a:r>
          </a:p>
          <a:p>
            <a:pPr lvl="1"/>
            <a:r>
              <a:rPr lang="en-US" dirty="0"/>
              <a:t>Definition varies across psychology, medicine for example</a:t>
            </a:r>
          </a:p>
          <a:p>
            <a:pPr lvl="1"/>
            <a:r>
              <a:rPr lang="en-US" dirty="0"/>
              <a:t>Not uncommon source of in-laboratory friction</a:t>
            </a:r>
          </a:p>
          <a:p>
            <a:endParaRPr lang="en-US" dirty="0"/>
          </a:p>
        </p:txBody>
      </p:sp>
    </p:spTree>
    <p:extLst>
      <p:ext uri="{BB962C8B-B14F-4D97-AF65-F5344CB8AC3E}">
        <p14:creationId xmlns:p14="http://schemas.microsoft.com/office/powerpoint/2010/main" val="1961449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0978C-1C8B-C6AD-963F-C26A84C0A7BA}"/>
              </a:ext>
            </a:extLst>
          </p:cNvPr>
          <p:cNvSpPr>
            <a:spLocks noGrp="1"/>
          </p:cNvSpPr>
          <p:nvPr>
            <p:ph type="title"/>
          </p:nvPr>
        </p:nvSpPr>
        <p:spPr/>
        <p:txBody>
          <a:bodyPr/>
          <a:lstStyle/>
          <a:p>
            <a:r>
              <a:rPr lang="en-US" dirty="0"/>
              <a:t>Being Public</a:t>
            </a:r>
          </a:p>
        </p:txBody>
      </p:sp>
      <p:sp>
        <p:nvSpPr>
          <p:cNvPr id="3" name="Content Placeholder 2">
            <a:extLst>
              <a:ext uri="{FF2B5EF4-FFF2-40B4-BE49-F238E27FC236}">
                <a16:creationId xmlns:a16="http://schemas.microsoft.com/office/drawing/2014/main" id="{AA14E0C6-D422-84F0-8EFD-0F295FBE6574}"/>
              </a:ext>
            </a:extLst>
          </p:cNvPr>
          <p:cNvSpPr>
            <a:spLocks noGrp="1"/>
          </p:cNvSpPr>
          <p:nvPr>
            <p:ph idx="1"/>
          </p:nvPr>
        </p:nvSpPr>
        <p:spPr/>
        <p:txBody>
          <a:bodyPr/>
          <a:lstStyle/>
          <a:p>
            <a:pPr>
              <a:lnSpc>
                <a:spcPct val="90000"/>
              </a:lnSpc>
            </a:pPr>
            <a:r>
              <a:rPr lang="en-US" dirty="0"/>
              <a:t>All aspects of the research process are auditable</a:t>
            </a:r>
          </a:p>
          <a:p>
            <a:pPr lvl="1"/>
            <a:r>
              <a:rPr lang="en-US" dirty="0"/>
              <a:t>Participant privacy must still be protected</a:t>
            </a:r>
          </a:p>
          <a:p>
            <a:pPr lvl="1"/>
            <a:r>
              <a:rPr lang="en-US" dirty="0"/>
              <a:t>Researchers protected from exposure to competing labs</a:t>
            </a:r>
          </a:p>
          <a:p>
            <a:pPr lvl="1"/>
            <a:r>
              <a:rPr lang="en-US" dirty="0"/>
              <a:t>Patent, copyright, and invention privacy</a:t>
            </a:r>
          </a:p>
          <a:p>
            <a:pPr>
              <a:lnSpc>
                <a:spcPct val="90000"/>
              </a:lnSpc>
            </a:pPr>
            <a:r>
              <a:rPr lang="en-US" dirty="0"/>
              <a:t>Publication</a:t>
            </a:r>
          </a:p>
          <a:p>
            <a:pPr lvl="1">
              <a:lnSpc>
                <a:spcPct val="90000"/>
              </a:lnSpc>
            </a:pPr>
            <a:r>
              <a:rPr lang="en-US" dirty="0"/>
              <a:t>Full, fair &amp; accurate reporting, making all resources available </a:t>
            </a:r>
          </a:p>
          <a:p>
            <a:pPr lvl="2"/>
            <a:r>
              <a:rPr lang="en-US" dirty="0"/>
              <a:t>Not always practically effective</a:t>
            </a:r>
          </a:p>
          <a:p>
            <a:pPr lvl="1">
              <a:lnSpc>
                <a:spcPct val="90000"/>
              </a:lnSpc>
            </a:pPr>
            <a:r>
              <a:rPr lang="en-US" dirty="0"/>
              <a:t>Supplementary materials via journal website</a:t>
            </a:r>
          </a:p>
          <a:p>
            <a:pPr lvl="1">
              <a:lnSpc>
                <a:spcPct val="90000"/>
              </a:lnSpc>
            </a:pPr>
            <a:r>
              <a:rPr lang="en-US" dirty="0"/>
              <a:t>Public availability of de-identified data</a:t>
            </a:r>
          </a:p>
          <a:p>
            <a:pPr lvl="2"/>
            <a:r>
              <a:rPr lang="en-US" dirty="0"/>
              <a:t>Does not always include excluded data</a:t>
            </a:r>
          </a:p>
          <a:p>
            <a:endParaRPr lang="en-US" dirty="0"/>
          </a:p>
        </p:txBody>
      </p:sp>
    </p:spTree>
    <p:extLst>
      <p:ext uri="{BB962C8B-B14F-4D97-AF65-F5344CB8AC3E}">
        <p14:creationId xmlns:p14="http://schemas.microsoft.com/office/powerpoint/2010/main" val="1458181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RCR Errors</a:t>
            </a:r>
          </a:p>
        </p:txBody>
      </p:sp>
      <p:sp>
        <p:nvSpPr>
          <p:cNvPr id="4099" name="Content Placeholder 2"/>
          <p:cNvSpPr>
            <a:spLocks noGrp="1"/>
          </p:cNvSpPr>
          <p:nvPr>
            <p:ph idx="1"/>
          </p:nvPr>
        </p:nvSpPr>
        <p:spPr/>
        <p:txBody>
          <a:bodyPr/>
          <a:lstStyle/>
          <a:p>
            <a:pPr algn="l"/>
            <a:r>
              <a:rPr lang="en-US" b="0" i="0" dirty="0">
                <a:solidFill>
                  <a:srgbClr val="2D3B45"/>
                </a:solidFill>
                <a:effectLst/>
                <a:latin typeface="Lato Extended"/>
              </a:rPr>
              <a:t>Suppose a friend doing a research project said to you, “I’m sure my hypothesis is correct, so I’ll just give my participants a hint here and there to make sure the data come out properly.”</a:t>
            </a:r>
          </a:p>
          <a:p>
            <a:pPr algn="l"/>
            <a:endParaRPr lang="en-US" b="0" i="0" dirty="0">
              <a:solidFill>
                <a:srgbClr val="2D3B45"/>
              </a:solidFill>
              <a:effectLst/>
              <a:latin typeface="Lato Extended"/>
            </a:endParaRPr>
          </a:p>
          <a:p>
            <a:pPr lvl="1"/>
            <a:r>
              <a:rPr lang="en-US" b="0" i="0" dirty="0">
                <a:solidFill>
                  <a:srgbClr val="2D3B45"/>
                </a:solidFill>
                <a:effectLst/>
                <a:latin typeface="Lato Extended"/>
              </a:rPr>
              <a:t>1. What kind of RCR violation is this?</a:t>
            </a:r>
          </a:p>
          <a:p>
            <a:pPr lvl="1"/>
            <a:r>
              <a:rPr lang="en-US" b="0" i="0" dirty="0">
                <a:solidFill>
                  <a:srgbClr val="2D3B45"/>
                </a:solidFill>
                <a:effectLst/>
                <a:latin typeface="Lato Extended"/>
              </a:rPr>
              <a:t>2. What methodological approach should be used by this research to avoid this problem?</a:t>
            </a:r>
          </a:p>
        </p:txBody>
      </p:sp>
    </p:spTree>
    <p:extLst>
      <p:ext uri="{BB962C8B-B14F-4D97-AF65-F5344CB8AC3E}">
        <p14:creationId xmlns:p14="http://schemas.microsoft.com/office/powerpoint/2010/main" val="1103811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D5036-36B8-B450-6029-626FE394EE09}"/>
              </a:ext>
            </a:extLst>
          </p:cNvPr>
          <p:cNvSpPr>
            <a:spLocks noGrp="1"/>
          </p:cNvSpPr>
          <p:nvPr>
            <p:ph type="title"/>
          </p:nvPr>
        </p:nvSpPr>
        <p:spPr/>
        <p:txBody>
          <a:bodyPr/>
          <a:lstStyle/>
          <a:p>
            <a:r>
              <a:rPr lang="en-US" dirty="0"/>
              <a:t>RCR Errors</a:t>
            </a:r>
          </a:p>
        </p:txBody>
      </p:sp>
      <p:sp>
        <p:nvSpPr>
          <p:cNvPr id="3" name="Content Placeholder 2">
            <a:extLst>
              <a:ext uri="{FF2B5EF4-FFF2-40B4-BE49-F238E27FC236}">
                <a16:creationId xmlns:a16="http://schemas.microsoft.com/office/drawing/2014/main" id="{3FE2FDE1-B378-BC5B-A77D-EE1384B383B5}"/>
              </a:ext>
            </a:extLst>
          </p:cNvPr>
          <p:cNvSpPr>
            <a:spLocks noGrp="1"/>
          </p:cNvSpPr>
          <p:nvPr>
            <p:ph idx="1"/>
          </p:nvPr>
        </p:nvSpPr>
        <p:spPr/>
        <p:txBody>
          <a:bodyPr/>
          <a:lstStyle/>
          <a:p>
            <a:r>
              <a:rPr lang="en-US" dirty="0"/>
              <a:t>In a study of marriage relationships, a researcher discovers that one of the participants in the study is an acquaintance and has indicated ‘yes’ to the question of having had an extra-marital affair.  The researcher is debating whether they should inform the participants’ spouse.</a:t>
            </a:r>
          </a:p>
          <a:p>
            <a:endParaRPr lang="en-US" dirty="0"/>
          </a:p>
          <a:p>
            <a:pPr lvl="1"/>
            <a:r>
              <a:rPr lang="en-US" dirty="0"/>
              <a:t>3. What kind of research ethics violation is being considered here?  What should they do?</a:t>
            </a:r>
          </a:p>
        </p:txBody>
      </p:sp>
    </p:spTree>
    <p:extLst>
      <p:ext uri="{BB962C8B-B14F-4D97-AF65-F5344CB8AC3E}">
        <p14:creationId xmlns:p14="http://schemas.microsoft.com/office/powerpoint/2010/main" val="4045359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0E94A-7B39-B350-549B-07721FFA7027}"/>
              </a:ext>
            </a:extLst>
          </p:cNvPr>
          <p:cNvSpPr>
            <a:spLocks noGrp="1"/>
          </p:cNvSpPr>
          <p:nvPr>
            <p:ph type="title"/>
          </p:nvPr>
        </p:nvSpPr>
        <p:spPr/>
        <p:txBody>
          <a:bodyPr/>
          <a:lstStyle/>
          <a:p>
            <a:r>
              <a:rPr lang="en-US" dirty="0"/>
              <a:t>RCR Errors </a:t>
            </a:r>
          </a:p>
        </p:txBody>
      </p:sp>
      <p:sp>
        <p:nvSpPr>
          <p:cNvPr id="3" name="Content Placeholder 2">
            <a:extLst>
              <a:ext uri="{FF2B5EF4-FFF2-40B4-BE49-F238E27FC236}">
                <a16:creationId xmlns:a16="http://schemas.microsoft.com/office/drawing/2014/main" id="{9B123693-9582-6879-98DD-B092ABACB478}"/>
              </a:ext>
            </a:extLst>
          </p:cNvPr>
          <p:cNvSpPr>
            <a:spLocks noGrp="1"/>
          </p:cNvSpPr>
          <p:nvPr>
            <p:ph idx="1"/>
          </p:nvPr>
        </p:nvSpPr>
        <p:spPr/>
        <p:txBody>
          <a:bodyPr/>
          <a:lstStyle/>
          <a:p>
            <a:r>
              <a:rPr lang="en-US" dirty="0"/>
              <a:t>A researcher doing a study on academic performance of students who have been diagnosed with ADHD.  Some of the potential participants have refused to answer the question about their diagnosis, so the researcher contacts their medical provides without the participant’s knowledge.</a:t>
            </a:r>
          </a:p>
          <a:p>
            <a:endParaRPr lang="en-US" dirty="0"/>
          </a:p>
          <a:p>
            <a:pPr lvl="1"/>
            <a:r>
              <a:rPr lang="en-US" dirty="0"/>
              <a:t>4. What kind of research ethics violation has occurred here?</a:t>
            </a:r>
          </a:p>
        </p:txBody>
      </p:sp>
    </p:spTree>
    <p:extLst>
      <p:ext uri="{BB962C8B-B14F-4D97-AF65-F5344CB8AC3E}">
        <p14:creationId xmlns:p14="http://schemas.microsoft.com/office/powerpoint/2010/main" val="4060370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833</TotalTime>
  <Words>614</Words>
  <Application>Microsoft Office PowerPoint</Application>
  <PresentationFormat>Widescreen</PresentationFormat>
  <Paragraphs>98</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Lato Extended</vt:lpstr>
      <vt:lpstr>Office Theme</vt:lpstr>
      <vt:lpstr>205, Feb 23, Class 22</vt:lpstr>
      <vt:lpstr>Responsible Conduct of Research</vt:lpstr>
      <vt:lpstr>Analytic Flexibility</vt:lpstr>
      <vt:lpstr>Reproducibility</vt:lpstr>
      <vt:lpstr>Plagiarism</vt:lpstr>
      <vt:lpstr>Being Public</vt:lpstr>
      <vt:lpstr>RCR Errors</vt:lpstr>
      <vt:lpstr>RCR Errors</vt:lpstr>
      <vt:lpstr>RCR Errors </vt:lpstr>
      <vt:lpstr>Intervention research</vt:lpstr>
      <vt:lpstr>PowerPoint Presentation</vt:lpstr>
      <vt:lpstr>PowerPoint Presentation</vt:lpstr>
      <vt:lpstr>PowerPoint Presentation</vt:lpstr>
      <vt:lpstr>PowerPoint Presentation</vt:lpstr>
      <vt:lpstr>Philosophical Ethical Challenges</vt:lpstr>
      <vt:lpstr>For Mon 2/26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Nov 11, Class 22</dc:title>
  <dc:creator>Paul Reber</dc:creator>
  <cp:lastModifiedBy>Paul Reber</cp:lastModifiedBy>
  <cp:revision>7</cp:revision>
  <cp:lastPrinted>2022-11-11T19:15:09Z</cp:lastPrinted>
  <dcterms:created xsi:type="dcterms:W3CDTF">2022-11-11T14:18:06Z</dcterms:created>
  <dcterms:modified xsi:type="dcterms:W3CDTF">2024-02-19T05:31:55Z</dcterms:modified>
</cp:coreProperties>
</file>