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430" r:id="rId4"/>
    <p:sldId id="266" r:id="rId5"/>
    <p:sldId id="427" r:id="rId6"/>
    <p:sldId id="261" r:id="rId7"/>
    <p:sldId id="260" r:id="rId8"/>
    <p:sldId id="268" r:id="rId9"/>
    <p:sldId id="259" r:id="rId10"/>
    <p:sldId id="428" r:id="rId11"/>
    <p:sldId id="258" r:id="rId1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9C14E7C-EF71-4C55-B9EC-1D241E958A93}" type="datetimeFigureOut">
              <a:rPr lang="en-US" smtClean="0"/>
              <a:t>2/18/2024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0950674-8807-423F-97D8-C19F9A0B48E1}" type="slidenum">
              <a:rPr lang="en-US" smtClean="0"/>
              <a:t>‹#›</a:t>
            </a:fld>
            <a:endParaRPr lang="en-US"/>
          </a:p>
        </p:txBody>
      </p:sp>
    </p:spTree>
    <p:extLst>
      <p:ext uri="{BB962C8B-B14F-4D97-AF65-F5344CB8AC3E}">
        <p14:creationId xmlns:p14="http://schemas.microsoft.com/office/powerpoint/2010/main" val="307719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80157" indent="-300060">
              <a:defRPr>
                <a:solidFill>
                  <a:schemeClr val="tx1"/>
                </a:solidFill>
                <a:latin typeface="Calibri" pitchFamily="34" charset="0"/>
              </a:defRPr>
            </a:lvl2pPr>
            <a:lvl3pPr marL="1200241" indent="-240048">
              <a:defRPr>
                <a:solidFill>
                  <a:schemeClr val="tx1"/>
                </a:solidFill>
                <a:latin typeface="Calibri" pitchFamily="34" charset="0"/>
              </a:defRPr>
            </a:lvl3pPr>
            <a:lvl4pPr marL="1680337" indent="-240048">
              <a:defRPr>
                <a:solidFill>
                  <a:schemeClr val="tx1"/>
                </a:solidFill>
                <a:latin typeface="Calibri" pitchFamily="34" charset="0"/>
              </a:defRPr>
            </a:lvl4pPr>
            <a:lvl5pPr marL="2160434" indent="-240048">
              <a:defRPr>
                <a:solidFill>
                  <a:schemeClr val="tx1"/>
                </a:solidFill>
                <a:latin typeface="Calibri" pitchFamily="34" charset="0"/>
              </a:defRPr>
            </a:lvl5pPr>
            <a:lvl6pPr marL="2640529" indent="-240048" fontAlgn="base">
              <a:spcBef>
                <a:spcPct val="0"/>
              </a:spcBef>
              <a:spcAft>
                <a:spcPct val="0"/>
              </a:spcAft>
              <a:defRPr>
                <a:solidFill>
                  <a:schemeClr val="tx1"/>
                </a:solidFill>
                <a:latin typeface="Calibri" pitchFamily="34" charset="0"/>
              </a:defRPr>
            </a:lvl6pPr>
            <a:lvl7pPr marL="3120626" indent="-240048" fontAlgn="base">
              <a:spcBef>
                <a:spcPct val="0"/>
              </a:spcBef>
              <a:spcAft>
                <a:spcPct val="0"/>
              </a:spcAft>
              <a:defRPr>
                <a:solidFill>
                  <a:schemeClr val="tx1"/>
                </a:solidFill>
                <a:latin typeface="Calibri" pitchFamily="34" charset="0"/>
              </a:defRPr>
            </a:lvl7pPr>
            <a:lvl8pPr marL="3600723" indent="-240048" fontAlgn="base">
              <a:spcBef>
                <a:spcPct val="0"/>
              </a:spcBef>
              <a:spcAft>
                <a:spcPct val="0"/>
              </a:spcAft>
              <a:defRPr>
                <a:solidFill>
                  <a:schemeClr val="tx1"/>
                </a:solidFill>
                <a:latin typeface="Calibri" pitchFamily="34" charset="0"/>
              </a:defRPr>
            </a:lvl8pPr>
            <a:lvl9pPr marL="4080819" indent="-240048"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D4F13921-AF33-4020-8883-785418F236BD}" type="slidenum">
              <a:rPr lang="en-US"/>
              <a:pPr fontAlgn="base">
                <a:spcBef>
                  <a:spcPct val="0"/>
                </a:spcBef>
                <a:spcAft>
                  <a:spcPct val="0"/>
                </a:spcAft>
              </a:pPr>
              <a:t>2</a:t>
            </a:fld>
            <a:endParaRPr lang="en-US"/>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9926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B6A6-920C-53C1-C423-ABD32B355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F0C170-C8A8-B7ED-B9E7-2FFE43952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2C07A2-1951-EE49-9FF5-359F35AF9CB2}"/>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5" name="Footer Placeholder 4">
            <a:extLst>
              <a:ext uri="{FF2B5EF4-FFF2-40B4-BE49-F238E27FC236}">
                <a16:creationId xmlns:a16="http://schemas.microsoft.com/office/drawing/2014/main" id="{600864C9-B292-43E4-3B08-2ED44672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3E777-C303-35BA-925D-BF5A17FD3A4D}"/>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30809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B9B-B4D6-DB2A-445F-33F7CD30A7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038ABA-C5FD-236E-9D24-662224C89B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2B814-4B80-C80C-4720-E255F78C8A7F}"/>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5" name="Footer Placeholder 4">
            <a:extLst>
              <a:ext uri="{FF2B5EF4-FFF2-40B4-BE49-F238E27FC236}">
                <a16:creationId xmlns:a16="http://schemas.microsoft.com/office/drawing/2014/main" id="{5D2498F8-0AC1-7CE2-84CE-DE1196B72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67319-D82E-241E-CB73-D88F60F2418C}"/>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94344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EF510-7AD9-81CF-F0AF-220A545CA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3A76B-0883-FFF7-9979-F68C51CF7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CA1A3-C34A-E941-024F-9AE66F3B5C57}"/>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5" name="Footer Placeholder 4">
            <a:extLst>
              <a:ext uri="{FF2B5EF4-FFF2-40B4-BE49-F238E27FC236}">
                <a16:creationId xmlns:a16="http://schemas.microsoft.com/office/drawing/2014/main" id="{F652CEFB-AAA2-11BF-E63F-4E84067CD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19F2A-EF3A-3645-B21D-5078CE9E9A7F}"/>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31035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F8B3-6A46-DB77-35C1-311E6EA06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1D463-4D37-FF9B-6106-A023C8342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0582B-4764-49C1-D8C5-49A7F9040BB2}"/>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5" name="Footer Placeholder 4">
            <a:extLst>
              <a:ext uri="{FF2B5EF4-FFF2-40B4-BE49-F238E27FC236}">
                <a16:creationId xmlns:a16="http://schemas.microsoft.com/office/drawing/2014/main" id="{F4B3BADA-B111-03C5-9147-00C6A1979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7C140-7F39-9028-02DB-F3B006C05970}"/>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75165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9F0A-7A65-AB2E-18F8-84FE9FE91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5C540-26B1-BE31-E485-4C4A1B6E2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D7DEC-571B-91AC-5BE1-50118A73BA1B}"/>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5" name="Footer Placeholder 4">
            <a:extLst>
              <a:ext uri="{FF2B5EF4-FFF2-40B4-BE49-F238E27FC236}">
                <a16:creationId xmlns:a16="http://schemas.microsoft.com/office/drawing/2014/main" id="{76DBCD82-44E1-043B-E808-D4593EEFC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D20FC-1E5F-D0B7-549F-C96200E5BD74}"/>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224073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49EA-F0B0-BE51-9C4C-F5B98DC79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EAE6B-6B9C-99EF-3F32-4CE93E4BBC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9CCB7-122D-F4FC-E833-D8278BAD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EFD1A-0FDC-BD79-F971-1DA87746E5A8}"/>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6" name="Footer Placeholder 5">
            <a:extLst>
              <a:ext uri="{FF2B5EF4-FFF2-40B4-BE49-F238E27FC236}">
                <a16:creationId xmlns:a16="http://schemas.microsoft.com/office/drawing/2014/main" id="{46BD520D-B9AC-F5F0-27AF-E793FC028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C4BD4-6FF0-F3DD-6F89-1B4BCFE3EDC6}"/>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87075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FD52-B39B-DE13-D63D-814B91ADE8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1A102E-6479-51A7-490E-00E22FB67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DF626-67DE-551C-5A4F-D4C5B1465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6A2E1-D84A-C37F-0A70-5BA60B5FD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732C4-AC46-223B-B3A6-5D027DBCA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EDCFF-0C3B-A075-625D-9B2AC814504B}"/>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8" name="Footer Placeholder 7">
            <a:extLst>
              <a:ext uri="{FF2B5EF4-FFF2-40B4-BE49-F238E27FC236}">
                <a16:creationId xmlns:a16="http://schemas.microsoft.com/office/drawing/2014/main" id="{A80A4357-96BD-8245-D277-BDC11A7BD7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CBF3D-8AFD-EC9A-D3B5-407029179580}"/>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7350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40C8-2C00-D642-39FF-B669DC424A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F914E8-386C-49C2-3598-5734CC0B1270}"/>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4" name="Footer Placeholder 3">
            <a:extLst>
              <a:ext uri="{FF2B5EF4-FFF2-40B4-BE49-F238E27FC236}">
                <a16:creationId xmlns:a16="http://schemas.microsoft.com/office/drawing/2014/main" id="{FD815396-C079-9071-36C4-8EADC4843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18D4E-597F-E93B-9410-18296383CB08}"/>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328306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39017-4285-2FAD-32BA-60D4DB639ADD}"/>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3" name="Footer Placeholder 2">
            <a:extLst>
              <a:ext uri="{FF2B5EF4-FFF2-40B4-BE49-F238E27FC236}">
                <a16:creationId xmlns:a16="http://schemas.microsoft.com/office/drawing/2014/main" id="{D409C940-4098-41C2-0702-162AD6C8CB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6824CE-0D7B-6C92-78A7-9BDEE22F39D7}"/>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55577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5816-E115-4235-755B-1B05D1787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3DD9-4439-56F6-A9AC-3EB9427F7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3668E-87A2-4DB2-ECEC-6F541BC26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B2DB7-D858-DF77-84AD-B4BFD109F627}"/>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6" name="Footer Placeholder 5">
            <a:extLst>
              <a:ext uri="{FF2B5EF4-FFF2-40B4-BE49-F238E27FC236}">
                <a16:creationId xmlns:a16="http://schemas.microsoft.com/office/drawing/2014/main" id="{76EB2E66-4F78-1DF7-F9FD-FFB9623F1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24D52-D80E-4501-9B92-C56127E51EA3}"/>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76686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4960-7376-B3F6-27B0-2E150258F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9B3344-7392-116D-A84B-8B3BB2A46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307BD-1594-FCBE-02EA-6064B2F68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4D1EF-805A-58AC-BA53-52133CBADF7C}"/>
              </a:ext>
            </a:extLst>
          </p:cNvPr>
          <p:cNvSpPr>
            <a:spLocks noGrp="1"/>
          </p:cNvSpPr>
          <p:nvPr>
            <p:ph type="dt" sz="half" idx="10"/>
          </p:nvPr>
        </p:nvSpPr>
        <p:spPr/>
        <p:txBody>
          <a:bodyPr/>
          <a:lstStyle/>
          <a:p>
            <a:fld id="{C6296303-98FD-456D-A8A2-CA41DFD59786}" type="datetimeFigureOut">
              <a:rPr lang="en-US" smtClean="0"/>
              <a:t>2/18/2024</a:t>
            </a:fld>
            <a:endParaRPr lang="en-US"/>
          </a:p>
        </p:txBody>
      </p:sp>
      <p:sp>
        <p:nvSpPr>
          <p:cNvPr id="6" name="Footer Placeholder 5">
            <a:extLst>
              <a:ext uri="{FF2B5EF4-FFF2-40B4-BE49-F238E27FC236}">
                <a16:creationId xmlns:a16="http://schemas.microsoft.com/office/drawing/2014/main" id="{2BDFC8C6-CBBC-9853-31B8-5B1DAC878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054AD-3369-EDC4-B37D-DD546A1278E7}"/>
              </a:ext>
            </a:extLst>
          </p:cNvPr>
          <p:cNvSpPr>
            <a:spLocks noGrp="1"/>
          </p:cNvSpPr>
          <p:nvPr>
            <p:ph type="sldNum" sz="quarter" idx="12"/>
          </p:nvPr>
        </p:nvSpPr>
        <p:spPr/>
        <p:txBody>
          <a:bodyPr/>
          <a:lstStyle/>
          <a:p>
            <a:fld id="{E408FCCD-4543-48D5-A2F8-2018F0884B1B}" type="slidenum">
              <a:rPr lang="en-US" smtClean="0"/>
              <a:t>‹#›</a:t>
            </a:fld>
            <a:endParaRPr lang="en-US"/>
          </a:p>
        </p:txBody>
      </p:sp>
    </p:spTree>
    <p:extLst>
      <p:ext uri="{BB962C8B-B14F-4D97-AF65-F5344CB8AC3E}">
        <p14:creationId xmlns:p14="http://schemas.microsoft.com/office/powerpoint/2010/main" val="184050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F7F54-6692-09C0-65E5-CC1A73AC8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593C7-CCF5-1572-1C20-EC2292355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F2226-A5B7-90A9-4BC0-3F6A849A5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6303-98FD-456D-A8A2-CA41DFD59786}" type="datetimeFigureOut">
              <a:rPr lang="en-US" smtClean="0"/>
              <a:t>2/18/2024</a:t>
            </a:fld>
            <a:endParaRPr lang="en-US"/>
          </a:p>
        </p:txBody>
      </p:sp>
      <p:sp>
        <p:nvSpPr>
          <p:cNvPr id="5" name="Footer Placeholder 4">
            <a:extLst>
              <a:ext uri="{FF2B5EF4-FFF2-40B4-BE49-F238E27FC236}">
                <a16:creationId xmlns:a16="http://schemas.microsoft.com/office/drawing/2014/main" id="{49C6E240-CE97-D8E7-10B2-44C98689E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B5D720-9960-04B7-E4B9-9C210C373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8FCCD-4543-48D5-A2F8-2018F0884B1B}" type="slidenum">
              <a:rPr lang="en-US" smtClean="0"/>
              <a:t>‹#›</a:t>
            </a:fld>
            <a:endParaRPr lang="en-US"/>
          </a:p>
        </p:txBody>
      </p:sp>
    </p:spTree>
    <p:extLst>
      <p:ext uri="{BB962C8B-B14F-4D97-AF65-F5344CB8AC3E}">
        <p14:creationId xmlns:p14="http://schemas.microsoft.com/office/powerpoint/2010/main" val="24195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10D22D-4012-122A-57A6-5A9354DE21F4}"/>
              </a:ext>
            </a:extLst>
          </p:cNvPr>
          <p:cNvSpPr>
            <a:spLocks noGrp="1"/>
          </p:cNvSpPr>
          <p:nvPr>
            <p:ph type="title"/>
          </p:nvPr>
        </p:nvSpPr>
        <p:spPr/>
        <p:txBody>
          <a:bodyPr/>
          <a:lstStyle/>
          <a:p>
            <a:r>
              <a:rPr lang="en-US" dirty="0"/>
              <a:t>205, Feb 26, Class 23</a:t>
            </a:r>
          </a:p>
        </p:txBody>
      </p:sp>
      <p:sp>
        <p:nvSpPr>
          <p:cNvPr id="5" name="Content Placeholder 4">
            <a:extLst>
              <a:ext uri="{FF2B5EF4-FFF2-40B4-BE49-F238E27FC236}">
                <a16:creationId xmlns:a16="http://schemas.microsoft.com/office/drawing/2014/main" id="{467691E6-15B9-9344-29A6-743760A13136}"/>
              </a:ext>
            </a:extLst>
          </p:cNvPr>
          <p:cNvSpPr>
            <a:spLocks noGrp="1"/>
          </p:cNvSpPr>
          <p:nvPr>
            <p:ph idx="1"/>
          </p:nvPr>
        </p:nvSpPr>
        <p:spPr/>
        <p:txBody>
          <a:bodyPr/>
          <a:lstStyle/>
          <a:p>
            <a:r>
              <a:rPr lang="en-US" dirty="0"/>
              <a:t>Final project proposals</a:t>
            </a:r>
          </a:p>
          <a:p>
            <a:endParaRPr lang="en-US" dirty="0"/>
          </a:p>
          <a:p>
            <a:r>
              <a:rPr lang="en-US" dirty="0"/>
              <a:t>Field Research, Cunningham (1989)</a:t>
            </a:r>
          </a:p>
        </p:txBody>
      </p:sp>
    </p:spTree>
    <p:extLst>
      <p:ext uri="{BB962C8B-B14F-4D97-AF65-F5344CB8AC3E}">
        <p14:creationId xmlns:p14="http://schemas.microsoft.com/office/powerpoint/2010/main" val="105282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FB21-A527-9A2B-1AA5-2B76577CDF41}"/>
              </a:ext>
            </a:extLst>
          </p:cNvPr>
          <p:cNvSpPr>
            <a:spLocks noGrp="1"/>
          </p:cNvSpPr>
          <p:nvPr>
            <p:ph type="title"/>
          </p:nvPr>
        </p:nvSpPr>
        <p:spPr/>
        <p:txBody>
          <a:bodyPr/>
          <a:lstStyle/>
          <a:p>
            <a:r>
              <a:rPr lang="en-US" dirty="0"/>
              <a:t>Field Research Summary	</a:t>
            </a:r>
          </a:p>
        </p:txBody>
      </p:sp>
      <p:sp>
        <p:nvSpPr>
          <p:cNvPr id="3" name="Content Placeholder 2">
            <a:extLst>
              <a:ext uri="{FF2B5EF4-FFF2-40B4-BE49-F238E27FC236}">
                <a16:creationId xmlns:a16="http://schemas.microsoft.com/office/drawing/2014/main" id="{DA43A815-D1A4-0D1C-A81B-309AF9C1C167}"/>
              </a:ext>
            </a:extLst>
          </p:cNvPr>
          <p:cNvSpPr>
            <a:spLocks noGrp="1"/>
          </p:cNvSpPr>
          <p:nvPr>
            <p:ph idx="1"/>
          </p:nvPr>
        </p:nvSpPr>
        <p:spPr/>
        <p:txBody>
          <a:bodyPr>
            <a:normAutofit/>
          </a:bodyPr>
          <a:lstStyle/>
          <a:p>
            <a:r>
              <a:rPr lang="en-US" dirty="0"/>
              <a:t>Quasi-experimental design</a:t>
            </a:r>
          </a:p>
          <a:p>
            <a:pPr lvl="1"/>
            <a:r>
              <a:rPr lang="en-US" dirty="0"/>
              <a:t>Manipulated independent variable</a:t>
            </a:r>
          </a:p>
          <a:p>
            <a:pPr lvl="1"/>
            <a:r>
              <a:rPr lang="en-US" dirty="0"/>
              <a:t>Done outside controlled laboratory conditions</a:t>
            </a:r>
          </a:p>
          <a:p>
            <a:pPr lvl="1"/>
            <a:r>
              <a:rPr lang="en-US" dirty="0"/>
              <a:t>Good external validity</a:t>
            </a:r>
          </a:p>
          <a:p>
            <a:pPr lvl="1"/>
            <a:r>
              <a:rPr lang="en-US" dirty="0"/>
              <a:t>Pretty good internal validity</a:t>
            </a:r>
          </a:p>
          <a:p>
            <a:r>
              <a:rPr lang="en-US" dirty="0"/>
              <a:t>Procedurally difficult to carry out</a:t>
            </a:r>
          </a:p>
          <a:p>
            <a:pPr lvl="1"/>
            <a:r>
              <a:rPr lang="en-US" dirty="0"/>
              <a:t>Many uncontrolled extraneous variables</a:t>
            </a:r>
          </a:p>
          <a:p>
            <a:r>
              <a:rPr lang="en-US" dirty="0"/>
              <a:t>Challenging to follow best practices for ethical research</a:t>
            </a:r>
          </a:p>
          <a:p>
            <a:pPr lvl="1"/>
            <a:r>
              <a:rPr lang="en-US" dirty="0"/>
              <a:t>Lack of voluntary participation, informed consent</a:t>
            </a:r>
          </a:p>
          <a:p>
            <a:pPr lvl="1"/>
            <a:r>
              <a:rPr lang="en-US" dirty="0"/>
              <a:t>Implicit deception</a:t>
            </a:r>
          </a:p>
        </p:txBody>
      </p:sp>
    </p:spTree>
    <p:extLst>
      <p:ext uri="{BB962C8B-B14F-4D97-AF65-F5344CB8AC3E}">
        <p14:creationId xmlns:p14="http://schemas.microsoft.com/office/powerpoint/2010/main" val="250545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1D74-06A0-5C73-571B-688E81B9EECA}"/>
              </a:ext>
            </a:extLst>
          </p:cNvPr>
          <p:cNvSpPr>
            <a:spLocks noGrp="1"/>
          </p:cNvSpPr>
          <p:nvPr>
            <p:ph type="title"/>
          </p:nvPr>
        </p:nvSpPr>
        <p:spPr/>
        <p:txBody>
          <a:bodyPr/>
          <a:lstStyle/>
          <a:p>
            <a:r>
              <a:rPr lang="en-US" dirty="0"/>
              <a:t>For Wed Feb 28</a:t>
            </a:r>
          </a:p>
        </p:txBody>
      </p:sp>
      <p:sp>
        <p:nvSpPr>
          <p:cNvPr id="3" name="Content Placeholder 2">
            <a:extLst>
              <a:ext uri="{FF2B5EF4-FFF2-40B4-BE49-F238E27FC236}">
                <a16:creationId xmlns:a16="http://schemas.microsoft.com/office/drawing/2014/main" id="{49D24313-1642-BCE6-9E19-38914263D700}"/>
              </a:ext>
            </a:extLst>
          </p:cNvPr>
          <p:cNvSpPr>
            <a:spLocks noGrp="1"/>
          </p:cNvSpPr>
          <p:nvPr>
            <p:ph idx="1"/>
          </p:nvPr>
        </p:nvSpPr>
        <p:spPr/>
        <p:txBody>
          <a:bodyPr/>
          <a:lstStyle/>
          <a:p>
            <a:r>
              <a:rPr lang="en-US" dirty="0"/>
              <a:t>Chapter 20: Developmental and </a:t>
            </a:r>
            <a:r>
              <a:rPr lang="en-US"/>
              <a:t>Neuropsychological Methods</a:t>
            </a:r>
            <a:endParaRPr lang="en-US" dirty="0"/>
          </a:p>
          <a:p>
            <a:endParaRPr lang="en-US" dirty="0"/>
          </a:p>
          <a:p>
            <a:r>
              <a:rPr lang="en-US" dirty="0"/>
              <a:t>Final project full proposal drafts</a:t>
            </a:r>
          </a:p>
          <a:p>
            <a:pPr lvl="1"/>
            <a:r>
              <a:rPr lang="en-US" dirty="0"/>
              <a:t>As soon as possible</a:t>
            </a:r>
          </a:p>
        </p:txBody>
      </p:sp>
    </p:spTree>
    <p:extLst>
      <p:ext uri="{BB962C8B-B14F-4D97-AF65-F5344CB8AC3E}">
        <p14:creationId xmlns:p14="http://schemas.microsoft.com/office/powerpoint/2010/main" val="149561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Field experiment</a:t>
            </a:r>
          </a:p>
        </p:txBody>
      </p:sp>
      <p:sp>
        <p:nvSpPr>
          <p:cNvPr id="11267" name="Rectangle 3"/>
          <p:cNvSpPr>
            <a:spLocks noGrp="1" noChangeArrowheads="1"/>
          </p:cNvSpPr>
          <p:nvPr>
            <p:ph type="body" idx="1"/>
          </p:nvPr>
        </p:nvSpPr>
        <p:spPr/>
        <p:txBody>
          <a:bodyPr>
            <a:normAutofit fontScale="92500"/>
          </a:bodyPr>
          <a:lstStyle/>
          <a:p>
            <a:pPr>
              <a:lnSpc>
                <a:spcPct val="90000"/>
              </a:lnSpc>
            </a:pPr>
            <a:r>
              <a:rPr lang="en-US" dirty="0"/>
              <a:t>Cunningham (1989) trained several colleges students to approach opposite-sex bar patrons at random, delivering one of several different kinds of conversation-starters (“lines”).  The positivity of each patron’s response to the line was surreptitiously measured.  </a:t>
            </a:r>
          </a:p>
          <a:p>
            <a:pPr>
              <a:lnSpc>
                <a:spcPct val="90000"/>
              </a:lnSpc>
            </a:pPr>
            <a:r>
              <a:rPr lang="en-US" dirty="0"/>
              <a:t>Cunningham discovered that women were much more sensitive to the kind of line an opposite-sex person delivered than were men.  Women responded more positively too lines that were either self-disclosing or ordinary, like a simple “Hi,” than they did to a flippantly delivered line such as “You remind me of someone I used to date” or “Bet I can </a:t>
            </a:r>
            <a:r>
              <a:rPr lang="en-US" dirty="0" err="1"/>
              <a:t>outdrink</a:t>
            </a:r>
            <a:r>
              <a:rPr lang="en-US" dirty="0"/>
              <a:t> you.”</a:t>
            </a:r>
          </a:p>
          <a:p>
            <a:pPr>
              <a:lnSpc>
                <a:spcPct val="90000"/>
              </a:lnSpc>
            </a:pPr>
            <a:r>
              <a:rPr lang="en-US" dirty="0"/>
              <a:t>Men, however, did not appear to care which kind of conversational gambit a woman used; they responded equally positively to all three.</a:t>
            </a:r>
          </a:p>
          <a:p>
            <a:pPr>
              <a:lnSpc>
                <a:spcPct val="90000"/>
              </a:lnSpc>
            </a:pPr>
            <a:endParaRPr lang="en-US" dirty="0"/>
          </a:p>
        </p:txBody>
      </p:sp>
    </p:spTree>
    <p:extLst>
      <p:ext uri="{BB962C8B-B14F-4D97-AF65-F5344CB8AC3E}">
        <p14:creationId xmlns:p14="http://schemas.microsoft.com/office/powerpoint/2010/main" val="71589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00861A-823E-E2AD-211D-483F6371C96D}"/>
              </a:ext>
            </a:extLst>
          </p:cNvPr>
          <p:cNvSpPr>
            <a:spLocks noGrp="1"/>
          </p:cNvSpPr>
          <p:nvPr>
            <p:ph type="title"/>
          </p:nvPr>
        </p:nvSpPr>
        <p:spPr/>
        <p:txBody>
          <a:bodyPr/>
          <a:lstStyle/>
          <a:p>
            <a:endParaRPr lang="en-US"/>
          </a:p>
        </p:txBody>
      </p:sp>
      <p:pic>
        <p:nvPicPr>
          <p:cNvPr id="16" name="Content Placeholder 15">
            <a:extLst>
              <a:ext uri="{FF2B5EF4-FFF2-40B4-BE49-F238E27FC236}">
                <a16:creationId xmlns:a16="http://schemas.microsoft.com/office/drawing/2014/main" id="{7A049B40-A642-14FF-1116-8FF145D444D4}"/>
              </a:ext>
            </a:extLst>
          </p:cNvPr>
          <p:cNvPicPr>
            <a:picLocks noGrp="1" noChangeAspect="1"/>
          </p:cNvPicPr>
          <p:nvPr>
            <p:ph sz="half" idx="2"/>
          </p:nvPr>
        </p:nvPicPr>
        <p:blipFill>
          <a:blip r:embed="rId2"/>
          <a:stretch>
            <a:fillRect/>
          </a:stretch>
        </p:blipFill>
        <p:spPr>
          <a:xfrm>
            <a:off x="6231839" y="2014594"/>
            <a:ext cx="4939081" cy="3876670"/>
          </a:xfrm>
        </p:spPr>
      </p:pic>
      <p:pic>
        <p:nvPicPr>
          <p:cNvPr id="20" name="Content Placeholder 19">
            <a:extLst>
              <a:ext uri="{FF2B5EF4-FFF2-40B4-BE49-F238E27FC236}">
                <a16:creationId xmlns:a16="http://schemas.microsoft.com/office/drawing/2014/main" id="{27CE323B-DDB9-88D4-DAE3-5B00A34B2DDB}"/>
              </a:ext>
            </a:extLst>
          </p:cNvPr>
          <p:cNvPicPr>
            <a:picLocks noGrp="1" noChangeAspect="1"/>
          </p:cNvPicPr>
          <p:nvPr>
            <p:ph sz="half" idx="1"/>
          </p:nvPr>
        </p:nvPicPr>
        <p:blipFill>
          <a:blip r:embed="rId3"/>
          <a:stretch>
            <a:fillRect/>
          </a:stretch>
        </p:blipFill>
        <p:spPr>
          <a:xfrm>
            <a:off x="838200" y="2014594"/>
            <a:ext cx="5121962" cy="2511866"/>
          </a:xfrm>
        </p:spPr>
      </p:pic>
      <p:pic>
        <p:nvPicPr>
          <p:cNvPr id="22" name="Picture 21">
            <a:extLst>
              <a:ext uri="{FF2B5EF4-FFF2-40B4-BE49-F238E27FC236}">
                <a16:creationId xmlns:a16="http://schemas.microsoft.com/office/drawing/2014/main" id="{ABDA710A-FC76-2C63-B6ED-A16A51D9FE3E}"/>
              </a:ext>
            </a:extLst>
          </p:cNvPr>
          <p:cNvPicPr>
            <a:picLocks noChangeAspect="1"/>
          </p:cNvPicPr>
          <p:nvPr/>
        </p:nvPicPr>
        <p:blipFill>
          <a:blip r:embed="rId4"/>
          <a:stretch>
            <a:fillRect/>
          </a:stretch>
        </p:blipFill>
        <p:spPr>
          <a:xfrm>
            <a:off x="838200" y="4742497"/>
            <a:ext cx="4969386" cy="1148767"/>
          </a:xfrm>
          <a:prstGeom prst="rect">
            <a:avLst/>
          </a:prstGeom>
        </p:spPr>
      </p:pic>
    </p:spTree>
    <p:extLst>
      <p:ext uri="{BB962C8B-B14F-4D97-AF65-F5344CB8AC3E}">
        <p14:creationId xmlns:p14="http://schemas.microsoft.com/office/powerpoint/2010/main" val="300054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85926" y="304801"/>
            <a:ext cx="4562475" cy="38766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162676" y="457200"/>
            <a:ext cx="4505325" cy="10477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6162675" y="1524000"/>
            <a:ext cx="4457700" cy="135255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6172201" y="3581400"/>
            <a:ext cx="4162425" cy="3045464"/>
          </a:xfrm>
          <a:prstGeom prst="rect">
            <a:avLst/>
          </a:prstGeom>
          <a:noFill/>
          <a:ln w="9525">
            <a:noFill/>
            <a:miter lim="800000"/>
            <a:headEnd/>
            <a:tailEnd/>
          </a:ln>
        </p:spPr>
      </p:pic>
    </p:spTree>
    <p:extLst>
      <p:ext uri="{BB962C8B-B14F-4D97-AF65-F5344CB8AC3E}">
        <p14:creationId xmlns:p14="http://schemas.microsoft.com/office/powerpoint/2010/main" val="333855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981201" y="457201"/>
            <a:ext cx="4543425" cy="23526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981201" y="2819401"/>
            <a:ext cx="4486275" cy="352425"/>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977641" y="3372626"/>
            <a:ext cx="7559039" cy="3489990"/>
          </a:xfrm>
          <a:prstGeom prst="rect">
            <a:avLst/>
          </a:prstGeom>
          <a:noFill/>
          <a:ln w="9525">
            <a:noFill/>
            <a:miter lim="800000"/>
            <a:headEnd/>
            <a:tailEnd/>
          </a:ln>
        </p:spPr>
      </p:pic>
    </p:spTree>
    <p:extLst>
      <p:ext uri="{BB962C8B-B14F-4D97-AF65-F5344CB8AC3E}">
        <p14:creationId xmlns:p14="http://schemas.microsoft.com/office/powerpoint/2010/main" val="391149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905D-B79C-E5B4-27FC-A9FE3FA0BCA3}"/>
              </a:ext>
            </a:extLst>
          </p:cNvPr>
          <p:cNvSpPr>
            <a:spLocks noGrp="1"/>
          </p:cNvSpPr>
          <p:nvPr>
            <p:ph type="title"/>
          </p:nvPr>
        </p:nvSpPr>
        <p:spPr/>
        <p:txBody>
          <a:bodyPr/>
          <a:lstStyle/>
          <a:p>
            <a:r>
              <a:rPr lang="en-US" dirty="0"/>
              <a:t>Field Research Procedures</a:t>
            </a:r>
          </a:p>
        </p:txBody>
      </p:sp>
      <p:sp>
        <p:nvSpPr>
          <p:cNvPr id="3" name="Content Placeholder 2">
            <a:extLst>
              <a:ext uri="{FF2B5EF4-FFF2-40B4-BE49-F238E27FC236}">
                <a16:creationId xmlns:a16="http://schemas.microsoft.com/office/drawing/2014/main" id="{956E9BC0-A784-71A9-EABC-A6E7B6AE1982}"/>
              </a:ext>
            </a:extLst>
          </p:cNvPr>
          <p:cNvSpPr>
            <a:spLocks noGrp="1"/>
          </p:cNvSpPr>
          <p:nvPr>
            <p:ph idx="1"/>
          </p:nvPr>
        </p:nvSpPr>
        <p:spPr/>
        <p:txBody>
          <a:bodyPr/>
          <a:lstStyle/>
          <a:p>
            <a:r>
              <a:rPr lang="en-US" dirty="0"/>
              <a:t>Q1.  The experimental report does not include information about the time of day when the data were collected for Experiments 1 or 2.  One might imagine that responses to the “lines” might be different at 9pm and 1am.  </a:t>
            </a:r>
          </a:p>
          <a:p>
            <a:pPr lvl="1"/>
            <a:r>
              <a:rPr lang="en-US" dirty="0"/>
              <a:t>Give 2 other extraneous variables that might affect the DV for these studies that should be considered in planning data collection.</a:t>
            </a:r>
          </a:p>
          <a:p>
            <a:r>
              <a:rPr lang="en-US" dirty="0"/>
              <a:t>Q2. How many participants total were run combined across Experiments 1 and 2?  How many days/hours/trips to the bars do you think this would have taken?</a:t>
            </a:r>
          </a:p>
          <a:p>
            <a:endParaRPr lang="en-US" dirty="0"/>
          </a:p>
        </p:txBody>
      </p:sp>
    </p:spTree>
    <p:extLst>
      <p:ext uri="{BB962C8B-B14F-4D97-AF65-F5344CB8AC3E}">
        <p14:creationId xmlns:p14="http://schemas.microsoft.com/office/powerpoint/2010/main" val="219606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924F-259F-AC4E-4C6F-516F28C75F6C}"/>
              </a:ext>
            </a:extLst>
          </p:cNvPr>
          <p:cNvSpPr>
            <a:spLocks noGrp="1"/>
          </p:cNvSpPr>
          <p:nvPr>
            <p:ph type="title"/>
          </p:nvPr>
        </p:nvSpPr>
        <p:spPr/>
        <p:txBody>
          <a:bodyPr/>
          <a:lstStyle/>
          <a:p>
            <a:r>
              <a:rPr lang="en-US" dirty="0"/>
              <a:t>Internal/External Validity</a:t>
            </a:r>
          </a:p>
        </p:txBody>
      </p:sp>
      <p:sp>
        <p:nvSpPr>
          <p:cNvPr id="3" name="Content Placeholder 2">
            <a:extLst>
              <a:ext uri="{FF2B5EF4-FFF2-40B4-BE49-F238E27FC236}">
                <a16:creationId xmlns:a16="http://schemas.microsoft.com/office/drawing/2014/main" id="{65E09B64-FB8A-D0A8-94E7-54B89A083AEE}"/>
              </a:ext>
            </a:extLst>
          </p:cNvPr>
          <p:cNvSpPr>
            <a:spLocks noGrp="1"/>
          </p:cNvSpPr>
          <p:nvPr>
            <p:ph idx="1"/>
          </p:nvPr>
        </p:nvSpPr>
        <p:spPr/>
        <p:txBody>
          <a:bodyPr/>
          <a:lstStyle/>
          <a:p>
            <a:r>
              <a:rPr lang="en-US" dirty="0"/>
              <a:t>Q3. Experiment 3 provides a comparable procedure suitable for a well-controlled laboratory environment.  How does this improve the internal validity of the results?</a:t>
            </a:r>
          </a:p>
          <a:p>
            <a:r>
              <a:rPr lang="en-US" dirty="0"/>
              <a:t>Q4. In what ways are Experiment 3 less effective than the field research with respect to external validity of the results?</a:t>
            </a:r>
          </a:p>
          <a:p>
            <a:endParaRPr lang="en-US" dirty="0"/>
          </a:p>
        </p:txBody>
      </p:sp>
    </p:spTree>
    <p:extLst>
      <p:ext uri="{BB962C8B-B14F-4D97-AF65-F5344CB8AC3E}">
        <p14:creationId xmlns:p14="http://schemas.microsoft.com/office/powerpoint/2010/main" val="426630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24840" y="609601"/>
            <a:ext cx="5471160" cy="382751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096000" y="563881"/>
            <a:ext cx="5715000" cy="5986020"/>
          </a:xfrm>
          <a:prstGeom prst="rect">
            <a:avLst/>
          </a:prstGeom>
          <a:noFill/>
          <a:ln w="9525">
            <a:noFill/>
            <a:miter lim="800000"/>
            <a:headEnd/>
            <a:tailEnd/>
          </a:ln>
        </p:spPr>
      </p:pic>
    </p:spTree>
    <p:extLst>
      <p:ext uri="{BB962C8B-B14F-4D97-AF65-F5344CB8AC3E}">
        <p14:creationId xmlns:p14="http://schemas.microsoft.com/office/powerpoint/2010/main" val="164040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4881-5310-935D-1959-DB5D87A458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46871-C583-20E3-28B1-65F8C8228027}"/>
              </a:ext>
            </a:extLst>
          </p:cNvPr>
          <p:cNvSpPr>
            <a:spLocks noGrp="1"/>
          </p:cNvSpPr>
          <p:nvPr>
            <p:ph idx="1"/>
          </p:nvPr>
        </p:nvSpPr>
        <p:spPr/>
        <p:txBody>
          <a:bodyPr>
            <a:normAutofit fontScale="92500" lnSpcReduction="10000"/>
          </a:bodyPr>
          <a:lstStyle/>
          <a:p>
            <a:r>
              <a:rPr lang="en-US" dirty="0"/>
              <a:t>Q5. Experiment 1 includes the note:</a:t>
            </a:r>
          </a:p>
          <a:p>
            <a:pPr lvl="1"/>
            <a:r>
              <a:rPr lang="en-US" dirty="0"/>
              <a:t>“Because of concern that people might resent having their romantic responses subjected to scientific observation, pilot subjects were carefully debriefed, revealing that all had expected that social contacts might follow from being in the public setting of the bar and that non resenting the brief intrusion of the research.  Thus this study was deemed to meet Cook and Campbell’s (1979, p. 369) criteria for an innocuous field experiment excluded from the ethical requirement of informed consent.”</a:t>
            </a:r>
          </a:p>
          <a:p>
            <a:r>
              <a:rPr lang="en-US" dirty="0"/>
              <a:t>This rational does not meet modern expectations for best practices for ethical research.  </a:t>
            </a:r>
          </a:p>
          <a:p>
            <a:r>
              <a:rPr lang="en-US" dirty="0"/>
              <a:t>If one were to propose some similar research today, what ethical issues would you expect the IRB to raise and how might a researcher address those?</a:t>
            </a:r>
          </a:p>
          <a:p>
            <a:endParaRPr lang="en-US" dirty="0"/>
          </a:p>
        </p:txBody>
      </p:sp>
    </p:spTree>
    <p:extLst>
      <p:ext uri="{BB962C8B-B14F-4D97-AF65-F5344CB8AC3E}">
        <p14:creationId xmlns:p14="http://schemas.microsoft.com/office/powerpoint/2010/main" val="715666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TotalTime>
  <Words>511</Words>
  <Application>Microsoft Office PowerPoint</Application>
  <PresentationFormat>Widescreen</PresentationFormat>
  <Paragraphs>36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205, Feb 26, Class 23</vt:lpstr>
      <vt:lpstr>Field experiment</vt:lpstr>
      <vt:lpstr>PowerPoint Presentation</vt:lpstr>
      <vt:lpstr>PowerPoint Presentation</vt:lpstr>
      <vt:lpstr>PowerPoint Presentation</vt:lpstr>
      <vt:lpstr>Field Research Procedures</vt:lpstr>
      <vt:lpstr>Internal/External Validity</vt:lpstr>
      <vt:lpstr>PowerPoint Presentation</vt:lpstr>
      <vt:lpstr>PowerPoint Presentation</vt:lpstr>
      <vt:lpstr>Field Research Summary </vt:lpstr>
      <vt:lpstr>For Wed Feb 28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9, Class 21</dc:title>
  <dc:creator>Paul Reber</dc:creator>
  <cp:lastModifiedBy>Paul Reber</cp:lastModifiedBy>
  <cp:revision>7</cp:revision>
  <cp:lastPrinted>2022-11-09T19:04:50Z</cp:lastPrinted>
  <dcterms:created xsi:type="dcterms:W3CDTF">2022-11-07T18:42:32Z</dcterms:created>
  <dcterms:modified xsi:type="dcterms:W3CDTF">2024-02-18T20:23:30Z</dcterms:modified>
</cp:coreProperties>
</file>