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832" r:id="rId3"/>
    <p:sldId id="833" r:id="rId4"/>
    <p:sldId id="272" r:id="rId5"/>
    <p:sldId id="273" r:id="rId6"/>
    <p:sldId id="274" r:id="rId7"/>
    <p:sldId id="275" r:id="rId8"/>
    <p:sldId id="276" r:id="rId9"/>
    <p:sldId id="828" r:id="rId10"/>
    <p:sldId id="830" r:id="rId11"/>
    <p:sldId id="823" r:id="rId12"/>
    <p:sldId id="824" r:id="rId13"/>
    <p:sldId id="825" r:id="rId14"/>
    <p:sldId id="826" r:id="rId15"/>
    <p:sldId id="829" r:id="rId16"/>
    <p:sldId id="827" r:id="rId17"/>
    <p:sldId id="83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2" autoAdjust="0"/>
    <p:restoredTop sz="94660"/>
  </p:normalViewPr>
  <p:slideViewPr>
    <p:cSldViewPr snapToGrid="0">
      <p:cViewPr varScale="1">
        <p:scale>
          <a:sx n="100" d="100"/>
          <a:sy n="100" d="100"/>
        </p:scale>
        <p:origin x="2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F5990-6D27-4645-802A-1A91E80E9775}" type="datetimeFigureOut">
              <a:rPr lang="en-US" smtClean="0"/>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F8CE3-EF19-43B2-B53D-940CBC9FD886}" type="slidenum">
              <a:rPr lang="en-US" smtClean="0"/>
              <a:t>‹#›</a:t>
            </a:fld>
            <a:endParaRPr lang="en-US"/>
          </a:p>
        </p:txBody>
      </p:sp>
    </p:spTree>
    <p:extLst>
      <p:ext uri="{BB962C8B-B14F-4D97-AF65-F5344CB8AC3E}">
        <p14:creationId xmlns:p14="http://schemas.microsoft.com/office/powerpoint/2010/main" val="370753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149F13-2E6B-4880-B839-28964111EA68}" type="slidenum">
              <a:rPr lang="en-US"/>
              <a:pPr fontAlgn="base">
                <a:spcBef>
                  <a:spcPct val="0"/>
                </a:spcBef>
                <a:spcAft>
                  <a:spcPct val="0"/>
                </a:spcAft>
              </a:pPr>
              <a:t>4</a:t>
            </a:fld>
            <a:endParaRPr lang="en-US"/>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2FF50F7-9025-4FD5-BD75-D8973CF93AD7}" type="slidenum">
              <a:rPr lang="en-US"/>
              <a:pPr fontAlgn="base">
                <a:spcBef>
                  <a:spcPct val="0"/>
                </a:spcBef>
                <a:spcAft>
                  <a:spcPct val="0"/>
                </a:spcAft>
              </a:pPr>
              <a:t>5</a:t>
            </a:fld>
            <a:endParaRPr lang="en-US"/>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58300D-C19C-40E1-BE67-C6D9DC467B2C}" type="slidenum">
              <a:rPr lang="en-US"/>
              <a:pPr fontAlgn="base">
                <a:spcBef>
                  <a:spcPct val="0"/>
                </a:spcBef>
                <a:spcAft>
                  <a:spcPct val="0"/>
                </a:spcAft>
              </a:pPr>
              <a:t>6</a:t>
            </a:fld>
            <a:endParaRPr lang="en-US"/>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155EE81-59AA-4E85-8DFB-72ACE748AF16}" type="slidenum">
              <a:rPr lang="en-US"/>
              <a:pPr fontAlgn="base">
                <a:spcBef>
                  <a:spcPct val="0"/>
                </a:spcBef>
                <a:spcAft>
                  <a:spcPct val="0"/>
                </a:spcAft>
              </a:pPr>
              <a:t>7</a:t>
            </a:fld>
            <a:endParaRPr lang="en-US"/>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E6C3B9C-D4A0-479D-BA31-5987DF11C311}" type="slidenum">
              <a:rPr lang="en-US"/>
              <a:pPr fontAlgn="base">
                <a:spcBef>
                  <a:spcPct val="0"/>
                </a:spcBef>
                <a:spcAft>
                  <a:spcPct val="0"/>
                </a:spcAft>
              </a:pPr>
              <a:t>8</a:t>
            </a:fld>
            <a:endParaRPr lang="en-US"/>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B9C7-3C45-F4F1-2005-50D8F1F3FE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3E52A3-CE31-C363-1875-5EE1007F78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A5BA55-850B-68CF-B305-766D55971BA5}"/>
              </a:ext>
            </a:extLst>
          </p:cNvPr>
          <p:cNvSpPr>
            <a:spLocks noGrp="1"/>
          </p:cNvSpPr>
          <p:nvPr>
            <p:ph type="dt" sz="half" idx="10"/>
          </p:nvPr>
        </p:nvSpPr>
        <p:spPr/>
        <p:txBody>
          <a:bodyPr/>
          <a:lstStyle/>
          <a:p>
            <a:fld id="{3D4803A8-A464-4769-A6D4-3B6F57CA8CCB}" type="datetimeFigureOut">
              <a:rPr lang="en-US" smtClean="0"/>
              <a:t>2/21/2024</a:t>
            </a:fld>
            <a:endParaRPr lang="en-US"/>
          </a:p>
        </p:txBody>
      </p:sp>
      <p:sp>
        <p:nvSpPr>
          <p:cNvPr id="5" name="Footer Placeholder 4">
            <a:extLst>
              <a:ext uri="{FF2B5EF4-FFF2-40B4-BE49-F238E27FC236}">
                <a16:creationId xmlns:a16="http://schemas.microsoft.com/office/drawing/2014/main" id="{30AFD98E-B051-2650-A833-A62EF452C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98463-64C6-5C63-617E-73968D18B62C}"/>
              </a:ext>
            </a:extLst>
          </p:cNvPr>
          <p:cNvSpPr>
            <a:spLocks noGrp="1"/>
          </p:cNvSpPr>
          <p:nvPr>
            <p:ph type="sldNum" sz="quarter" idx="12"/>
          </p:nvPr>
        </p:nvSpPr>
        <p:spPr/>
        <p:txBody>
          <a:bodyPr/>
          <a:lstStyle/>
          <a:p>
            <a:fld id="{C8ACB5DB-25B2-4521-8B00-F54C1DE41CB3}" type="slidenum">
              <a:rPr lang="en-US" smtClean="0"/>
              <a:t>‹#›</a:t>
            </a:fld>
            <a:endParaRPr lang="en-US"/>
          </a:p>
        </p:txBody>
      </p:sp>
    </p:spTree>
    <p:extLst>
      <p:ext uri="{BB962C8B-B14F-4D97-AF65-F5344CB8AC3E}">
        <p14:creationId xmlns:p14="http://schemas.microsoft.com/office/powerpoint/2010/main" val="25504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E059-A698-6C72-0CB6-D988A27E2F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597D5-2600-ED6F-A5AD-54609FECB5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D14DB-3160-4602-934A-A5E2D2A929D8}"/>
              </a:ext>
            </a:extLst>
          </p:cNvPr>
          <p:cNvSpPr>
            <a:spLocks noGrp="1"/>
          </p:cNvSpPr>
          <p:nvPr>
            <p:ph type="dt" sz="half" idx="10"/>
          </p:nvPr>
        </p:nvSpPr>
        <p:spPr/>
        <p:txBody>
          <a:bodyPr/>
          <a:lstStyle/>
          <a:p>
            <a:fld id="{3D4803A8-A464-4769-A6D4-3B6F57CA8CCB}" type="datetimeFigureOut">
              <a:rPr lang="en-US" smtClean="0"/>
              <a:t>2/21/2024</a:t>
            </a:fld>
            <a:endParaRPr lang="en-US"/>
          </a:p>
        </p:txBody>
      </p:sp>
      <p:sp>
        <p:nvSpPr>
          <p:cNvPr id="5" name="Footer Placeholder 4">
            <a:extLst>
              <a:ext uri="{FF2B5EF4-FFF2-40B4-BE49-F238E27FC236}">
                <a16:creationId xmlns:a16="http://schemas.microsoft.com/office/drawing/2014/main" id="{D5751625-EBBD-9E6E-E55E-D6A4A0FB2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0BAE8-96D4-7FB1-32CC-BE1B928A783F}"/>
              </a:ext>
            </a:extLst>
          </p:cNvPr>
          <p:cNvSpPr>
            <a:spLocks noGrp="1"/>
          </p:cNvSpPr>
          <p:nvPr>
            <p:ph type="sldNum" sz="quarter" idx="12"/>
          </p:nvPr>
        </p:nvSpPr>
        <p:spPr/>
        <p:txBody>
          <a:bodyPr/>
          <a:lstStyle/>
          <a:p>
            <a:fld id="{C8ACB5DB-25B2-4521-8B00-F54C1DE41CB3}" type="slidenum">
              <a:rPr lang="en-US" smtClean="0"/>
              <a:t>‹#›</a:t>
            </a:fld>
            <a:endParaRPr lang="en-US"/>
          </a:p>
        </p:txBody>
      </p:sp>
    </p:spTree>
    <p:extLst>
      <p:ext uri="{BB962C8B-B14F-4D97-AF65-F5344CB8AC3E}">
        <p14:creationId xmlns:p14="http://schemas.microsoft.com/office/powerpoint/2010/main" val="2833545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DFD6D0-E1C8-B85B-7B5C-3D4992680F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F887D1-0CCD-13A2-3542-A8CE1473D2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95726-47DE-82E8-90D1-16BAD7840847}"/>
              </a:ext>
            </a:extLst>
          </p:cNvPr>
          <p:cNvSpPr>
            <a:spLocks noGrp="1"/>
          </p:cNvSpPr>
          <p:nvPr>
            <p:ph type="dt" sz="half" idx="10"/>
          </p:nvPr>
        </p:nvSpPr>
        <p:spPr/>
        <p:txBody>
          <a:bodyPr/>
          <a:lstStyle/>
          <a:p>
            <a:fld id="{3D4803A8-A464-4769-A6D4-3B6F57CA8CCB}" type="datetimeFigureOut">
              <a:rPr lang="en-US" smtClean="0"/>
              <a:t>2/21/2024</a:t>
            </a:fld>
            <a:endParaRPr lang="en-US"/>
          </a:p>
        </p:txBody>
      </p:sp>
      <p:sp>
        <p:nvSpPr>
          <p:cNvPr id="5" name="Footer Placeholder 4">
            <a:extLst>
              <a:ext uri="{FF2B5EF4-FFF2-40B4-BE49-F238E27FC236}">
                <a16:creationId xmlns:a16="http://schemas.microsoft.com/office/drawing/2014/main" id="{D9F4F17F-3981-BF91-3C2C-47999DA4A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AFE37-1B0D-E75F-F6A8-9184FCBBBB3D}"/>
              </a:ext>
            </a:extLst>
          </p:cNvPr>
          <p:cNvSpPr>
            <a:spLocks noGrp="1"/>
          </p:cNvSpPr>
          <p:nvPr>
            <p:ph type="sldNum" sz="quarter" idx="12"/>
          </p:nvPr>
        </p:nvSpPr>
        <p:spPr/>
        <p:txBody>
          <a:bodyPr/>
          <a:lstStyle/>
          <a:p>
            <a:fld id="{C8ACB5DB-25B2-4521-8B00-F54C1DE41CB3}" type="slidenum">
              <a:rPr lang="en-US" smtClean="0"/>
              <a:t>‹#›</a:t>
            </a:fld>
            <a:endParaRPr lang="en-US"/>
          </a:p>
        </p:txBody>
      </p:sp>
    </p:spTree>
    <p:extLst>
      <p:ext uri="{BB962C8B-B14F-4D97-AF65-F5344CB8AC3E}">
        <p14:creationId xmlns:p14="http://schemas.microsoft.com/office/powerpoint/2010/main" val="219612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rtlCol="0">
            <a:normAutofit/>
          </a:bodyPr>
          <a:lstStyle/>
          <a:p>
            <a:pPr lvl="0"/>
            <a:endParaRPr lang="en-US" noProof="0"/>
          </a:p>
        </p:txBody>
      </p:sp>
      <p:sp>
        <p:nvSpPr>
          <p:cNvPr id="4" name="Date Placeholder 3"/>
          <p:cNvSpPr>
            <a:spLocks noGrp="1"/>
          </p:cNvSpPr>
          <p:nvPr>
            <p:ph type="dt" sz="half" idx="10"/>
          </p:nvPr>
        </p:nvSpPr>
        <p:spPr>
          <a:xfrm>
            <a:off x="609600" y="6245225"/>
            <a:ext cx="2844800" cy="476250"/>
          </a:xfrm>
        </p:spPr>
        <p:txBody>
          <a:bodyPr/>
          <a:lstStyle>
            <a:lvl1pPr>
              <a:defRPr smtClean="0"/>
            </a:lvl1pPr>
          </a:lstStyle>
          <a:p>
            <a:pPr>
              <a:defRPr/>
            </a:pPr>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8737600" y="6245225"/>
            <a:ext cx="2844800" cy="476250"/>
          </a:xfrm>
        </p:spPr>
        <p:txBody>
          <a:bodyPr/>
          <a:lstStyle>
            <a:lvl1pPr>
              <a:defRPr smtClean="0"/>
            </a:lvl1pPr>
          </a:lstStyle>
          <a:p>
            <a:pPr>
              <a:defRPr/>
            </a:pPr>
            <a:fld id="{51E8C451-0ADB-48E4-89A4-291FF75E592A}" type="slidenum">
              <a:rPr lang="en-US"/>
              <a:pPr>
                <a:defRPr/>
              </a:pPr>
              <a:t>‹#›</a:t>
            </a:fld>
            <a:endParaRPr lang="en-US"/>
          </a:p>
        </p:txBody>
      </p:sp>
    </p:spTree>
    <p:extLst>
      <p:ext uri="{BB962C8B-B14F-4D97-AF65-F5344CB8AC3E}">
        <p14:creationId xmlns:p14="http://schemas.microsoft.com/office/powerpoint/2010/main" val="1260571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10972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3938589"/>
            <a:ext cx="10972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smtClean="0"/>
            </a:lvl1pPr>
          </a:lstStyle>
          <a:p>
            <a:pPr>
              <a:defRPr/>
            </a:pPr>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smtClean="0"/>
            </a:lvl1pPr>
          </a:lstStyle>
          <a:p>
            <a:pPr>
              <a:defRPr/>
            </a:pPr>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smtClean="0"/>
            </a:lvl1pPr>
          </a:lstStyle>
          <a:p>
            <a:pPr>
              <a:defRPr/>
            </a:pPr>
            <a:fld id="{A37A6E72-9F7C-4D56-8287-09D3E9DF2D62}" type="slidenum">
              <a:rPr lang="en-US"/>
              <a:pPr>
                <a:defRPr/>
              </a:pPr>
              <a:t>‹#›</a:t>
            </a:fld>
            <a:endParaRPr lang="en-US"/>
          </a:p>
        </p:txBody>
      </p:sp>
    </p:spTree>
    <p:extLst>
      <p:ext uri="{BB962C8B-B14F-4D97-AF65-F5344CB8AC3E}">
        <p14:creationId xmlns:p14="http://schemas.microsoft.com/office/powerpoint/2010/main" val="405225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E3FC-CE42-FE39-CE43-AA283FA073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B41AE-83E0-897F-10B6-FEB0EF42B5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0A254-A04A-335A-FEC7-BAA13D299C4D}"/>
              </a:ext>
            </a:extLst>
          </p:cNvPr>
          <p:cNvSpPr>
            <a:spLocks noGrp="1"/>
          </p:cNvSpPr>
          <p:nvPr>
            <p:ph type="dt" sz="half" idx="10"/>
          </p:nvPr>
        </p:nvSpPr>
        <p:spPr/>
        <p:txBody>
          <a:bodyPr/>
          <a:lstStyle/>
          <a:p>
            <a:fld id="{3D4803A8-A464-4769-A6D4-3B6F57CA8CCB}" type="datetimeFigureOut">
              <a:rPr lang="en-US" smtClean="0"/>
              <a:t>2/21/2024</a:t>
            </a:fld>
            <a:endParaRPr lang="en-US"/>
          </a:p>
        </p:txBody>
      </p:sp>
      <p:sp>
        <p:nvSpPr>
          <p:cNvPr id="5" name="Footer Placeholder 4">
            <a:extLst>
              <a:ext uri="{FF2B5EF4-FFF2-40B4-BE49-F238E27FC236}">
                <a16:creationId xmlns:a16="http://schemas.microsoft.com/office/drawing/2014/main" id="{68D199E1-E2C2-50D7-950E-808C5734B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66260-A2AC-3F34-2EF8-BBAE1E6929CA}"/>
              </a:ext>
            </a:extLst>
          </p:cNvPr>
          <p:cNvSpPr>
            <a:spLocks noGrp="1"/>
          </p:cNvSpPr>
          <p:nvPr>
            <p:ph type="sldNum" sz="quarter" idx="12"/>
          </p:nvPr>
        </p:nvSpPr>
        <p:spPr/>
        <p:txBody>
          <a:bodyPr/>
          <a:lstStyle/>
          <a:p>
            <a:fld id="{C8ACB5DB-25B2-4521-8B00-F54C1DE41CB3}" type="slidenum">
              <a:rPr lang="en-US" smtClean="0"/>
              <a:t>‹#›</a:t>
            </a:fld>
            <a:endParaRPr lang="en-US"/>
          </a:p>
        </p:txBody>
      </p:sp>
    </p:spTree>
    <p:extLst>
      <p:ext uri="{BB962C8B-B14F-4D97-AF65-F5344CB8AC3E}">
        <p14:creationId xmlns:p14="http://schemas.microsoft.com/office/powerpoint/2010/main" val="3127583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6641-AF8D-8DA1-2EDF-47ABF43CEF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7E98CB-51C6-679E-8B3E-66A2C4EB28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A4B65E-F500-A9CA-C76D-2D1072CBDB0C}"/>
              </a:ext>
            </a:extLst>
          </p:cNvPr>
          <p:cNvSpPr>
            <a:spLocks noGrp="1"/>
          </p:cNvSpPr>
          <p:nvPr>
            <p:ph type="dt" sz="half" idx="10"/>
          </p:nvPr>
        </p:nvSpPr>
        <p:spPr/>
        <p:txBody>
          <a:bodyPr/>
          <a:lstStyle/>
          <a:p>
            <a:fld id="{3D4803A8-A464-4769-A6D4-3B6F57CA8CCB}" type="datetimeFigureOut">
              <a:rPr lang="en-US" smtClean="0"/>
              <a:t>2/21/2024</a:t>
            </a:fld>
            <a:endParaRPr lang="en-US"/>
          </a:p>
        </p:txBody>
      </p:sp>
      <p:sp>
        <p:nvSpPr>
          <p:cNvPr id="5" name="Footer Placeholder 4">
            <a:extLst>
              <a:ext uri="{FF2B5EF4-FFF2-40B4-BE49-F238E27FC236}">
                <a16:creationId xmlns:a16="http://schemas.microsoft.com/office/drawing/2014/main" id="{C61AD4D4-3A0A-34D9-47DF-A3369937B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BDDC5-B0F2-2D64-9342-55DF8DF0AF37}"/>
              </a:ext>
            </a:extLst>
          </p:cNvPr>
          <p:cNvSpPr>
            <a:spLocks noGrp="1"/>
          </p:cNvSpPr>
          <p:nvPr>
            <p:ph type="sldNum" sz="quarter" idx="12"/>
          </p:nvPr>
        </p:nvSpPr>
        <p:spPr/>
        <p:txBody>
          <a:bodyPr/>
          <a:lstStyle/>
          <a:p>
            <a:fld id="{C8ACB5DB-25B2-4521-8B00-F54C1DE41CB3}" type="slidenum">
              <a:rPr lang="en-US" smtClean="0"/>
              <a:t>‹#›</a:t>
            </a:fld>
            <a:endParaRPr lang="en-US"/>
          </a:p>
        </p:txBody>
      </p:sp>
    </p:spTree>
    <p:extLst>
      <p:ext uri="{BB962C8B-B14F-4D97-AF65-F5344CB8AC3E}">
        <p14:creationId xmlns:p14="http://schemas.microsoft.com/office/powerpoint/2010/main" val="788751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1E9A-8611-6D0E-0DF2-1869459A8E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FF2414-F0E1-3BF7-2FA8-BFA17B3244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13501F-62E8-16A4-DBC4-E73581C25F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FC666B-39C9-1E1F-7C99-C27D39A53381}"/>
              </a:ext>
            </a:extLst>
          </p:cNvPr>
          <p:cNvSpPr>
            <a:spLocks noGrp="1"/>
          </p:cNvSpPr>
          <p:nvPr>
            <p:ph type="dt" sz="half" idx="10"/>
          </p:nvPr>
        </p:nvSpPr>
        <p:spPr/>
        <p:txBody>
          <a:bodyPr/>
          <a:lstStyle/>
          <a:p>
            <a:fld id="{3D4803A8-A464-4769-A6D4-3B6F57CA8CCB}" type="datetimeFigureOut">
              <a:rPr lang="en-US" smtClean="0"/>
              <a:t>2/21/2024</a:t>
            </a:fld>
            <a:endParaRPr lang="en-US"/>
          </a:p>
        </p:txBody>
      </p:sp>
      <p:sp>
        <p:nvSpPr>
          <p:cNvPr id="6" name="Footer Placeholder 5">
            <a:extLst>
              <a:ext uri="{FF2B5EF4-FFF2-40B4-BE49-F238E27FC236}">
                <a16:creationId xmlns:a16="http://schemas.microsoft.com/office/drawing/2014/main" id="{AF84D153-62B9-FE31-101B-9D053C1212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BD8CE-E571-93E4-120F-75F347A857F4}"/>
              </a:ext>
            </a:extLst>
          </p:cNvPr>
          <p:cNvSpPr>
            <a:spLocks noGrp="1"/>
          </p:cNvSpPr>
          <p:nvPr>
            <p:ph type="sldNum" sz="quarter" idx="12"/>
          </p:nvPr>
        </p:nvSpPr>
        <p:spPr/>
        <p:txBody>
          <a:bodyPr/>
          <a:lstStyle/>
          <a:p>
            <a:fld id="{C8ACB5DB-25B2-4521-8B00-F54C1DE41CB3}" type="slidenum">
              <a:rPr lang="en-US" smtClean="0"/>
              <a:t>‹#›</a:t>
            </a:fld>
            <a:endParaRPr lang="en-US"/>
          </a:p>
        </p:txBody>
      </p:sp>
    </p:spTree>
    <p:extLst>
      <p:ext uri="{BB962C8B-B14F-4D97-AF65-F5344CB8AC3E}">
        <p14:creationId xmlns:p14="http://schemas.microsoft.com/office/powerpoint/2010/main" val="300446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38D19-DC89-5394-F1F0-204BABBF17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5128FE-3595-4FEC-8FBC-7838321EA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AE7561-444F-7962-A18F-A3C709D118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2C06C2-4A79-017A-40C4-0ED4589DC3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2FA4BA-81BA-0862-DDAB-9BBB71EE25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CEE46B-414E-12E7-3310-35311C968768}"/>
              </a:ext>
            </a:extLst>
          </p:cNvPr>
          <p:cNvSpPr>
            <a:spLocks noGrp="1"/>
          </p:cNvSpPr>
          <p:nvPr>
            <p:ph type="dt" sz="half" idx="10"/>
          </p:nvPr>
        </p:nvSpPr>
        <p:spPr/>
        <p:txBody>
          <a:bodyPr/>
          <a:lstStyle/>
          <a:p>
            <a:fld id="{3D4803A8-A464-4769-A6D4-3B6F57CA8CCB}" type="datetimeFigureOut">
              <a:rPr lang="en-US" smtClean="0"/>
              <a:t>2/21/2024</a:t>
            </a:fld>
            <a:endParaRPr lang="en-US"/>
          </a:p>
        </p:txBody>
      </p:sp>
      <p:sp>
        <p:nvSpPr>
          <p:cNvPr id="8" name="Footer Placeholder 7">
            <a:extLst>
              <a:ext uri="{FF2B5EF4-FFF2-40B4-BE49-F238E27FC236}">
                <a16:creationId xmlns:a16="http://schemas.microsoft.com/office/drawing/2014/main" id="{92FE01C2-28F7-6D78-84A3-9326CE0E9D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F8E38C-8876-1034-2DFB-6089AA73F300}"/>
              </a:ext>
            </a:extLst>
          </p:cNvPr>
          <p:cNvSpPr>
            <a:spLocks noGrp="1"/>
          </p:cNvSpPr>
          <p:nvPr>
            <p:ph type="sldNum" sz="quarter" idx="12"/>
          </p:nvPr>
        </p:nvSpPr>
        <p:spPr/>
        <p:txBody>
          <a:bodyPr/>
          <a:lstStyle/>
          <a:p>
            <a:fld id="{C8ACB5DB-25B2-4521-8B00-F54C1DE41CB3}" type="slidenum">
              <a:rPr lang="en-US" smtClean="0"/>
              <a:t>‹#›</a:t>
            </a:fld>
            <a:endParaRPr lang="en-US"/>
          </a:p>
        </p:txBody>
      </p:sp>
    </p:spTree>
    <p:extLst>
      <p:ext uri="{BB962C8B-B14F-4D97-AF65-F5344CB8AC3E}">
        <p14:creationId xmlns:p14="http://schemas.microsoft.com/office/powerpoint/2010/main" val="1899553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11C0E-DC5E-FA9C-6559-05A7245CD3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4954B7-5B48-9E5D-C890-62FB0A0B3B63}"/>
              </a:ext>
            </a:extLst>
          </p:cNvPr>
          <p:cNvSpPr>
            <a:spLocks noGrp="1"/>
          </p:cNvSpPr>
          <p:nvPr>
            <p:ph type="dt" sz="half" idx="10"/>
          </p:nvPr>
        </p:nvSpPr>
        <p:spPr/>
        <p:txBody>
          <a:bodyPr/>
          <a:lstStyle/>
          <a:p>
            <a:fld id="{3D4803A8-A464-4769-A6D4-3B6F57CA8CCB}" type="datetimeFigureOut">
              <a:rPr lang="en-US" smtClean="0"/>
              <a:t>2/21/2024</a:t>
            </a:fld>
            <a:endParaRPr lang="en-US"/>
          </a:p>
        </p:txBody>
      </p:sp>
      <p:sp>
        <p:nvSpPr>
          <p:cNvPr id="4" name="Footer Placeholder 3">
            <a:extLst>
              <a:ext uri="{FF2B5EF4-FFF2-40B4-BE49-F238E27FC236}">
                <a16:creationId xmlns:a16="http://schemas.microsoft.com/office/drawing/2014/main" id="{30E4FE3C-442A-0934-8201-5F1AEF9F9C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43E679-24D6-BDB3-93EB-2C4DAC6B5292}"/>
              </a:ext>
            </a:extLst>
          </p:cNvPr>
          <p:cNvSpPr>
            <a:spLocks noGrp="1"/>
          </p:cNvSpPr>
          <p:nvPr>
            <p:ph type="sldNum" sz="quarter" idx="12"/>
          </p:nvPr>
        </p:nvSpPr>
        <p:spPr/>
        <p:txBody>
          <a:bodyPr/>
          <a:lstStyle/>
          <a:p>
            <a:fld id="{C8ACB5DB-25B2-4521-8B00-F54C1DE41CB3}" type="slidenum">
              <a:rPr lang="en-US" smtClean="0"/>
              <a:t>‹#›</a:t>
            </a:fld>
            <a:endParaRPr lang="en-US"/>
          </a:p>
        </p:txBody>
      </p:sp>
    </p:spTree>
    <p:extLst>
      <p:ext uri="{BB962C8B-B14F-4D97-AF65-F5344CB8AC3E}">
        <p14:creationId xmlns:p14="http://schemas.microsoft.com/office/powerpoint/2010/main" val="3153329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19199A-276E-745C-9817-D77138652C25}"/>
              </a:ext>
            </a:extLst>
          </p:cNvPr>
          <p:cNvSpPr>
            <a:spLocks noGrp="1"/>
          </p:cNvSpPr>
          <p:nvPr>
            <p:ph type="dt" sz="half" idx="10"/>
          </p:nvPr>
        </p:nvSpPr>
        <p:spPr/>
        <p:txBody>
          <a:bodyPr/>
          <a:lstStyle/>
          <a:p>
            <a:fld id="{3D4803A8-A464-4769-A6D4-3B6F57CA8CCB}" type="datetimeFigureOut">
              <a:rPr lang="en-US" smtClean="0"/>
              <a:t>2/21/2024</a:t>
            </a:fld>
            <a:endParaRPr lang="en-US"/>
          </a:p>
        </p:txBody>
      </p:sp>
      <p:sp>
        <p:nvSpPr>
          <p:cNvPr id="3" name="Footer Placeholder 2">
            <a:extLst>
              <a:ext uri="{FF2B5EF4-FFF2-40B4-BE49-F238E27FC236}">
                <a16:creationId xmlns:a16="http://schemas.microsoft.com/office/drawing/2014/main" id="{11615B28-2420-CF37-01A5-E1808EC555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836AF-61C0-B7D0-DF39-25661347DCBF}"/>
              </a:ext>
            </a:extLst>
          </p:cNvPr>
          <p:cNvSpPr>
            <a:spLocks noGrp="1"/>
          </p:cNvSpPr>
          <p:nvPr>
            <p:ph type="sldNum" sz="quarter" idx="12"/>
          </p:nvPr>
        </p:nvSpPr>
        <p:spPr/>
        <p:txBody>
          <a:bodyPr/>
          <a:lstStyle/>
          <a:p>
            <a:fld id="{C8ACB5DB-25B2-4521-8B00-F54C1DE41CB3}" type="slidenum">
              <a:rPr lang="en-US" smtClean="0"/>
              <a:t>‹#›</a:t>
            </a:fld>
            <a:endParaRPr lang="en-US"/>
          </a:p>
        </p:txBody>
      </p:sp>
    </p:spTree>
    <p:extLst>
      <p:ext uri="{BB962C8B-B14F-4D97-AF65-F5344CB8AC3E}">
        <p14:creationId xmlns:p14="http://schemas.microsoft.com/office/powerpoint/2010/main" val="329155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1670-4ABC-27EB-D093-CDB9278AC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C7E89E-AE37-41CC-AD2F-77F4203E54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4347BA-1709-B201-A5FE-D9811D716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93C115-7178-2E7C-8B03-94ADA0A15456}"/>
              </a:ext>
            </a:extLst>
          </p:cNvPr>
          <p:cNvSpPr>
            <a:spLocks noGrp="1"/>
          </p:cNvSpPr>
          <p:nvPr>
            <p:ph type="dt" sz="half" idx="10"/>
          </p:nvPr>
        </p:nvSpPr>
        <p:spPr/>
        <p:txBody>
          <a:bodyPr/>
          <a:lstStyle/>
          <a:p>
            <a:fld id="{3D4803A8-A464-4769-A6D4-3B6F57CA8CCB}" type="datetimeFigureOut">
              <a:rPr lang="en-US" smtClean="0"/>
              <a:t>2/21/2024</a:t>
            </a:fld>
            <a:endParaRPr lang="en-US"/>
          </a:p>
        </p:txBody>
      </p:sp>
      <p:sp>
        <p:nvSpPr>
          <p:cNvPr id="6" name="Footer Placeholder 5">
            <a:extLst>
              <a:ext uri="{FF2B5EF4-FFF2-40B4-BE49-F238E27FC236}">
                <a16:creationId xmlns:a16="http://schemas.microsoft.com/office/drawing/2014/main" id="{596FFA71-BB1F-8FFF-F050-6BE8C76BBA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299FB-00FF-4C0F-02B9-030E928A9DF2}"/>
              </a:ext>
            </a:extLst>
          </p:cNvPr>
          <p:cNvSpPr>
            <a:spLocks noGrp="1"/>
          </p:cNvSpPr>
          <p:nvPr>
            <p:ph type="sldNum" sz="quarter" idx="12"/>
          </p:nvPr>
        </p:nvSpPr>
        <p:spPr/>
        <p:txBody>
          <a:bodyPr/>
          <a:lstStyle/>
          <a:p>
            <a:fld id="{C8ACB5DB-25B2-4521-8B00-F54C1DE41CB3}" type="slidenum">
              <a:rPr lang="en-US" smtClean="0"/>
              <a:t>‹#›</a:t>
            </a:fld>
            <a:endParaRPr lang="en-US"/>
          </a:p>
        </p:txBody>
      </p:sp>
    </p:spTree>
    <p:extLst>
      <p:ext uri="{BB962C8B-B14F-4D97-AF65-F5344CB8AC3E}">
        <p14:creationId xmlns:p14="http://schemas.microsoft.com/office/powerpoint/2010/main" val="2969572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B802-A378-61B1-99FD-CBF979A5A6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A4D6FA-7342-0331-52AE-563B8C8A06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1976A5-01B8-984F-A343-9395A3F6D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BF1E93-E00F-5D4B-DE0A-CBC0F421411B}"/>
              </a:ext>
            </a:extLst>
          </p:cNvPr>
          <p:cNvSpPr>
            <a:spLocks noGrp="1"/>
          </p:cNvSpPr>
          <p:nvPr>
            <p:ph type="dt" sz="half" idx="10"/>
          </p:nvPr>
        </p:nvSpPr>
        <p:spPr/>
        <p:txBody>
          <a:bodyPr/>
          <a:lstStyle/>
          <a:p>
            <a:fld id="{3D4803A8-A464-4769-A6D4-3B6F57CA8CCB}" type="datetimeFigureOut">
              <a:rPr lang="en-US" smtClean="0"/>
              <a:t>2/21/2024</a:t>
            </a:fld>
            <a:endParaRPr lang="en-US"/>
          </a:p>
        </p:txBody>
      </p:sp>
      <p:sp>
        <p:nvSpPr>
          <p:cNvPr id="6" name="Footer Placeholder 5">
            <a:extLst>
              <a:ext uri="{FF2B5EF4-FFF2-40B4-BE49-F238E27FC236}">
                <a16:creationId xmlns:a16="http://schemas.microsoft.com/office/drawing/2014/main" id="{BD00B906-E5D7-1F6F-EF0F-62770AFBC3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C8828-7850-D487-E5E7-B03764FF9BE6}"/>
              </a:ext>
            </a:extLst>
          </p:cNvPr>
          <p:cNvSpPr>
            <a:spLocks noGrp="1"/>
          </p:cNvSpPr>
          <p:nvPr>
            <p:ph type="sldNum" sz="quarter" idx="12"/>
          </p:nvPr>
        </p:nvSpPr>
        <p:spPr/>
        <p:txBody>
          <a:bodyPr/>
          <a:lstStyle/>
          <a:p>
            <a:fld id="{C8ACB5DB-25B2-4521-8B00-F54C1DE41CB3}" type="slidenum">
              <a:rPr lang="en-US" smtClean="0"/>
              <a:t>‹#›</a:t>
            </a:fld>
            <a:endParaRPr lang="en-US"/>
          </a:p>
        </p:txBody>
      </p:sp>
    </p:spTree>
    <p:extLst>
      <p:ext uri="{BB962C8B-B14F-4D97-AF65-F5344CB8AC3E}">
        <p14:creationId xmlns:p14="http://schemas.microsoft.com/office/powerpoint/2010/main" val="3395751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748DE1-D4F0-6B37-08C5-A5CA50BF98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989D49-FA11-F602-55B3-624A7CCD96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1DE3B-5914-7914-4670-BC6F2DBE1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4803A8-A464-4769-A6D4-3B6F57CA8CCB}" type="datetimeFigureOut">
              <a:rPr lang="en-US" smtClean="0"/>
              <a:t>2/21/2024</a:t>
            </a:fld>
            <a:endParaRPr lang="en-US"/>
          </a:p>
        </p:txBody>
      </p:sp>
      <p:sp>
        <p:nvSpPr>
          <p:cNvPr id="5" name="Footer Placeholder 4">
            <a:extLst>
              <a:ext uri="{FF2B5EF4-FFF2-40B4-BE49-F238E27FC236}">
                <a16:creationId xmlns:a16="http://schemas.microsoft.com/office/drawing/2014/main" id="{894F76DD-6861-2B58-1063-9D2EE3284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3905147-82C0-943E-1902-E4BF997AB4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ACB5DB-25B2-4521-8B00-F54C1DE41CB3}" type="slidenum">
              <a:rPr lang="en-US" smtClean="0"/>
              <a:t>‹#›</a:t>
            </a:fld>
            <a:endParaRPr lang="en-US"/>
          </a:p>
        </p:txBody>
      </p:sp>
    </p:spTree>
    <p:extLst>
      <p:ext uri="{BB962C8B-B14F-4D97-AF65-F5344CB8AC3E}">
        <p14:creationId xmlns:p14="http://schemas.microsoft.com/office/powerpoint/2010/main" val="3074333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6E12B2-DC60-BD35-FBB9-704CB5682524}"/>
              </a:ext>
            </a:extLst>
          </p:cNvPr>
          <p:cNvSpPr>
            <a:spLocks noGrp="1"/>
          </p:cNvSpPr>
          <p:nvPr>
            <p:ph type="title"/>
          </p:nvPr>
        </p:nvSpPr>
        <p:spPr/>
        <p:txBody>
          <a:bodyPr/>
          <a:lstStyle/>
          <a:p>
            <a:r>
              <a:rPr lang="en-US" dirty="0"/>
              <a:t>205 Feb 21</a:t>
            </a:r>
          </a:p>
        </p:txBody>
      </p:sp>
      <p:sp>
        <p:nvSpPr>
          <p:cNvPr id="5" name="Content Placeholder 4">
            <a:extLst>
              <a:ext uri="{FF2B5EF4-FFF2-40B4-BE49-F238E27FC236}">
                <a16:creationId xmlns:a16="http://schemas.microsoft.com/office/drawing/2014/main" id="{04BC3F97-3EB7-75CA-EADA-08992E249BBF}"/>
              </a:ext>
            </a:extLst>
          </p:cNvPr>
          <p:cNvSpPr>
            <a:spLocks noGrp="1"/>
          </p:cNvSpPr>
          <p:nvPr>
            <p:ph idx="1"/>
          </p:nvPr>
        </p:nvSpPr>
        <p:spPr/>
        <p:txBody>
          <a:bodyPr/>
          <a:lstStyle/>
          <a:p>
            <a:r>
              <a:rPr lang="en-US" dirty="0"/>
              <a:t>Continued: Chi2 </a:t>
            </a:r>
          </a:p>
          <a:p>
            <a:endParaRPr lang="en-US" dirty="0"/>
          </a:p>
          <a:p>
            <a:r>
              <a:rPr lang="en-US" dirty="0"/>
              <a:t>Chapter 17: Qualitative Research</a:t>
            </a:r>
          </a:p>
        </p:txBody>
      </p:sp>
    </p:spTree>
    <p:extLst>
      <p:ext uri="{BB962C8B-B14F-4D97-AF65-F5344CB8AC3E}">
        <p14:creationId xmlns:p14="http://schemas.microsoft.com/office/powerpoint/2010/main" val="3195638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9318-E640-492C-345D-CED26C0DBD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3C8849-0782-C2D0-4906-977069C9FA2D}"/>
              </a:ext>
            </a:extLst>
          </p:cNvPr>
          <p:cNvSpPr>
            <a:spLocks noGrp="1"/>
          </p:cNvSpPr>
          <p:nvPr>
            <p:ph idx="1"/>
          </p:nvPr>
        </p:nvSpPr>
        <p:spPr/>
        <p:txBody>
          <a:bodyPr>
            <a:normAutofit fontScale="85000" lnSpcReduction="10000"/>
          </a:bodyPr>
          <a:lstStyle/>
          <a:p>
            <a:pPr algn="l"/>
            <a:r>
              <a:rPr lang="en-US" b="0" i="0" dirty="0">
                <a:solidFill>
                  <a:srgbClr val="2D3B45"/>
                </a:solidFill>
                <a:effectLst/>
                <a:latin typeface="Lato Extended"/>
              </a:rPr>
              <a:t>Q3. Of all the statistical tests we have covered in class so far, explain which is appropriate for each of the following hypothetical designs and why:</a:t>
            </a:r>
          </a:p>
          <a:p>
            <a:pPr lvl="1"/>
            <a:r>
              <a:rPr lang="en-US" b="0" i="0" dirty="0">
                <a:solidFill>
                  <a:srgbClr val="2D3B45"/>
                </a:solidFill>
                <a:effectLst/>
                <a:latin typeface="Lato Extended"/>
              </a:rPr>
              <a:t>Older people (age in years) are found to exercise less (in hours per week) than middle aged people</a:t>
            </a:r>
          </a:p>
          <a:p>
            <a:pPr lvl="1"/>
            <a:r>
              <a:rPr lang="en-US" b="0" i="0" dirty="0">
                <a:solidFill>
                  <a:srgbClr val="2D3B45"/>
                </a:solidFill>
                <a:effectLst/>
                <a:latin typeface="Lato Extended"/>
              </a:rPr>
              <a:t>At a car dealership, people planning to buy a car are either shown a documentary on climate change or not and then they are scored as to whether they purchased an electric vehicle or gas vehicle</a:t>
            </a:r>
          </a:p>
          <a:p>
            <a:pPr lvl="1"/>
            <a:r>
              <a:rPr lang="en-US" b="0" i="0" dirty="0">
                <a:solidFill>
                  <a:srgbClr val="2D3B45"/>
                </a:solidFill>
                <a:effectLst/>
                <a:latin typeface="Lato Extended"/>
              </a:rPr>
              <a:t>Hospitalization rate (percent of people hospitalized) due to COVID infection differ in counties that voted red (Republican) or blue (Democrat) in the 2020 election</a:t>
            </a:r>
          </a:p>
          <a:p>
            <a:pPr lvl="1"/>
            <a:r>
              <a:rPr lang="en-US" b="0" i="0" dirty="0">
                <a:solidFill>
                  <a:srgbClr val="2D3B45"/>
                </a:solidFill>
                <a:effectLst/>
                <a:latin typeface="Lato Extended"/>
              </a:rPr>
              <a:t>The relationship of first year salary post-graduation with average GPA in sophomore year during college</a:t>
            </a:r>
          </a:p>
          <a:p>
            <a:pPr lvl="1"/>
            <a:r>
              <a:rPr lang="en-US" b="0" i="0" dirty="0">
                <a:solidFill>
                  <a:srgbClr val="2D3B45"/>
                </a:solidFill>
                <a:effectLst/>
                <a:latin typeface="Lato Extended"/>
              </a:rPr>
              <a:t>Number of social media posts made by people who either took research methods in college or did not</a:t>
            </a:r>
          </a:p>
          <a:p>
            <a:pPr lvl="1"/>
            <a:r>
              <a:rPr lang="en-US" b="0" i="0" dirty="0">
                <a:solidFill>
                  <a:srgbClr val="2D3B45"/>
                </a:solidFill>
                <a:effectLst/>
                <a:latin typeface="Lato Extended"/>
              </a:rPr>
              <a:t>An analysis of scores on the Oxford Happiness Scale based on participants diet (vegetarian/not) and whether they have a Facebook account.</a:t>
            </a:r>
          </a:p>
          <a:p>
            <a:endParaRPr lang="en-US" dirty="0"/>
          </a:p>
        </p:txBody>
      </p:sp>
    </p:spTree>
    <p:extLst>
      <p:ext uri="{BB962C8B-B14F-4D97-AF65-F5344CB8AC3E}">
        <p14:creationId xmlns:p14="http://schemas.microsoft.com/office/powerpoint/2010/main" val="210303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048A-E9B0-1BDF-DDD4-8DF3B5FEA5B4}"/>
              </a:ext>
            </a:extLst>
          </p:cNvPr>
          <p:cNvSpPr>
            <a:spLocks noGrp="1"/>
          </p:cNvSpPr>
          <p:nvPr>
            <p:ph type="title"/>
          </p:nvPr>
        </p:nvSpPr>
        <p:spPr/>
        <p:txBody>
          <a:bodyPr/>
          <a:lstStyle/>
          <a:p>
            <a:r>
              <a:rPr lang="en-US" dirty="0"/>
              <a:t>History of Psychology</a:t>
            </a:r>
          </a:p>
        </p:txBody>
      </p:sp>
      <p:sp>
        <p:nvSpPr>
          <p:cNvPr id="3" name="Content Placeholder 2">
            <a:extLst>
              <a:ext uri="{FF2B5EF4-FFF2-40B4-BE49-F238E27FC236}">
                <a16:creationId xmlns:a16="http://schemas.microsoft.com/office/drawing/2014/main" id="{AD3889ED-8B77-8116-9DDB-65ACC6E1535F}"/>
              </a:ext>
            </a:extLst>
          </p:cNvPr>
          <p:cNvSpPr>
            <a:spLocks noGrp="1"/>
          </p:cNvSpPr>
          <p:nvPr>
            <p:ph idx="1"/>
          </p:nvPr>
        </p:nvSpPr>
        <p:spPr/>
        <p:txBody>
          <a:bodyPr>
            <a:normAutofit fontScale="92500" lnSpcReduction="20000"/>
          </a:bodyPr>
          <a:lstStyle/>
          <a:p>
            <a:r>
              <a:rPr lang="en-US" dirty="0"/>
              <a:t>Introspection</a:t>
            </a:r>
          </a:p>
          <a:p>
            <a:pPr lvl="1"/>
            <a:r>
              <a:rPr lang="en-US" dirty="0"/>
              <a:t>1890, William James</a:t>
            </a:r>
          </a:p>
          <a:p>
            <a:pPr lvl="1"/>
            <a:r>
              <a:rPr lang="en-US" dirty="0"/>
              <a:t>Subjective reflection</a:t>
            </a:r>
          </a:p>
          <a:p>
            <a:r>
              <a:rPr lang="en-US" dirty="0"/>
              <a:t>Behaviorism</a:t>
            </a:r>
          </a:p>
          <a:p>
            <a:pPr lvl="1"/>
            <a:r>
              <a:rPr lang="en-US" dirty="0"/>
              <a:t>1930, BF Skinner</a:t>
            </a:r>
          </a:p>
          <a:p>
            <a:pPr lvl="1"/>
            <a:r>
              <a:rPr lang="en-US" dirty="0"/>
              <a:t>Quantitative measures, animals</a:t>
            </a:r>
          </a:p>
          <a:p>
            <a:r>
              <a:rPr lang="en-US" dirty="0"/>
              <a:t>Cognitive Revolution</a:t>
            </a:r>
          </a:p>
          <a:p>
            <a:pPr lvl="1"/>
            <a:r>
              <a:rPr lang="en-US" dirty="0"/>
              <a:t>1960, George Miller 7</a:t>
            </a:r>
            <a:r>
              <a:rPr lang="en-US" u="sng" dirty="0"/>
              <a:t>+</a:t>
            </a:r>
            <a:r>
              <a:rPr lang="en-US" dirty="0"/>
              <a:t>2</a:t>
            </a:r>
          </a:p>
          <a:p>
            <a:pPr lvl="1"/>
            <a:r>
              <a:rPr lang="en-US" dirty="0"/>
              <a:t>Quantitative measures, humans</a:t>
            </a:r>
          </a:p>
          <a:p>
            <a:pPr lvl="1"/>
            <a:endParaRPr lang="en-US" dirty="0"/>
          </a:p>
          <a:p>
            <a:r>
              <a:rPr lang="en-US" dirty="0"/>
              <a:t>Cognitive Neuroscience</a:t>
            </a:r>
          </a:p>
          <a:p>
            <a:pPr lvl="1"/>
            <a:r>
              <a:rPr lang="en-US" dirty="0"/>
              <a:t>1990-</a:t>
            </a:r>
          </a:p>
        </p:txBody>
      </p:sp>
    </p:spTree>
    <p:extLst>
      <p:ext uri="{BB962C8B-B14F-4D97-AF65-F5344CB8AC3E}">
        <p14:creationId xmlns:p14="http://schemas.microsoft.com/office/powerpoint/2010/main" val="137424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1A17F-8063-D7C8-5397-56770A3FC509}"/>
              </a:ext>
            </a:extLst>
          </p:cNvPr>
          <p:cNvSpPr>
            <a:spLocks noGrp="1"/>
          </p:cNvSpPr>
          <p:nvPr>
            <p:ph type="title"/>
          </p:nvPr>
        </p:nvSpPr>
        <p:spPr/>
        <p:txBody>
          <a:bodyPr/>
          <a:lstStyle/>
          <a:p>
            <a:r>
              <a:rPr lang="en-US" dirty="0"/>
              <a:t>Observation as a Method</a:t>
            </a:r>
          </a:p>
        </p:txBody>
      </p:sp>
      <p:sp>
        <p:nvSpPr>
          <p:cNvPr id="3" name="Content Placeholder 2">
            <a:extLst>
              <a:ext uri="{FF2B5EF4-FFF2-40B4-BE49-F238E27FC236}">
                <a16:creationId xmlns:a16="http://schemas.microsoft.com/office/drawing/2014/main" id="{66025407-4369-56D1-8E6A-C4D78B007D74}"/>
              </a:ext>
            </a:extLst>
          </p:cNvPr>
          <p:cNvSpPr>
            <a:spLocks noGrp="1"/>
          </p:cNvSpPr>
          <p:nvPr>
            <p:ph idx="1"/>
          </p:nvPr>
        </p:nvSpPr>
        <p:spPr/>
        <p:txBody>
          <a:bodyPr/>
          <a:lstStyle/>
          <a:p>
            <a:r>
              <a:rPr lang="en-US" dirty="0"/>
              <a:t>Watching the behavior of people around you</a:t>
            </a:r>
          </a:p>
          <a:p>
            <a:pPr lvl="1"/>
            <a:r>
              <a:rPr lang="en-US" dirty="0"/>
              <a:t>Old-fashioned method for developing ideas</a:t>
            </a:r>
          </a:p>
          <a:p>
            <a:pPr lvl="1"/>
            <a:r>
              <a:rPr lang="en-US" dirty="0"/>
              <a:t>“</a:t>
            </a:r>
            <a:r>
              <a:rPr lang="en-US" dirty="0" err="1"/>
              <a:t>Didja</a:t>
            </a:r>
            <a:r>
              <a:rPr lang="en-US" dirty="0"/>
              <a:t> ever notice how…?”</a:t>
            </a:r>
          </a:p>
          <a:p>
            <a:endParaRPr lang="en-US" dirty="0"/>
          </a:p>
          <a:p>
            <a:r>
              <a:rPr lang="en-US" dirty="0"/>
              <a:t>Social media studies</a:t>
            </a:r>
          </a:p>
          <a:p>
            <a:r>
              <a:rPr lang="en-US" dirty="0"/>
              <a:t>Diary studies</a:t>
            </a:r>
          </a:p>
        </p:txBody>
      </p:sp>
    </p:spTree>
    <p:extLst>
      <p:ext uri="{BB962C8B-B14F-4D97-AF65-F5344CB8AC3E}">
        <p14:creationId xmlns:p14="http://schemas.microsoft.com/office/powerpoint/2010/main" val="2560233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F87B-3EB5-EB6E-4C93-4C04CC198F18}"/>
              </a:ext>
            </a:extLst>
          </p:cNvPr>
          <p:cNvSpPr>
            <a:spLocks noGrp="1"/>
          </p:cNvSpPr>
          <p:nvPr>
            <p:ph type="title"/>
          </p:nvPr>
        </p:nvSpPr>
        <p:spPr/>
        <p:txBody>
          <a:bodyPr/>
          <a:lstStyle/>
          <a:p>
            <a:r>
              <a:rPr lang="en-US" dirty="0"/>
              <a:t>Interviews</a:t>
            </a:r>
          </a:p>
        </p:txBody>
      </p:sp>
      <p:sp>
        <p:nvSpPr>
          <p:cNvPr id="3" name="Content Placeholder 2">
            <a:extLst>
              <a:ext uri="{FF2B5EF4-FFF2-40B4-BE49-F238E27FC236}">
                <a16:creationId xmlns:a16="http://schemas.microsoft.com/office/drawing/2014/main" id="{4C380DC7-F12C-4062-1FDC-A1E380B82539}"/>
              </a:ext>
            </a:extLst>
          </p:cNvPr>
          <p:cNvSpPr>
            <a:spLocks noGrp="1"/>
          </p:cNvSpPr>
          <p:nvPr>
            <p:ph idx="1"/>
          </p:nvPr>
        </p:nvSpPr>
        <p:spPr/>
        <p:txBody>
          <a:bodyPr/>
          <a:lstStyle/>
          <a:p>
            <a:r>
              <a:rPr lang="en-US" dirty="0"/>
              <a:t>Methods borrowed from Sociology, Anthropology</a:t>
            </a:r>
          </a:p>
          <a:p>
            <a:endParaRPr lang="en-US" dirty="0"/>
          </a:p>
          <a:p>
            <a:r>
              <a:rPr lang="en-US" dirty="0"/>
              <a:t>Collect stories of personal experience</a:t>
            </a:r>
          </a:p>
          <a:p>
            <a:pPr lvl="1"/>
            <a:r>
              <a:rPr lang="en-US" dirty="0"/>
              <a:t>Anecdotes are not data but they are illustrative</a:t>
            </a:r>
          </a:p>
          <a:p>
            <a:pPr lvl="1"/>
            <a:r>
              <a:rPr lang="en-US" dirty="0"/>
              <a:t>Insight into cross-cultural differences</a:t>
            </a:r>
          </a:p>
        </p:txBody>
      </p:sp>
    </p:spTree>
    <p:extLst>
      <p:ext uri="{BB962C8B-B14F-4D97-AF65-F5344CB8AC3E}">
        <p14:creationId xmlns:p14="http://schemas.microsoft.com/office/powerpoint/2010/main" val="2208459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00DE-90F2-9A8C-16DA-B4B449A85CFC}"/>
              </a:ext>
            </a:extLst>
          </p:cNvPr>
          <p:cNvSpPr>
            <a:spLocks noGrp="1"/>
          </p:cNvSpPr>
          <p:nvPr>
            <p:ph type="title"/>
          </p:nvPr>
        </p:nvSpPr>
        <p:spPr/>
        <p:txBody>
          <a:bodyPr/>
          <a:lstStyle/>
          <a:p>
            <a:r>
              <a:rPr lang="en-US" dirty="0"/>
              <a:t>Quantifying Qualitative data</a:t>
            </a:r>
          </a:p>
        </p:txBody>
      </p:sp>
      <p:sp>
        <p:nvSpPr>
          <p:cNvPr id="3" name="Content Placeholder 2">
            <a:extLst>
              <a:ext uri="{FF2B5EF4-FFF2-40B4-BE49-F238E27FC236}">
                <a16:creationId xmlns:a16="http://schemas.microsoft.com/office/drawing/2014/main" id="{A1D034EE-AF1F-2AE3-E9D8-932206B6FCC1}"/>
              </a:ext>
            </a:extLst>
          </p:cNvPr>
          <p:cNvSpPr>
            <a:spLocks noGrp="1"/>
          </p:cNvSpPr>
          <p:nvPr>
            <p:ph idx="1"/>
          </p:nvPr>
        </p:nvSpPr>
        <p:spPr/>
        <p:txBody>
          <a:bodyPr/>
          <a:lstStyle/>
          <a:p>
            <a:r>
              <a:rPr lang="en-US" dirty="0"/>
              <a:t>Structured interviews</a:t>
            </a:r>
          </a:p>
          <a:p>
            <a:pPr lvl="1"/>
            <a:r>
              <a:rPr lang="en-US" dirty="0"/>
              <a:t>Protocol for interview procedures</a:t>
            </a:r>
          </a:p>
          <a:p>
            <a:r>
              <a:rPr lang="en-US" dirty="0"/>
              <a:t>Coding systems</a:t>
            </a:r>
          </a:p>
          <a:p>
            <a:pPr lvl="1"/>
            <a:r>
              <a:rPr lang="en-US" dirty="0"/>
              <a:t>Count occurrences of words, ideas</a:t>
            </a:r>
          </a:p>
          <a:p>
            <a:pPr lvl="1"/>
            <a:r>
              <a:rPr lang="en-US" dirty="0"/>
              <a:t>Calculated relationship among measures</a:t>
            </a:r>
          </a:p>
          <a:p>
            <a:r>
              <a:rPr lang="en-US" dirty="0"/>
              <a:t>Verbal protocol analysis</a:t>
            </a:r>
          </a:p>
          <a:p>
            <a:pPr lvl="1"/>
            <a:r>
              <a:rPr lang="en-US" dirty="0"/>
              <a:t>Talking out loud during problem solving</a:t>
            </a:r>
          </a:p>
        </p:txBody>
      </p:sp>
    </p:spTree>
    <p:extLst>
      <p:ext uri="{BB962C8B-B14F-4D97-AF65-F5344CB8AC3E}">
        <p14:creationId xmlns:p14="http://schemas.microsoft.com/office/powerpoint/2010/main" val="2342290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D508C-5256-0101-4A0A-CD987E0E67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31087D-34C3-AD8A-2B22-B5288E7A0CE7}"/>
              </a:ext>
            </a:extLst>
          </p:cNvPr>
          <p:cNvSpPr>
            <a:spLocks noGrp="1"/>
          </p:cNvSpPr>
          <p:nvPr>
            <p:ph type="title"/>
          </p:nvPr>
        </p:nvSpPr>
        <p:spPr/>
        <p:txBody>
          <a:bodyPr/>
          <a:lstStyle/>
          <a:p>
            <a:r>
              <a:rPr lang="en-US" b="0" i="0" dirty="0">
                <a:solidFill>
                  <a:srgbClr val="2D3B45"/>
                </a:solidFill>
                <a:effectLst/>
                <a:latin typeface="Lato Extended"/>
              </a:rPr>
              <a:t>Chapter 17</a:t>
            </a:r>
            <a:endParaRPr lang="en-US" dirty="0"/>
          </a:p>
        </p:txBody>
      </p:sp>
      <p:sp>
        <p:nvSpPr>
          <p:cNvPr id="3" name="Content Placeholder 2">
            <a:extLst>
              <a:ext uri="{FF2B5EF4-FFF2-40B4-BE49-F238E27FC236}">
                <a16:creationId xmlns:a16="http://schemas.microsoft.com/office/drawing/2014/main" id="{ED8DA525-AAF2-3A59-FA42-270A755388BA}"/>
              </a:ext>
            </a:extLst>
          </p:cNvPr>
          <p:cNvSpPr>
            <a:spLocks noGrp="1"/>
          </p:cNvSpPr>
          <p:nvPr>
            <p:ph idx="1"/>
          </p:nvPr>
        </p:nvSpPr>
        <p:spPr/>
        <p:txBody>
          <a:bodyPr>
            <a:normAutofit lnSpcReduction="10000"/>
          </a:bodyPr>
          <a:lstStyle/>
          <a:p>
            <a:pPr marL="514350" indent="-514350" algn="l">
              <a:buFont typeface="+mj-lt"/>
              <a:buAutoNum type="arabicPeriod"/>
            </a:pPr>
            <a:r>
              <a:rPr lang="en-US" b="0" i="0" dirty="0">
                <a:solidFill>
                  <a:srgbClr val="2D3B45"/>
                </a:solidFill>
                <a:effectLst/>
                <a:latin typeface="Lato Extended"/>
              </a:rPr>
              <a:t>Qualitative research is often used in a research program as a first or preliminary study before research with experimental methods and manipulated variables.  Why is this?</a:t>
            </a:r>
          </a:p>
          <a:p>
            <a:pPr marL="514350" indent="-514350" algn="l">
              <a:buFont typeface="+mj-lt"/>
              <a:buAutoNum type="arabicPeriod"/>
            </a:pPr>
            <a:r>
              <a:rPr lang="en-US" b="0" i="0" dirty="0">
                <a:solidFill>
                  <a:srgbClr val="2D3B45"/>
                </a:solidFill>
                <a:effectLst/>
                <a:latin typeface="Lato Extended"/>
              </a:rPr>
              <a:t>Why might we use a qualitative research technique to study parent-child interactions and aggressive behavior in preschoolers?  Outline what such a study might look like.</a:t>
            </a:r>
          </a:p>
          <a:p>
            <a:pPr marL="514350" indent="-514350" algn="l">
              <a:buFont typeface="+mj-lt"/>
              <a:buAutoNum type="arabicPeriod"/>
            </a:pPr>
            <a:r>
              <a:rPr lang="en-US" b="0" i="0" dirty="0">
                <a:solidFill>
                  <a:srgbClr val="2D3B45"/>
                </a:solidFill>
                <a:effectLst/>
                <a:latin typeface="Lato Extended"/>
              </a:rPr>
              <a:t>In a diary study of conflict resolution in relationships, the research protocol could involve daily documentation of any conflict experiences and how they were or were not resolved.  What kinds of events might be coded for and counted in a study of this type?</a:t>
            </a:r>
          </a:p>
          <a:p>
            <a:endParaRPr lang="en-US" dirty="0"/>
          </a:p>
        </p:txBody>
      </p:sp>
    </p:spTree>
    <p:extLst>
      <p:ext uri="{BB962C8B-B14F-4D97-AF65-F5344CB8AC3E}">
        <p14:creationId xmlns:p14="http://schemas.microsoft.com/office/powerpoint/2010/main" val="4217358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B209-F71C-AA1C-83CC-76452A7D2C42}"/>
              </a:ext>
            </a:extLst>
          </p:cNvPr>
          <p:cNvSpPr>
            <a:spLocks noGrp="1"/>
          </p:cNvSpPr>
          <p:nvPr>
            <p:ph type="title"/>
          </p:nvPr>
        </p:nvSpPr>
        <p:spPr/>
        <p:txBody>
          <a:bodyPr/>
          <a:lstStyle/>
          <a:p>
            <a:r>
              <a:rPr lang="en-US" dirty="0"/>
              <a:t>Quasi-experimental design</a:t>
            </a:r>
          </a:p>
        </p:txBody>
      </p:sp>
      <p:sp>
        <p:nvSpPr>
          <p:cNvPr id="3" name="Content Placeholder 2">
            <a:extLst>
              <a:ext uri="{FF2B5EF4-FFF2-40B4-BE49-F238E27FC236}">
                <a16:creationId xmlns:a16="http://schemas.microsoft.com/office/drawing/2014/main" id="{26A24471-6B02-F44C-410F-6446DA94FD0B}"/>
              </a:ext>
            </a:extLst>
          </p:cNvPr>
          <p:cNvSpPr>
            <a:spLocks noGrp="1"/>
          </p:cNvSpPr>
          <p:nvPr>
            <p:ph idx="1"/>
          </p:nvPr>
        </p:nvSpPr>
        <p:spPr/>
        <p:txBody>
          <a:bodyPr/>
          <a:lstStyle/>
          <a:p>
            <a:r>
              <a:rPr lang="en-US" dirty="0"/>
              <a:t>Case study research</a:t>
            </a:r>
          </a:p>
          <a:p>
            <a:pPr lvl="1"/>
            <a:r>
              <a:rPr lang="en-US" dirty="0"/>
              <a:t>Telling the stories of notable individual cases</a:t>
            </a:r>
          </a:p>
          <a:p>
            <a:pPr lvl="1"/>
            <a:r>
              <a:rPr lang="en-US" dirty="0"/>
              <a:t>Developmental cases</a:t>
            </a:r>
          </a:p>
          <a:p>
            <a:pPr lvl="1"/>
            <a:r>
              <a:rPr lang="en-US" dirty="0"/>
              <a:t>Clinical cases</a:t>
            </a:r>
          </a:p>
          <a:p>
            <a:pPr lvl="1"/>
            <a:r>
              <a:rPr lang="en-US" dirty="0"/>
              <a:t>Neuropsychological studies</a:t>
            </a:r>
          </a:p>
          <a:p>
            <a:endParaRPr lang="en-US" dirty="0"/>
          </a:p>
          <a:p>
            <a:r>
              <a:rPr lang="en-US" dirty="0"/>
              <a:t>Field research</a:t>
            </a:r>
          </a:p>
          <a:p>
            <a:pPr lvl="1"/>
            <a:r>
              <a:rPr lang="en-US" dirty="0"/>
              <a:t>Applying experimental methods outside the lab</a:t>
            </a:r>
          </a:p>
          <a:p>
            <a:pPr lvl="1"/>
            <a:r>
              <a:rPr lang="en-US" dirty="0"/>
              <a:t>Chapter 19</a:t>
            </a:r>
          </a:p>
        </p:txBody>
      </p:sp>
    </p:spTree>
    <p:extLst>
      <p:ext uri="{BB962C8B-B14F-4D97-AF65-F5344CB8AC3E}">
        <p14:creationId xmlns:p14="http://schemas.microsoft.com/office/powerpoint/2010/main" val="1952110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048A01-9617-0B54-10A3-78EEFB505103}"/>
              </a:ext>
            </a:extLst>
          </p:cNvPr>
          <p:cNvSpPr>
            <a:spLocks noGrp="1"/>
          </p:cNvSpPr>
          <p:nvPr>
            <p:ph type="title"/>
          </p:nvPr>
        </p:nvSpPr>
        <p:spPr/>
        <p:txBody>
          <a:bodyPr/>
          <a:lstStyle/>
          <a:p>
            <a:r>
              <a:rPr lang="en-US" dirty="0"/>
              <a:t>For Fri 2/23</a:t>
            </a:r>
          </a:p>
        </p:txBody>
      </p:sp>
      <p:sp>
        <p:nvSpPr>
          <p:cNvPr id="6" name="Content Placeholder 5">
            <a:extLst>
              <a:ext uri="{FF2B5EF4-FFF2-40B4-BE49-F238E27FC236}">
                <a16:creationId xmlns:a16="http://schemas.microsoft.com/office/drawing/2014/main" id="{B635A652-FCAF-C235-D584-61CC1A82B17D}"/>
              </a:ext>
            </a:extLst>
          </p:cNvPr>
          <p:cNvSpPr>
            <a:spLocks noGrp="1"/>
          </p:cNvSpPr>
          <p:nvPr>
            <p:ph idx="1"/>
          </p:nvPr>
        </p:nvSpPr>
        <p:spPr/>
        <p:txBody>
          <a:bodyPr/>
          <a:lstStyle/>
          <a:p>
            <a:r>
              <a:rPr lang="en-US" dirty="0"/>
              <a:t>Chapter 18: Responsible Conduct of Research</a:t>
            </a:r>
          </a:p>
          <a:p>
            <a:pPr lvl="1"/>
            <a:r>
              <a:rPr lang="en-US" dirty="0"/>
              <a:t>Assignment on Canvas</a:t>
            </a:r>
          </a:p>
          <a:p>
            <a:pPr lvl="1"/>
            <a:endParaRPr lang="en-US" dirty="0"/>
          </a:p>
          <a:p>
            <a:r>
              <a:rPr lang="en-US" dirty="0"/>
              <a:t>Final projects</a:t>
            </a:r>
          </a:p>
          <a:p>
            <a:pPr lvl="1"/>
            <a:r>
              <a:rPr lang="en-US" dirty="0"/>
              <a:t>Start putting your procedure together </a:t>
            </a:r>
            <a:r>
              <a:rPr lang="en-US"/>
              <a:t>for our review</a:t>
            </a:r>
            <a:endParaRPr lang="en-US" dirty="0"/>
          </a:p>
        </p:txBody>
      </p:sp>
    </p:spTree>
    <p:extLst>
      <p:ext uri="{BB962C8B-B14F-4D97-AF65-F5344CB8AC3E}">
        <p14:creationId xmlns:p14="http://schemas.microsoft.com/office/powerpoint/2010/main" val="308561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924D-AECE-020F-09DF-6567E6EDFE01}"/>
              </a:ext>
            </a:extLst>
          </p:cNvPr>
          <p:cNvSpPr>
            <a:spLocks noGrp="1"/>
          </p:cNvSpPr>
          <p:nvPr>
            <p:ph type="title"/>
          </p:nvPr>
        </p:nvSpPr>
        <p:spPr/>
        <p:txBody>
          <a:bodyPr/>
          <a:lstStyle/>
          <a:p>
            <a:r>
              <a:rPr lang="en-US" dirty="0"/>
              <a:t>Final project check-in, 10am</a:t>
            </a:r>
          </a:p>
        </p:txBody>
      </p:sp>
      <p:sp>
        <p:nvSpPr>
          <p:cNvPr id="3" name="Content Placeholder 2">
            <a:extLst>
              <a:ext uri="{FF2B5EF4-FFF2-40B4-BE49-F238E27FC236}">
                <a16:creationId xmlns:a16="http://schemas.microsoft.com/office/drawing/2014/main" id="{6D228230-0C15-D990-9FFB-5517319A5B94}"/>
              </a:ext>
            </a:extLst>
          </p:cNvPr>
          <p:cNvSpPr>
            <a:spLocks noGrp="1"/>
          </p:cNvSpPr>
          <p:nvPr>
            <p:ph idx="1"/>
          </p:nvPr>
        </p:nvSpPr>
        <p:spPr/>
        <p:txBody>
          <a:bodyPr/>
          <a:lstStyle/>
          <a:p>
            <a:pPr marL="514350" indent="-514350">
              <a:buFont typeface="+mj-lt"/>
              <a:buAutoNum type="arabicPeriod"/>
            </a:pPr>
            <a:r>
              <a:rPr lang="en-US" dirty="0"/>
              <a:t>Priming on self-concept: use 2x2 design, clarify DV</a:t>
            </a:r>
          </a:p>
          <a:p>
            <a:pPr marL="514350" indent="-514350">
              <a:buFont typeface="+mj-lt"/>
              <a:buAutoNum type="arabicPeriod"/>
            </a:pPr>
            <a:r>
              <a:rPr lang="en-US" dirty="0"/>
              <a:t>Aww effect: multiple measures of DV?</a:t>
            </a:r>
          </a:p>
          <a:p>
            <a:pPr marL="514350" indent="-514350">
              <a:buFont typeface="+mj-lt"/>
              <a:buAutoNum type="arabicPeriod"/>
            </a:pPr>
            <a:r>
              <a:rPr lang="en-US" dirty="0"/>
              <a:t>Color and Gender: design?</a:t>
            </a:r>
          </a:p>
          <a:p>
            <a:pPr marL="514350" indent="-514350">
              <a:buFont typeface="+mj-lt"/>
              <a:buAutoNum type="arabicPeriod"/>
            </a:pPr>
            <a:r>
              <a:rPr lang="en-US" dirty="0"/>
              <a:t>TBA?</a:t>
            </a:r>
          </a:p>
          <a:p>
            <a:pPr marL="971550" lvl="1" indent="-514350">
              <a:buFont typeface="+mj-lt"/>
              <a:buAutoNum type="arabicPeriod"/>
            </a:pPr>
            <a:r>
              <a:rPr lang="en-US" dirty="0"/>
              <a:t>Neil, Peter, Madison, Sophia</a:t>
            </a:r>
          </a:p>
          <a:p>
            <a:pPr marL="514350" indent="-514350">
              <a:buFont typeface="+mj-lt"/>
              <a:buAutoNum type="arabicPeriod"/>
            </a:pPr>
            <a:r>
              <a:rPr lang="en-US" dirty="0"/>
              <a:t>Meditation and memory: no effect of major, procedures</a:t>
            </a:r>
          </a:p>
          <a:p>
            <a:pPr marL="514350" indent="-514350">
              <a:buFont typeface="+mj-lt"/>
              <a:buAutoNum type="arabicPeriod"/>
            </a:pPr>
            <a:r>
              <a:rPr lang="en-US" dirty="0"/>
              <a:t>Music and altruism: background?</a:t>
            </a:r>
          </a:p>
          <a:p>
            <a:pPr marL="971550" lvl="1" indent="-514350">
              <a:buFont typeface="+mj-lt"/>
              <a:buAutoNum type="arabicPeriod"/>
            </a:pPr>
            <a:endParaRPr lang="en-US" dirty="0"/>
          </a:p>
        </p:txBody>
      </p:sp>
    </p:spTree>
    <p:extLst>
      <p:ext uri="{BB962C8B-B14F-4D97-AF65-F5344CB8AC3E}">
        <p14:creationId xmlns:p14="http://schemas.microsoft.com/office/powerpoint/2010/main" val="292390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B27F-DFB9-870A-EAFE-7C9CAF9AED33}"/>
              </a:ext>
            </a:extLst>
          </p:cNvPr>
          <p:cNvSpPr>
            <a:spLocks noGrp="1"/>
          </p:cNvSpPr>
          <p:nvPr>
            <p:ph type="title"/>
          </p:nvPr>
        </p:nvSpPr>
        <p:spPr/>
        <p:txBody>
          <a:bodyPr/>
          <a:lstStyle/>
          <a:p>
            <a:r>
              <a:rPr lang="en-US" dirty="0"/>
              <a:t>Final Project check-in, 11am</a:t>
            </a:r>
          </a:p>
        </p:txBody>
      </p:sp>
      <p:sp>
        <p:nvSpPr>
          <p:cNvPr id="3" name="Content Placeholder 2">
            <a:extLst>
              <a:ext uri="{FF2B5EF4-FFF2-40B4-BE49-F238E27FC236}">
                <a16:creationId xmlns:a16="http://schemas.microsoft.com/office/drawing/2014/main" id="{91BF164A-0AF1-9741-DB19-014FF628434C}"/>
              </a:ext>
            </a:extLst>
          </p:cNvPr>
          <p:cNvSpPr>
            <a:spLocks noGrp="1"/>
          </p:cNvSpPr>
          <p:nvPr>
            <p:ph idx="1"/>
          </p:nvPr>
        </p:nvSpPr>
        <p:spPr/>
        <p:txBody>
          <a:bodyPr>
            <a:normAutofit fontScale="85000" lnSpcReduction="20000"/>
          </a:bodyPr>
          <a:lstStyle/>
          <a:p>
            <a:r>
              <a:rPr lang="en-US" dirty="0"/>
              <a:t>Cedar</a:t>
            </a:r>
          </a:p>
          <a:p>
            <a:pPr lvl="1"/>
            <a:r>
              <a:rPr lang="en-US" dirty="0"/>
              <a:t>Alexandra, Emilie, Hye-won, Hannah</a:t>
            </a:r>
          </a:p>
          <a:p>
            <a:r>
              <a:rPr lang="en-US" dirty="0"/>
              <a:t>Fir</a:t>
            </a:r>
          </a:p>
          <a:p>
            <a:pPr lvl="1"/>
            <a:r>
              <a:rPr lang="en-US" dirty="0"/>
              <a:t>Alex, Owen, Miles, Alena</a:t>
            </a:r>
          </a:p>
          <a:p>
            <a:r>
              <a:rPr lang="en-US" dirty="0"/>
              <a:t>Maple: Growth mindset, use 1 DV</a:t>
            </a:r>
          </a:p>
          <a:p>
            <a:pPr lvl="1"/>
            <a:r>
              <a:rPr lang="en-US" dirty="0"/>
              <a:t>“</a:t>
            </a:r>
            <a:r>
              <a:rPr lang="en-US" b="0" i="0" dirty="0">
                <a:solidFill>
                  <a:srgbClr val="2D3B45"/>
                </a:solidFill>
                <a:effectLst/>
                <a:latin typeface="Lato Extended"/>
              </a:rPr>
              <a:t>Participants will be told either that intelligence is congenital, or that it can be improved with practice and effort.”</a:t>
            </a:r>
            <a:endParaRPr lang="en-US" dirty="0"/>
          </a:p>
          <a:p>
            <a:r>
              <a:rPr lang="en-US" dirty="0"/>
              <a:t>Oak: Attractiveness in Study Partner</a:t>
            </a:r>
          </a:p>
          <a:p>
            <a:pPr lvl="1"/>
            <a:r>
              <a:rPr lang="en-US" dirty="0"/>
              <a:t>Use multiple questions, theory?</a:t>
            </a:r>
          </a:p>
          <a:p>
            <a:r>
              <a:rPr lang="en-US" dirty="0"/>
              <a:t>Pine</a:t>
            </a:r>
          </a:p>
          <a:p>
            <a:pPr lvl="1"/>
            <a:r>
              <a:rPr lang="en-US" dirty="0"/>
              <a:t>Seoyeon, Neha, Margot, Fernanda</a:t>
            </a:r>
          </a:p>
          <a:p>
            <a:r>
              <a:rPr lang="en-US" dirty="0"/>
              <a:t>Walnut: Risky Decisions</a:t>
            </a:r>
          </a:p>
          <a:p>
            <a:pPr lvl="1"/>
            <a:r>
              <a:rPr lang="en-US" dirty="0"/>
              <a:t>Review background theory</a:t>
            </a:r>
          </a:p>
        </p:txBody>
      </p:sp>
    </p:spTree>
    <p:extLst>
      <p:ext uri="{BB962C8B-B14F-4D97-AF65-F5344CB8AC3E}">
        <p14:creationId xmlns:p14="http://schemas.microsoft.com/office/powerpoint/2010/main" val="249625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Mum effect</a:t>
            </a:r>
          </a:p>
        </p:txBody>
      </p:sp>
      <p:sp>
        <p:nvSpPr>
          <p:cNvPr id="5123" name="Rectangle 3"/>
          <p:cNvSpPr>
            <a:spLocks noGrp="1" noChangeArrowheads="1"/>
          </p:cNvSpPr>
          <p:nvPr>
            <p:ph type="body" idx="1"/>
          </p:nvPr>
        </p:nvSpPr>
        <p:spPr>
          <a:xfrm>
            <a:off x="838200" y="1371600"/>
            <a:ext cx="9372600" cy="5105400"/>
          </a:xfrm>
        </p:spPr>
        <p:txBody>
          <a:bodyPr>
            <a:normAutofit fontScale="92500" lnSpcReduction="10000"/>
          </a:bodyPr>
          <a:lstStyle/>
          <a:p>
            <a:pPr>
              <a:lnSpc>
                <a:spcPct val="80000"/>
              </a:lnSpc>
            </a:pPr>
            <a:r>
              <a:rPr lang="en-US" sz="2400" dirty="0"/>
              <a:t>A “lost postcard” technique was employed to examine attitudes towards informing people of their romantic partner’s apparent infidelity.  Stamped and addressed postcards were left on the windshields of 180 cars parked near mailboxes, with an accompanying handwritten note reading “Found this by your car – is it yours?”</a:t>
            </a:r>
          </a:p>
          <a:p>
            <a:pPr>
              <a:lnSpc>
                <a:spcPct val="80000"/>
              </a:lnSpc>
            </a:pPr>
            <a:r>
              <a:rPr lang="en-US" sz="2400" dirty="0"/>
              <a:t>One-third (60) of the cards had a neutral/good news (control) message, “Glad to hear you’ve working things out.  We’re getting along better too.  Keep in touch.”  Thirty of these were addressed to a male, 30 to a female.</a:t>
            </a:r>
          </a:p>
          <a:p>
            <a:pPr>
              <a:lnSpc>
                <a:spcPct val="80000"/>
              </a:lnSpc>
            </a:pPr>
            <a:r>
              <a:rPr lang="en-US" sz="2400" dirty="0"/>
              <a:t>The other 120 cards, equally divided by gender, informed the addressee of his (her) girlfriend’s (boyfriend’s) apparent infidelity, in the following message: “Dear Bob [Judy], I hate to be the one to tell you this, but I think I saw you girlfriend Ann [boyfriend Bob] coming out of the Travelodge off El Cajon Blvd with another guy (woman) on Thursday.  It might not be important, but I didn’t know how to tell you in person – Barry [Beth]”</a:t>
            </a:r>
          </a:p>
          <a:p>
            <a:pPr lvl="1">
              <a:lnSpc>
                <a:spcPct val="80000"/>
              </a:lnSpc>
            </a:pPr>
            <a:r>
              <a:rPr lang="en-US" dirty="0"/>
              <a:t>35 good news postcards were returned</a:t>
            </a:r>
          </a:p>
          <a:p>
            <a:pPr lvl="1">
              <a:lnSpc>
                <a:spcPct val="80000"/>
              </a:lnSpc>
            </a:pPr>
            <a:r>
              <a:rPr lang="en-US" dirty="0"/>
              <a:t>23 bad news postcards were returned: </a:t>
            </a:r>
          </a:p>
          <a:p>
            <a:pPr lvl="1">
              <a:lnSpc>
                <a:spcPct val="80000"/>
              </a:lnSpc>
            </a:pPr>
            <a:r>
              <a:rPr lang="en-US" dirty="0"/>
              <a:t>19 to addressed to Bob, 4 to Judy</a:t>
            </a:r>
          </a:p>
        </p:txBody>
      </p:sp>
    </p:spTree>
    <p:extLst>
      <p:ext uri="{BB962C8B-B14F-4D97-AF65-F5344CB8AC3E}">
        <p14:creationId xmlns:p14="http://schemas.microsoft.com/office/powerpoint/2010/main" val="354297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Chi</a:t>
            </a:r>
            <a:r>
              <a:rPr lang="en-US" baseline="30000"/>
              <a:t>2</a:t>
            </a:r>
          </a:p>
        </p:txBody>
      </p:sp>
      <p:sp>
        <p:nvSpPr>
          <p:cNvPr id="6147" name="Rectangle 3"/>
          <p:cNvSpPr>
            <a:spLocks noGrp="1" noChangeArrowheads="1"/>
          </p:cNvSpPr>
          <p:nvPr>
            <p:ph type="body" idx="1"/>
          </p:nvPr>
        </p:nvSpPr>
        <p:spPr/>
        <p:txBody>
          <a:bodyPr>
            <a:normAutofit/>
          </a:bodyPr>
          <a:lstStyle/>
          <a:p>
            <a:r>
              <a:rPr lang="en-US" sz="3600" dirty="0"/>
              <a:t>Doing a Chi</a:t>
            </a:r>
            <a:r>
              <a:rPr lang="en-US" sz="3600" baseline="30000" dirty="0"/>
              <a:t>2</a:t>
            </a:r>
            <a:r>
              <a:rPr lang="en-US" sz="3600" dirty="0"/>
              <a:t> Analysis: </a:t>
            </a:r>
          </a:p>
          <a:p>
            <a:pPr lvl="1"/>
            <a:r>
              <a:rPr lang="en-US" sz="3200" dirty="0"/>
              <a:t>Step 1: Contingency table</a:t>
            </a:r>
          </a:p>
          <a:p>
            <a:pPr lvl="2"/>
            <a:r>
              <a:rPr lang="en-US" sz="2800" dirty="0"/>
              <a:t>Calculate rates</a:t>
            </a:r>
          </a:p>
          <a:p>
            <a:pPr lvl="1"/>
            <a:r>
              <a:rPr lang="en-US" sz="3200" dirty="0"/>
              <a:t>Step 2: Test hypotheses</a:t>
            </a:r>
          </a:p>
          <a:p>
            <a:pPr lvl="2"/>
            <a:r>
              <a:rPr lang="en-US" sz="2800" dirty="0"/>
              <a:t>Do the rates differ across conditions?</a:t>
            </a:r>
          </a:p>
        </p:txBody>
      </p:sp>
    </p:spTree>
    <p:extLst>
      <p:ext uri="{BB962C8B-B14F-4D97-AF65-F5344CB8AC3E}">
        <p14:creationId xmlns:p14="http://schemas.microsoft.com/office/powerpoint/2010/main" val="107799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Contingency Table with Rates</a:t>
            </a:r>
          </a:p>
        </p:txBody>
      </p:sp>
      <p:graphicFrame>
        <p:nvGraphicFramePr>
          <p:cNvPr id="9219" name="Group 3"/>
          <p:cNvGraphicFramePr>
            <a:graphicFrameLocks noGrp="1"/>
          </p:cNvGraphicFramePr>
          <p:nvPr>
            <p:ph idx="1"/>
          </p:nvPr>
        </p:nvGraphicFramePr>
        <p:xfrm>
          <a:off x="1981199" y="1600201"/>
          <a:ext cx="7744691" cy="3826821"/>
        </p:xfrm>
        <a:graphic>
          <a:graphicData uri="http://schemas.openxmlformats.org/drawingml/2006/table">
            <a:tbl>
              <a:tblPr/>
              <a:tblGrid>
                <a:gridCol w="1566342">
                  <a:extLst>
                    <a:ext uri="{9D8B030D-6E8A-4147-A177-3AD203B41FA5}">
                      <a16:colId xmlns:a16="http://schemas.microsoft.com/office/drawing/2014/main" val="20000"/>
                    </a:ext>
                  </a:extLst>
                </a:gridCol>
                <a:gridCol w="2175475">
                  <a:extLst>
                    <a:ext uri="{9D8B030D-6E8A-4147-A177-3AD203B41FA5}">
                      <a16:colId xmlns:a16="http://schemas.microsoft.com/office/drawing/2014/main" val="20001"/>
                    </a:ext>
                  </a:extLst>
                </a:gridCol>
                <a:gridCol w="2349513">
                  <a:extLst>
                    <a:ext uri="{9D8B030D-6E8A-4147-A177-3AD203B41FA5}">
                      <a16:colId xmlns:a16="http://schemas.microsoft.com/office/drawing/2014/main" val="20002"/>
                    </a:ext>
                  </a:extLst>
                </a:gridCol>
                <a:gridCol w="1653361">
                  <a:extLst>
                    <a:ext uri="{9D8B030D-6E8A-4147-A177-3AD203B41FA5}">
                      <a16:colId xmlns:a16="http://schemas.microsoft.com/office/drawing/2014/main" val="20003"/>
                    </a:ext>
                  </a:extLst>
                </a:gridCol>
              </a:tblGrid>
              <a:tr h="778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Returned</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Not returned</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Total</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6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Good news</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35</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(.583)</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25</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(.417)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60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6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Bad news</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(.192)</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97</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(.808)</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120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6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Total</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58</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122</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(.678)</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180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198" name="Text Box 30"/>
          <p:cNvSpPr txBox="1">
            <a:spLocks noChangeArrowheads="1"/>
          </p:cNvSpPr>
          <p:nvPr/>
        </p:nvSpPr>
        <p:spPr bwMode="auto">
          <a:xfrm>
            <a:off x="1981200" y="4876801"/>
            <a:ext cx="8077200" cy="366713"/>
          </a:xfrm>
          <a:prstGeom prst="rect">
            <a:avLst/>
          </a:prstGeom>
          <a:noFill/>
          <a:ln w="9525">
            <a:noFill/>
            <a:miter lim="800000"/>
            <a:headEnd/>
            <a:tailEnd/>
          </a:ln>
        </p:spPr>
        <p:txBody>
          <a:bodyPr>
            <a:spAutoFit/>
          </a:bodyPr>
          <a:lstStyle/>
          <a:p>
            <a:endParaRPr lang="en-US">
              <a:latin typeface="Calibri" pitchFamily="34" charset="0"/>
            </a:endParaRPr>
          </a:p>
        </p:txBody>
      </p:sp>
    </p:spTree>
    <p:extLst>
      <p:ext uri="{BB962C8B-B14F-4D97-AF65-F5344CB8AC3E}">
        <p14:creationId xmlns:p14="http://schemas.microsoft.com/office/powerpoint/2010/main" val="2293286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endParaRPr lang="en-US"/>
          </a:p>
        </p:txBody>
      </p:sp>
      <p:sp>
        <p:nvSpPr>
          <p:cNvPr id="8195" name="Rectangle 3"/>
          <p:cNvSpPr>
            <a:spLocks noGrp="1" noChangeArrowheads="1"/>
          </p:cNvSpPr>
          <p:nvPr>
            <p:ph type="body" idx="1"/>
          </p:nvPr>
        </p:nvSpPr>
        <p:spPr/>
        <p:txBody>
          <a:bodyPr>
            <a:normAutofit/>
          </a:bodyPr>
          <a:lstStyle/>
          <a:p>
            <a:pPr>
              <a:lnSpc>
                <a:spcPct val="90000"/>
              </a:lnSpc>
            </a:pPr>
            <a:r>
              <a:rPr lang="en-US" dirty="0"/>
              <a:t>If Good news=Bad news, then expected return rate for both good news and bad news should be the same </a:t>
            </a:r>
          </a:p>
          <a:p>
            <a:pPr lvl="1">
              <a:lnSpc>
                <a:spcPct val="90000"/>
              </a:lnSpc>
            </a:pPr>
            <a:r>
              <a:rPr lang="en-US" dirty="0"/>
              <a:t>.322 (58/180) </a:t>
            </a:r>
          </a:p>
          <a:p>
            <a:pPr lvl="1">
              <a:lnSpc>
                <a:spcPct val="90000"/>
              </a:lnSpc>
            </a:pPr>
            <a:r>
              <a:rPr lang="en-US" dirty="0"/>
              <a:t>19.3 for Good news (of 60)</a:t>
            </a:r>
          </a:p>
          <a:p>
            <a:pPr lvl="1">
              <a:lnSpc>
                <a:spcPct val="90000"/>
              </a:lnSpc>
            </a:pPr>
            <a:r>
              <a:rPr lang="en-US" dirty="0"/>
              <a:t>38.6 for Bad news (of 120)</a:t>
            </a:r>
          </a:p>
          <a:p>
            <a:pPr>
              <a:lnSpc>
                <a:spcPct val="90000"/>
              </a:lnSpc>
            </a:pPr>
            <a:r>
              <a:rPr lang="en-US" dirty="0"/>
              <a:t>Х</a:t>
            </a:r>
            <a:r>
              <a:rPr lang="en-US" baseline="30000" dirty="0"/>
              <a:t>2</a:t>
            </a:r>
            <a:r>
              <a:rPr lang="en-US" dirty="0"/>
              <a:t> is calculated from the difference between the observed rates and the expected rates.</a:t>
            </a:r>
          </a:p>
          <a:p>
            <a:pPr>
              <a:lnSpc>
                <a:spcPct val="90000"/>
              </a:lnSpc>
            </a:pPr>
            <a:r>
              <a:rPr lang="en-US" dirty="0"/>
              <a:t>Actual return rates are much different, Х</a:t>
            </a:r>
            <a:r>
              <a:rPr lang="en-US" baseline="30000" dirty="0"/>
              <a:t>2</a:t>
            </a:r>
            <a:r>
              <a:rPr lang="en-US" dirty="0"/>
              <a:t>=28.1, p&lt;0.001</a:t>
            </a:r>
          </a:p>
          <a:p>
            <a:pPr>
              <a:lnSpc>
                <a:spcPct val="90000"/>
              </a:lnSpc>
            </a:pPr>
            <a:r>
              <a:rPr lang="en-US" dirty="0"/>
              <a:t>“Postcards reporting good news were returned at a higher rate than postcards reporting bad news, X</a:t>
            </a:r>
            <a:r>
              <a:rPr lang="en-US" baseline="30000" dirty="0"/>
              <a:t>2</a:t>
            </a:r>
            <a:r>
              <a:rPr lang="en-US" dirty="0"/>
              <a:t>=28.1, p&lt;.001.” </a:t>
            </a:r>
          </a:p>
        </p:txBody>
      </p:sp>
    </p:spTree>
    <p:extLst>
      <p:ext uri="{BB962C8B-B14F-4D97-AF65-F5344CB8AC3E}">
        <p14:creationId xmlns:p14="http://schemas.microsoft.com/office/powerpoint/2010/main" val="164169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endParaRPr lang="en-US"/>
          </a:p>
        </p:txBody>
      </p:sp>
      <p:sp>
        <p:nvSpPr>
          <p:cNvPr id="9219" name="Rectangle 3"/>
          <p:cNvSpPr>
            <a:spLocks noGrp="1" noChangeArrowheads="1"/>
          </p:cNvSpPr>
          <p:nvPr>
            <p:ph type="body" sz="half" idx="1"/>
          </p:nvPr>
        </p:nvSpPr>
        <p:spPr/>
        <p:txBody>
          <a:bodyPr/>
          <a:lstStyle/>
          <a:p>
            <a:r>
              <a:rPr lang="en-US"/>
              <a:t>Was there a difference in the rate of “bad news” cards being returned addressed to men (Bob) or women (Judy)? </a:t>
            </a:r>
          </a:p>
        </p:txBody>
      </p:sp>
      <p:graphicFrame>
        <p:nvGraphicFramePr>
          <p:cNvPr id="13316" name="Group 4"/>
          <p:cNvGraphicFramePr>
            <a:graphicFrameLocks noGrp="1"/>
          </p:cNvGraphicFramePr>
          <p:nvPr>
            <p:ph sz="half" idx="2"/>
          </p:nvPr>
        </p:nvGraphicFramePr>
        <p:xfrm>
          <a:off x="1672442" y="2822308"/>
          <a:ext cx="8229600" cy="3352800"/>
        </p:xfrm>
        <a:graphic>
          <a:graphicData uri="http://schemas.openxmlformats.org/drawingml/2006/table">
            <a:tbl>
              <a:tblPr/>
              <a:tblGrid>
                <a:gridCol w="1341438">
                  <a:extLst>
                    <a:ext uri="{9D8B030D-6E8A-4147-A177-3AD203B41FA5}">
                      <a16:colId xmlns:a16="http://schemas.microsoft.com/office/drawing/2014/main" val="20000"/>
                    </a:ext>
                  </a:extLst>
                </a:gridCol>
                <a:gridCol w="2295525">
                  <a:extLst>
                    <a:ext uri="{9D8B030D-6E8A-4147-A177-3AD203B41FA5}">
                      <a16:colId xmlns:a16="http://schemas.microsoft.com/office/drawing/2014/main" val="20001"/>
                    </a:ext>
                  </a:extLst>
                </a:gridCol>
                <a:gridCol w="2297112">
                  <a:extLst>
                    <a:ext uri="{9D8B030D-6E8A-4147-A177-3AD203B41FA5}">
                      <a16:colId xmlns:a16="http://schemas.microsoft.com/office/drawing/2014/main" val="20002"/>
                    </a:ext>
                  </a:extLst>
                </a:gridCol>
                <a:gridCol w="2295525">
                  <a:extLst>
                    <a:ext uri="{9D8B030D-6E8A-4147-A177-3AD203B41FA5}">
                      <a16:colId xmlns:a16="http://schemas.microsoft.com/office/drawing/2014/main" val="20003"/>
                    </a:ext>
                  </a:extLst>
                </a:gridCol>
              </a:tblGrid>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Returned</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Not returned</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Totals</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Men</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19</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(.317)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41</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(.683)</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60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4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Women</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4</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(.067)</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56</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(.933)</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4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Total</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(.192)</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97</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(.808)</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120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35678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BF17BD-820C-F3F8-442D-9A847D815D50}"/>
              </a:ext>
            </a:extLst>
          </p:cNvPr>
          <p:cNvSpPr>
            <a:spLocks noGrp="1"/>
          </p:cNvSpPr>
          <p:nvPr>
            <p:ph type="title"/>
          </p:nvPr>
        </p:nvSpPr>
        <p:spPr/>
        <p:txBody>
          <a:bodyPr/>
          <a:lstStyle/>
          <a:p>
            <a:r>
              <a:rPr lang="en-US" dirty="0"/>
              <a:t>Chapter 16 Assignment</a:t>
            </a:r>
          </a:p>
        </p:txBody>
      </p:sp>
      <p:sp>
        <p:nvSpPr>
          <p:cNvPr id="6" name="Content Placeholder 5">
            <a:extLst>
              <a:ext uri="{FF2B5EF4-FFF2-40B4-BE49-F238E27FC236}">
                <a16:creationId xmlns:a16="http://schemas.microsoft.com/office/drawing/2014/main" id="{40261A22-8D14-4392-3C9A-3E9240723C17}"/>
              </a:ext>
            </a:extLst>
          </p:cNvPr>
          <p:cNvSpPr>
            <a:spLocks noGrp="1"/>
          </p:cNvSpPr>
          <p:nvPr>
            <p:ph idx="1"/>
          </p:nvPr>
        </p:nvSpPr>
        <p:spPr/>
        <p:txBody>
          <a:bodyPr>
            <a:normAutofit/>
          </a:bodyPr>
          <a:lstStyle/>
          <a:p>
            <a:pPr algn="l"/>
            <a:r>
              <a:rPr lang="en-US" b="0" i="0" dirty="0">
                <a:solidFill>
                  <a:srgbClr val="2D3B45"/>
                </a:solidFill>
                <a:effectLst/>
                <a:latin typeface="Lato Extended"/>
              </a:rPr>
              <a:t>Q1. A colleague helping with a research project comes to tell us in that the latest statistical analysis, they found an</a:t>
            </a:r>
            <a:r>
              <a:rPr lang="en-US" b="0" i="1" dirty="0">
                <a:solidFill>
                  <a:srgbClr val="2D3B45"/>
                </a:solidFill>
                <a:effectLst/>
                <a:latin typeface="Lato Extended"/>
              </a:rPr>
              <a:t> r</a:t>
            </a:r>
            <a:r>
              <a:rPr lang="en-US" b="0" i="0" dirty="0">
                <a:solidFill>
                  <a:srgbClr val="2D3B45"/>
                </a:solidFill>
                <a:effectLst/>
                <a:latin typeface="Lato Extended"/>
              </a:rPr>
              <a:t> = 2.30? Should we be excited?</a:t>
            </a:r>
          </a:p>
          <a:p>
            <a:pPr lvl="1"/>
            <a:endParaRPr lang="en-US" b="0" i="0" dirty="0">
              <a:solidFill>
                <a:srgbClr val="2D3B45"/>
              </a:solidFill>
              <a:effectLst/>
              <a:latin typeface="Lato Extended"/>
            </a:endParaRPr>
          </a:p>
          <a:p>
            <a:pPr algn="l"/>
            <a:r>
              <a:rPr lang="en-US" b="0" i="0" dirty="0">
                <a:solidFill>
                  <a:srgbClr val="2D3B45"/>
                </a:solidFill>
                <a:effectLst/>
                <a:latin typeface="Lato Extended"/>
              </a:rPr>
              <a:t>Q2. A college administrator is choosing between 2 admissions tests, one that correlates with subsequent college performance </a:t>
            </a:r>
            <a:r>
              <a:rPr lang="en-US" b="0" i="1" dirty="0">
                <a:solidFill>
                  <a:srgbClr val="2D3B45"/>
                </a:solidFill>
                <a:effectLst/>
                <a:latin typeface="Lato Extended"/>
              </a:rPr>
              <a:t>r</a:t>
            </a:r>
            <a:r>
              <a:rPr lang="en-US" b="0" i="0" dirty="0">
                <a:solidFill>
                  <a:srgbClr val="2D3B45"/>
                </a:solidFill>
                <a:effectLst/>
                <a:latin typeface="Lato Extended"/>
              </a:rPr>
              <a:t> = -.54, and one for which, </a:t>
            </a:r>
            <a:r>
              <a:rPr lang="en-US" b="0" i="1" dirty="0">
                <a:solidFill>
                  <a:srgbClr val="2D3B45"/>
                </a:solidFill>
                <a:effectLst/>
                <a:latin typeface="Lato Extended"/>
              </a:rPr>
              <a:t>r</a:t>
            </a:r>
            <a:r>
              <a:rPr lang="en-US" b="0" i="0" dirty="0">
                <a:solidFill>
                  <a:srgbClr val="2D3B45"/>
                </a:solidFill>
                <a:effectLst/>
                <a:latin typeface="Lato Extended"/>
              </a:rPr>
              <a:t> = +.45. Which test should be preferred and why? </a:t>
            </a:r>
          </a:p>
          <a:p>
            <a:endParaRPr lang="en-US" dirty="0"/>
          </a:p>
        </p:txBody>
      </p:sp>
    </p:spTree>
    <p:extLst>
      <p:ext uri="{BB962C8B-B14F-4D97-AF65-F5344CB8AC3E}">
        <p14:creationId xmlns:p14="http://schemas.microsoft.com/office/powerpoint/2010/main" val="3073741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1869</TotalTime>
  <Words>1116</Words>
  <Application>Microsoft Office PowerPoint</Application>
  <PresentationFormat>Widescreen</PresentationFormat>
  <Paragraphs>159</Paragraphs>
  <Slides>17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Calibri</vt:lpstr>
      <vt:lpstr>Lato Extended</vt:lpstr>
      <vt:lpstr>Times New Roman</vt:lpstr>
      <vt:lpstr>Office Theme</vt:lpstr>
      <vt:lpstr>205 Feb 21</vt:lpstr>
      <vt:lpstr>Final project check-in, 10am</vt:lpstr>
      <vt:lpstr>Final Project check-in, 11am</vt:lpstr>
      <vt:lpstr>Mum effect</vt:lpstr>
      <vt:lpstr>Chi2</vt:lpstr>
      <vt:lpstr>Contingency Table with Rates</vt:lpstr>
      <vt:lpstr>PowerPoint Presentation</vt:lpstr>
      <vt:lpstr>PowerPoint Presentation</vt:lpstr>
      <vt:lpstr>Chapter 16 Assignment</vt:lpstr>
      <vt:lpstr>PowerPoint Presentation</vt:lpstr>
      <vt:lpstr>History of Psychology</vt:lpstr>
      <vt:lpstr>Observation as a Method</vt:lpstr>
      <vt:lpstr>Interviews</vt:lpstr>
      <vt:lpstr>Quantifying Qualitative data</vt:lpstr>
      <vt:lpstr>Chapter 17</vt:lpstr>
      <vt:lpstr>Quasi-experimental design</vt:lpstr>
      <vt:lpstr>For Fri 2/23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Feb 21</dc:title>
  <dc:creator>Paul Reber</dc:creator>
  <cp:lastModifiedBy>Paul Reber</cp:lastModifiedBy>
  <cp:revision>10</cp:revision>
  <dcterms:created xsi:type="dcterms:W3CDTF">2024-02-18T20:17:25Z</dcterms:created>
  <dcterms:modified xsi:type="dcterms:W3CDTF">2024-02-21T15:01:20Z</dcterms:modified>
</cp:coreProperties>
</file>