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78" r:id="rId4"/>
    <p:sldId id="279" r:id="rId5"/>
    <p:sldId id="277" r:id="rId6"/>
    <p:sldId id="280" r:id="rId7"/>
    <p:sldId id="271" r:id="rId8"/>
    <p:sldId id="282" r:id="rId9"/>
    <p:sldId id="283" r:id="rId10"/>
    <p:sldId id="813" r:id="rId11"/>
    <p:sldId id="814" r:id="rId12"/>
    <p:sldId id="289" r:id="rId13"/>
    <p:sldId id="290" r:id="rId14"/>
    <p:sldId id="291" r:id="rId15"/>
    <p:sldId id="281" r:id="rId16"/>
    <p:sldId id="276" r:id="rId17"/>
    <p:sldId id="258" r:id="rId18"/>
    <p:sldId id="284" r:id="rId19"/>
    <p:sldId id="285" r:id="rId20"/>
    <p:sldId id="286" r:id="rId21"/>
    <p:sldId id="287" r:id="rId22"/>
    <p:sldId id="288" r:id="rId2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E8AD1E7-AB51-422C-A8BB-A7FEA0FB755B}" type="datetimeFigureOut">
              <a:rPr lang="en-US" smtClean="0"/>
              <a:t>2/20/2024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88A7875-4471-4DD7-A530-94B14D5358F8}" type="slidenum">
              <a:rPr lang="en-US" smtClean="0"/>
              <a:t>‹#›</a:t>
            </a:fld>
            <a:endParaRPr lang="en-US"/>
          </a:p>
        </p:txBody>
      </p:sp>
    </p:spTree>
    <p:extLst>
      <p:ext uri="{BB962C8B-B14F-4D97-AF65-F5344CB8AC3E}">
        <p14:creationId xmlns:p14="http://schemas.microsoft.com/office/powerpoint/2010/main" val="327946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0B7135-5148-4ACD-B305-0394EBD9F4EA}" type="slidenum">
              <a:rPr lang="en-US"/>
              <a:pPr fontAlgn="base">
                <a:spcBef>
                  <a:spcPct val="0"/>
                </a:spcBef>
                <a:spcAft>
                  <a:spcPct val="0"/>
                </a:spcAft>
              </a:pPr>
              <a:t>2</a:t>
            </a:fld>
            <a:endParaRPr 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37B7E-4994-A38B-939D-0380D72EB50F}"/>
            </a:ext>
          </a:extLst>
        </p:cNvPr>
        <p:cNvGrpSpPr/>
        <p:nvPr/>
      </p:nvGrpSpPr>
      <p:grpSpPr>
        <a:xfrm>
          <a:off x="0" y="0"/>
          <a:ext cx="0" cy="0"/>
          <a:chOff x="0" y="0"/>
          <a:chExt cx="0" cy="0"/>
        </a:xfrm>
      </p:grpSpPr>
      <p:sp>
        <p:nvSpPr>
          <p:cNvPr id="19458" name="Rectangle 7">
            <a:extLst>
              <a:ext uri="{FF2B5EF4-FFF2-40B4-BE49-F238E27FC236}">
                <a16:creationId xmlns:a16="http://schemas.microsoft.com/office/drawing/2014/main" id="{57316EB5-9091-08A9-1C95-13E2B5E9B0F3}"/>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39B0F8-DE4F-4332-A049-AA9BC2D32F97}" type="slidenum">
              <a:rPr lang="en-US"/>
              <a:pPr fontAlgn="base">
                <a:spcBef>
                  <a:spcPct val="0"/>
                </a:spcBef>
                <a:spcAft>
                  <a:spcPct val="0"/>
                </a:spcAft>
              </a:pPr>
              <a:t>12</a:t>
            </a:fld>
            <a:endParaRPr lang="en-US"/>
          </a:p>
        </p:txBody>
      </p:sp>
      <p:sp>
        <p:nvSpPr>
          <p:cNvPr id="19459" name="Rectangle 2">
            <a:extLst>
              <a:ext uri="{FF2B5EF4-FFF2-40B4-BE49-F238E27FC236}">
                <a16:creationId xmlns:a16="http://schemas.microsoft.com/office/drawing/2014/main" id="{D26DB599-9BB4-FD63-7FEB-898F4DC17DCF}"/>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a:extLst>
              <a:ext uri="{FF2B5EF4-FFF2-40B4-BE49-F238E27FC236}">
                <a16:creationId xmlns:a16="http://schemas.microsoft.com/office/drawing/2014/main" id="{2A529A41-CE6A-6CE7-1F7D-E23C9828E8DC}"/>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1650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6C18A-FF09-70EC-4D13-E3C99A017E6D}"/>
            </a:ext>
          </a:extLst>
        </p:cNvPr>
        <p:cNvGrpSpPr/>
        <p:nvPr/>
      </p:nvGrpSpPr>
      <p:grpSpPr>
        <a:xfrm>
          <a:off x="0" y="0"/>
          <a:ext cx="0" cy="0"/>
          <a:chOff x="0" y="0"/>
          <a:chExt cx="0" cy="0"/>
        </a:xfrm>
      </p:grpSpPr>
      <p:sp>
        <p:nvSpPr>
          <p:cNvPr id="20482" name="Rectangle 7">
            <a:extLst>
              <a:ext uri="{FF2B5EF4-FFF2-40B4-BE49-F238E27FC236}">
                <a16:creationId xmlns:a16="http://schemas.microsoft.com/office/drawing/2014/main" id="{7F80D25A-D9EA-429D-C7FE-3B8F8643530D}"/>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FF85F2-14E9-437D-8D60-16EFB84F3239}" type="slidenum">
              <a:rPr lang="en-US"/>
              <a:pPr fontAlgn="base">
                <a:spcBef>
                  <a:spcPct val="0"/>
                </a:spcBef>
                <a:spcAft>
                  <a:spcPct val="0"/>
                </a:spcAft>
              </a:pPr>
              <a:t>13</a:t>
            </a:fld>
            <a:endParaRPr lang="en-US"/>
          </a:p>
        </p:txBody>
      </p:sp>
      <p:sp>
        <p:nvSpPr>
          <p:cNvPr id="20483" name="Rectangle 2">
            <a:extLst>
              <a:ext uri="{FF2B5EF4-FFF2-40B4-BE49-F238E27FC236}">
                <a16:creationId xmlns:a16="http://schemas.microsoft.com/office/drawing/2014/main" id="{B9CB7736-2844-5B3F-79E6-F7E15CDBB4EC}"/>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3">
            <a:extLst>
              <a:ext uri="{FF2B5EF4-FFF2-40B4-BE49-F238E27FC236}">
                <a16:creationId xmlns:a16="http://schemas.microsoft.com/office/drawing/2014/main" id="{AC0703B2-9CF2-65A1-C149-F4B30E2735B5}"/>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1930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1ED8F-267F-B95F-083C-E0F2E1706B9B}"/>
            </a:ext>
          </a:extLst>
        </p:cNvPr>
        <p:cNvGrpSpPr/>
        <p:nvPr/>
      </p:nvGrpSpPr>
      <p:grpSpPr>
        <a:xfrm>
          <a:off x="0" y="0"/>
          <a:ext cx="0" cy="0"/>
          <a:chOff x="0" y="0"/>
          <a:chExt cx="0" cy="0"/>
        </a:xfrm>
      </p:grpSpPr>
      <p:sp>
        <p:nvSpPr>
          <p:cNvPr id="21506" name="Rectangle 7">
            <a:extLst>
              <a:ext uri="{FF2B5EF4-FFF2-40B4-BE49-F238E27FC236}">
                <a16:creationId xmlns:a16="http://schemas.microsoft.com/office/drawing/2014/main" id="{D3A4DBD8-7E8F-6B28-AFA9-627CD09B7303}"/>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4C18D7-E0B3-43D9-9B9E-4E92376361CB}" type="slidenum">
              <a:rPr lang="en-US"/>
              <a:pPr fontAlgn="base">
                <a:spcBef>
                  <a:spcPct val="0"/>
                </a:spcBef>
                <a:spcAft>
                  <a:spcPct val="0"/>
                </a:spcAft>
              </a:pPr>
              <a:t>14</a:t>
            </a:fld>
            <a:endParaRPr lang="en-US"/>
          </a:p>
        </p:txBody>
      </p:sp>
      <p:sp>
        <p:nvSpPr>
          <p:cNvPr id="21507" name="Rectangle 2">
            <a:extLst>
              <a:ext uri="{FF2B5EF4-FFF2-40B4-BE49-F238E27FC236}">
                <a16:creationId xmlns:a16="http://schemas.microsoft.com/office/drawing/2014/main" id="{2C84245C-E127-857D-5A7D-47F1AC3CEBA4}"/>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a:extLst>
              <a:ext uri="{FF2B5EF4-FFF2-40B4-BE49-F238E27FC236}">
                <a16:creationId xmlns:a16="http://schemas.microsoft.com/office/drawing/2014/main" id="{CF870BC2-74CD-3807-469F-F9D61F033809}"/>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3885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DB6E-4688-3710-5BAC-9FA95F3B273F}"/>
            </a:ext>
          </a:extLst>
        </p:cNvPr>
        <p:cNvGrpSpPr/>
        <p:nvPr/>
      </p:nvGrpSpPr>
      <p:grpSpPr>
        <a:xfrm>
          <a:off x="0" y="0"/>
          <a:ext cx="0" cy="0"/>
          <a:chOff x="0" y="0"/>
          <a:chExt cx="0" cy="0"/>
        </a:xfrm>
      </p:grpSpPr>
      <p:sp>
        <p:nvSpPr>
          <p:cNvPr id="22530" name="Rectangle 7">
            <a:extLst>
              <a:ext uri="{FF2B5EF4-FFF2-40B4-BE49-F238E27FC236}">
                <a16:creationId xmlns:a16="http://schemas.microsoft.com/office/drawing/2014/main" id="{36B65445-8DA5-9937-3000-81E4AB9E6304}"/>
              </a:ext>
            </a:extLst>
          </p:cNvPr>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EEBEC8-B6E7-4970-BFDC-E5CBEF429749}" type="slidenum">
              <a:rPr lang="en-US"/>
              <a:pPr fontAlgn="base">
                <a:spcBef>
                  <a:spcPct val="0"/>
                </a:spcBef>
                <a:spcAft>
                  <a:spcPct val="0"/>
                </a:spcAft>
              </a:pPr>
              <a:t>15</a:t>
            </a:fld>
            <a:endParaRPr lang="en-US"/>
          </a:p>
        </p:txBody>
      </p:sp>
      <p:sp>
        <p:nvSpPr>
          <p:cNvPr id="22531" name="Rectangle 2">
            <a:extLst>
              <a:ext uri="{FF2B5EF4-FFF2-40B4-BE49-F238E27FC236}">
                <a16:creationId xmlns:a16="http://schemas.microsoft.com/office/drawing/2014/main" id="{679FFD19-983B-7172-4022-8E0713F5040E}"/>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a:extLst>
              <a:ext uri="{FF2B5EF4-FFF2-40B4-BE49-F238E27FC236}">
                <a16:creationId xmlns:a16="http://schemas.microsoft.com/office/drawing/2014/main" id="{F847AFFE-AA55-7402-EC22-17FAD17F8218}"/>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3506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3558D8-15F3-4A47-8F3A-8638566C761C}" type="slidenum">
              <a:rPr lang="en-US"/>
              <a:pPr fontAlgn="base">
                <a:spcBef>
                  <a:spcPct val="0"/>
                </a:spcBef>
                <a:spcAft>
                  <a:spcPct val="0"/>
                </a:spcAft>
              </a:pPr>
              <a:t>16</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5372-B9AC-3123-0C55-4B85130FC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15DCE-5AD6-A4FF-2FF7-2C30D05C3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19604-F34C-13C1-7588-AFA3AD2207F0}"/>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DBBE4BCE-A9DC-58DD-3698-7692209EA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4E68F-CBCD-F76C-6FAD-0C2D324D9E32}"/>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129055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88C3-DE8B-804E-4920-31BE9A7951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C137F-A7A7-BF77-1298-E31EE71C2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EB676-5D08-17BE-C391-6EABAD2F7F07}"/>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D63B7271-0D51-F8C6-7E42-A7B018AAD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84B2F-A45A-154A-E105-1F7D28E768B9}"/>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65661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7F4E5-B579-0227-BB97-7AF2819BE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3F903-903A-44BB-F655-F3A9107FE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B5386-4DBB-EAE8-1EEE-AE5A77D0F17F}"/>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7C35E63F-5A4B-61C9-E0C1-858F7F63F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90D1-0850-95CE-ADA7-849D7E943007}"/>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56783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E9B0AE8B-FB0A-49C5-92F1-9DF51FC22C01}" type="slidenum">
              <a:rPr lang="en-US"/>
              <a:pPr>
                <a:defRPr/>
              </a:pPr>
              <a:t>‹#›</a:t>
            </a:fld>
            <a:endParaRPr lang="en-US"/>
          </a:p>
        </p:txBody>
      </p:sp>
    </p:spTree>
    <p:extLst>
      <p:ext uri="{BB962C8B-B14F-4D97-AF65-F5344CB8AC3E}">
        <p14:creationId xmlns:p14="http://schemas.microsoft.com/office/powerpoint/2010/main" val="321364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0550-0A6F-FF87-6159-98A0B0058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97261-6062-4CD3-85A4-D0A4583A8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0F1A1-240D-61F3-AB3B-DFAE789E482D}"/>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C16DD000-BDBF-B231-AB26-F18947FD1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0968-FCE1-5E21-CE83-FD1FFBC13B9F}"/>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6218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47F2-CD63-0542-035D-0F6A619AF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A9775-01F0-0B9D-400E-927EAA5A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DB248-9691-EAF8-644D-079789A438F5}"/>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1A5882D8-D774-A836-16E9-0EF3C3515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B22D7-A969-000D-F06E-8BB314AC469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46527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596-EF06-EF8C-24E2-699758142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6A76F-5333-D7AA-ABCF-8EF3B85D2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61325-D769-C7D2-462E-2D467A66C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2EB7F-0822-7A14-3E09-6E7901056A60}"/>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6" name="Footer Placeholder 5">
            <a:extLst>
              <a:ext uri="{FF2B5EF4-FFF2-40B4-BE49-F238E27FC236}">
                <a16:creationId xmlns:a16="http://schemas.microsoft.com/office/drawing/2014/main" id="{5AB0DFF9-AF13-9B87-851B-8EF67FAD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1AAA7-4B47-1D3B-09F7-9257D4A2C0C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4437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B7C0-D671-4EC8-C95D-C6F114DCD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7D47F-AD41-C04E-4BB3-0FDF270D2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BEF29-1C77-B509-B4D5-23D46F51C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FB90B-7931-1399-BAD0-EBDACC997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077BF-519D-A71C-8F4F-DD5B3D162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938A7-A5EC-98B1-E76A-1B805AE5864F}"/>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8" name="Footer Placeholder 7">
            <a:extLst>
              <a:ext uri="{FF2B5EF4-FFF2-40B4-BE49-F238E27FC236}">
                <a16:creationId xmlns:a16="http://schemas.microsoft.com/office/drawing/2014/main" id="{DC40BA58-2D6D-02E7-0D3F-6C1289518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FA02A-79B9-EED9-3E7B-C091130FB613}"/>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3503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8BD-0442-5D3C-0442-BB9BEA03F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D9EC34-F1CA-7652-8A07-42EB1B07A52C}"/>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4" name="Footer Placeholder 3">
            <a:extLst>
              <a:ext uri="{FF2B5EF4-FFF2-40B4-BE49-F238E27FC236}">
                <a16:creationId xmlns:a16="http://schemas.microsoft.com/office/drawing/2014/main" id="{A92BE5E6-B0A4-2DCF-BC7A-388B376EE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ECC81-6313-F117-EE3F-F7C5DF251D7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77109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0C5B5-E7D9-F3C9-997D-92D7569BAF5E}"/>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3" name="Footer Placeholder 2">
            <a:extLst>
              <a:ext uri="{FF2B5EF4-FFF2-40B4-BE49-F238E27FC236}">
                <a16:creationId xmlns:a16="http://schemas.microsoft.com/office/drawing/2014/main" id="{4B5FF48D-5917-DFC0-B16B-6AB683941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51736-1DF4-40FA-F571-975DE62D77C8}"/>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80658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7688-4CFB-B99F-6659-3B68F3B90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32A05-C381-831B-16E1-B7E9EF6BB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5AB9D-13C4-D46A-7E5A-277843F3B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66D3C-0BA2-E16B-512F-D214D05BA466}"/>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6" name="Footer Placeholder 5">
            <a:extLst>
              <a:ext uri="{FF2B5EF4-FFF2-40B4-BE49-F238E27FC236}">
                <a16:creationId xmlns:a16="http://schemas.microsoft.com/office/drawing/2014/main" id="{EA82B9E2-1726-5544-3A04-1B25435DF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31471-CC46-7182-1DB2-CA4EF4DBFF1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20254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F10B-F0A8-F0C1-4316-7DA4B84C5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60140-323D-241F-2834-B0CC60F8C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CFBB8-71C7-5109-D0F0-B506A4E1F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DC44F-C6AB-DA00-A1B0-1BF4F60D77F4}"/>
              </a:ext>
            </a:extLst>
          </p:cNvPr>
          <p:cNvSpPr>
            <a:spLocks noGrp="1"/>
          </p:cNvSpPr>
          <p:nvPr>
            <p:ph type="dt" sz="half" idx="10"/>
          </p:nvPr>
        </p:nvSpPr>
        <p:spPr/>
        <p:txBody>
          <a:bodyPr/>
          <a:lstStyle/>
          <a:p>
            <a:fld id="{3C9621BD-9A58-4B6A-8D79-A1F7EB728343}" type="datetimeFigureOut">
              <a:rPr lang="en-US" smtClean="0"/>
              <a:t>2/20/2024</a:t>
            </a:fld>
            <a:endParaRPr lang="en-US"/>
          </a:p>
        </p:txBody>
      </p:sp>
      <p:sp>
        <p:nvSpPr>
          <p:cNvPr id="6" name="Footer Placeholder 5">
            <a:extLst>
              <a:ext uri="{FF2B5EF4-FFF2-40B4-BE49-F238E27FC236}">
                <a16:creationId xmlns:a16="http://schemas.microsoft.com/office/drawing/2014/main" id="{2FECEEE2-2A9B-595C-7833-A674D636B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A7A10-93E2-B65D-587B-9E19DCAEA67C}"/>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6199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3CBC2-976A-25FB-0F26-6C2CFF74C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88249-7E88-E0EF-A341-9BA582A0A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53554-01F8-3C19-67BB-5977EE35D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621BD-9A58-4B6A-8D79-A1F7EB728343}" type="datetimeFigureOut">
              <a:rPr lang="en-US" smtClean="0"/>
              <a:t>2/20/2024</a:t>
            </a:fld>
            <a:endParaRPr lang="en-US"/>
          </a:p>
        </p:txBody>
      </p:sp>
      <p:sp>
        <p:nvSpPr>
          <p:cNvPr id="5" name="Footer Placeholder 4">
            <a:extLst>
              <a:ext uri="{FF2B5EF4-FFF2-40B4-BE49-F238E27FC236}">
                <a16:creationId xmlns:a16="http://schemas.microsoft.com/office/drawing/2014/main" id="{3CA972DE-4DCB-BB24-65F6-0CBB999E7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BE4EF-B8CE-08DF-2525-05537147D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774E1-256C-41E1-913F-7853C47714A4}" type="slidenum">
              <a:rPr lang="en-US" smtClean="0"/>
              <a:t>‹#›</a:t>
            </a:fld>
            <a:endParaRPr lang="en-US"/>
          </a:p>
        </p:txBody>
      </p:sp>
    </p:spTree>
    <p:extLst>
      <p:ext uri="{BB962C8B-B14F-4D97-AF65-F5344CB8AC3E}">
        <p14:creationId xmlns:p14="http://schemas.microsoft.com/office/powerpoint/2010/main" val="24849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DABC0-F854-1CB6-2ECB-DE52FD453D8B}"/>
              </a:ext>
            </a:extLst>
          </p:cNvPr>
          <p:cNvSpPr>
            <a:spLocks noGrp="1"/>
          </p:cNvSpPr>
          <p:nvPr>
            <p:ph type="title"/>
          </p:nvPr>
        </p:nvSpPr>
        <p:spPr/>
        <p:txBody>
          <a:bodyPr/>
          <a:lstStyle/>
          <a:p>
            <a:r>
              <a:rPr lang="en-US" dirty="0"/>
              <a:t>205, Feb 23, Class 22</a:t>
            </a:r>
          </a:p>
        </p:txBody>
      </p:sp>
      <p:sp>
        <p:nvSpPr>
          <p:cNvPr id="5" name="Content Placeholder 4">
            <a:extLst>
              <a:ext uri="{FF2B5EF4-FFF2-40B4-BE49-F238E27FC236}">
                <a16:creationId xmlns:a16="http://schemas.microsoft.com/office/drawing/2014/main" id="{B1FAAC4E-BD78-3CD5-EF4D-DCB9E1F2D5BB}"/>
              </a:ext>
            </a:extLst>
          </p:cNvPr>
          <p:cNvSpPr>
            <a:spLocks noGrp="1"/>
          </p:cNvSpPr>
          <p:nvPr>
            <p:ph idx="1"/>
          </p:nvPr>
        </p:nvSpPr>
        <p:spPr/>
        <p:txBody>
          <a:bodyPr/>
          <a:lstStyle/>
          <a:p>
            <a:r>
              <a:rPr lang="en-US" dirty="0"/>
              <a:t>Final projects</a:t>
            </a:r>
          </a:p>
          <a:p>
            <a:pPr lvl="1"/>
            <a:r>
              <a:rPr lang="en-US" dirty="0"/>
              <a:t>Start building your procedure online</a:t>
            </a:r>
          </a:p>
          <a:p>
            <a:pPr lvl="1"/>
            <a:endParaRPr lang="en-US" dirty="0"/>
          </a:p>
          <a:p>
            <a:r>
              <a:rPr lang="en-US" dirty="0"/>
              <a:t>Ethics 2: Responsible Conduct of Research</a:t>
            </a:r>
          </a:p>
        </p:txBody>
      </p:sp>
    </p:spTree>
    <p:extLst>
      <p:ext uri="{BB962C8B-B14F-4D97-AF65-F5344CB8AC3E}">
        <p14:creationId xmlns:p14="http://schemas.microsoft.com/office/powerpoint/2010/main" val="166089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0376-8412-9804-DF3B-00D7C9B624DD}"/>
              </a:ext>
            </a:extLst>
          </p:cNvPr>
          <p:cNvSpPr>
            <a:spLocks noGrp="1"/>
          </p:cNvSpPr>
          <p:nvPr>
            <p:ph type="title"/>
          </p:nvPr>
        </p:nvSpPr>
        <p:spPr/>
        <p:txBody>
          <a:bodyPr/>
          <a:lstStyle/>
          <a:p>
            <a:r>
              <a:rPr lang="en-US" dirty="0"/>
              <a:t>Training intervention</a:t>
            </a:r>
          </a:p>
        </p:txBody>
      </p:sp>
      <p:sp>
        <p:nvSpPr>
          <p:cNvPr id="3" name="Content Placeholder 2">
            <a:extLst>
              <a:ext uri="{FF2B5EF4-FFF2-40B4-BE49-F238E27FC236}">
                <a16:creationId xmlns:a16="http://schemas.microsoft.com/office/drawing/2014/main" id="{D9B74437-F3E7-B1DB-C562-C1C12F264875}"/>
              </a:ext>
            </a:extLst>
          </p:cNvPr>
          <p:cNvSpPr>
            <a:spLocks noGrp="1"/>
          </p:cNvSpPr>
          <p:nvPr>
            <p:ph idx="1"/>
          </p:nvPr>
        </p:nvSpPr>
        <p:spPr/>
        <p:txBody>
          <a:bodyPr/>
          <a:lstStyle/>
          <a:p>
            <a:r>
              <a:rPr lang="en-US" dirty="0"/>
              <a:t>Targeted skill training</a:t>
            </a:r>
          </a:p>
          <a:p>
            <a:pPr lvl="1"/>
            <a:r>
              <a:rPr lang="en-US" dirty="0"/>
              <a:t>Shorter time course, 4-6 weeks</a:t>
            </a:r>
          </a:p>
          <a:p>
            <a:pPr lvl="1"/>
            <a:r>
              <a:rPr lang="en-US" dirty="0"/>
              <a:t>Large numbers of students, all getting identical content</a:t>
            </a:r>
          </a:p>
          <a:p>
            <a:pPr lvl="1"/>
            <a:endParaRPr lang="en-US" dirty="0"/>
          </a:p>
          <a:p>
            <a:r>
              <a:rPr lang="en-US" dirty="0"/>
              <a:t>Can memory theory be used to accelerate training?</a:t>
            </a:r>
          </a:p>
          <a:p>
            <a:pPr lvl="1"/>
            <a:r>
              <a:rPr lang="en-US" dirty="0"/>
              <a:t>Intervention to speed learning</a:t>
            </a:r>
          </a:p>
        </p:txBody>
      </p:sp>
    </p:spTree>
    <p:extLst>
      <p:ext uri="{BB962C8B-B14F-4D97-AF65-F5344CB8AC3E}">
        <p14:creationId xmlns:p14="http://schemas.microsoft.com/office/powerpoint/2010/main" val="162618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BF34F6-A202-5E53-9E6A-231F740D4C85}"/>
              </a:ext>
            </a:extLst>
          </p:cNvPr>
          <p:cNvSpPr/>
          <p:nvPr/>
        </p:nvSpPr>
        <p:spPr bwMode="auto">
          <a:xfrm>
            <a:off x="6841637" y="2800068"/>
            <a:ext cx="1695172" cy="762000"/>
          </a:xfrm>
          <a:prstGeom prst="rect">
            <a:avLst/>
          </a:prstGeom>
          <a:solidFill>
            <a:schemeClr val="accent3">
              <a:lumMod val="40000"/>
              <a:lumOff val="6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i="1" dirty="0">
                <a:solidFill>
                  <a:schemeClr val="accent5">
                    <a:lumMod val="60000"/>
                    <a:lumOff val="40000"/>
                  </a:schemeClr>
                </a:solidFill>
                <a:latin typeface="Arial" charset="0"/>
              </a:rPr>
              <a:t>No training</a:t>
            </a:r>
          </a:p>
        </p:txBody>
      </p:sp>
      <p:sp>
        <p:nvSpPr>
          <p:cNvPr id="5" name="Rectangle 4">
            <a:extLst>
              <a:ext uri="{FF2B5EF4-FFF2-40B4-BE49-F238E27FC236}">
                <a16:creationId xmlns:a16="http://schemas.microsoft.com/office/drawing/2014/main" id="{5CFD65CF-E299-65E8-0BD9-7520D6EB8991}"/>
              </a:ext>
            </a:extLst>
          </p:cNvPr>
          <p:cNvSpPr/>
          <p:nvPr/>
        </p:nvSpPr>
        <p:spPr bwMode="auto">
          <a:xfrm>
            <a:off x="2780742" y="3082262"/>
            <a:ext cx="838200" cy="19812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6" name="Rectangle 5">
            <a:extLst>
              <a:ext uri="{FF2B5EF4-FFF2-40B4-BE49-F238E27FC236}">
                <a16:creationId xmlns:a16="http://schemas.microsoft.com/office/drawing/2014/main" id="{AA3212F7-B92F-D881-E9C6-2DBC7D1B611B}"/>
              </a:ext>
            </a:extLst>
          </p:cNvPr>
          <p:cNvSpPr/>
          <p:nvPr/>
        </p:nvSpPr>
        <p:spPr bwMode="auto">
          <a:xfrm>
            <a:off x="4208669" y="2800068"/>
            <a:ext cx="1695172" cy="762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Intervention Training</a:t>
            </a:r>
          </a:p>
        </p:txBody>
      </p:sp>
      <p:sp>
        <p:nvSpPr>
          <p:cNvPr id="7" name="Rectangle 6">
            <a:extLst>
              <a:ext uri="{FF2B5EF4-FFF2-40B4-BE49-F238E27FC236}">
                <a16:creationId xmlns:a16="http://schemas.microsoft.com/office/drawing/2014/main" id="{E778C213-957D-4E2A-0DCB-6B630F932191}"/>
              </a:ext>
            </a:extLst>
          </p:cNvPr>
          <p:cNvSpPr/>
          <p:nvPr/>
        </p:nvSpPr>
        <p:spPr bwMode="auto">
          <a:xfrm>
            <a:off x="4208669" y="4464109"/>
            <a:ext cx="1695172" cy="762000"/>
          </a:xfrm>
          <a:prstGeom prst="rect">
            <a:avLst/>
          </a:prstGeom>
          <a:solidFill>
            <a:schemeClr val="accent3">
              <a:lumMod val="40000"/>
              <a:lumOff val="60000"/>
            </a:schemeClr>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i="1" dirty="0">
                <a:solidFill>
                  <a:schemeClr val="accent5">
                    <a:lumMod val="60000"/>
                    <a:lumOff val="40000"/>
                  </a:schemeClr>
                </a:solidFill>
                <a:latin typeface="Arial" charset="0"/>
              </a:rPr>
              <a:t>No training</a:t>
            </a:r>
          </a:p>
        </p:txBody>
      </p:sp>
      <p:sp>
        <p:nvSpPr>
          <p:cNvPr id="8" name="Rectangle 7">
            <a:extLst>
              <a:ext uri="{FF2B5EF4-FFF2-40B4-BE49-F238E27FC236}">
                <a16:creationId xmlns:a16="http://schemas.microsoft.com/office/drawing/2014/main" id="{8AF4A6F5-F055-936E-4919-AF12FAF965F8}"/>
              </a:ext>
            </a:extLst>
          </p:cNvPr>
          <p:cNvSpPr/>
          <p:nvPr/>
        </p:nvSpPr>
        <p:spPr bwMode="auto">
          <a:xfrm>
            <a:off x="6042446" y="2281472"/>
            <a:ext cx="381000" cy="339778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Assessment - 1</a:t>
            </a:r>
          </a:p>
        </p:txBody>
      </p:sp>
      <p:sp>
        <p:nvSpPr>
          <p:cNvPr id="9" name="Arrow: Right 8">
            <a:extLst>
              <a:ext uri="{FF2B5EF4-FFF2-40B4-BE49-F238E27FC236}">
                <a16:creationId xmlns:a16="http://schemas.microsoft.com/office/drawing/2014/main" id="{7FD3732D-B217-3BF3-34F2-86CE64932D0D}"/>
              </a:ext>
            </a:extLst>
          </p:cNvPr>
          <p:cNvSpPr/>
          <p:nvPr/>
        </p:nvSpPr>
        <p:spPr bwMode="auto">
          <a:xfrm rot="21088868">
            <a:off x="3765748" y="3217031"/>
            <a:ext cx="381000" cy="26504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10" name="Arrow: Right 9">
            <a:extLst>
              <a:ext uri="{FF2B5EF4-FFF2-40B4-BE49-F238E27FC236}">
                <a16:creationId xmlns:a16="http://schemas.microsoft.com/office/drawing/2014/main" id="{3B58AD8F-537F-96FC-7BE4-587F804FBDD8}"/>
              </a:ext>
            </a:extLst>
          </p:cNvPr>
          <p:cNvSpPr/>
          <p:nvPr/>
        </p:nvSpPr>
        <p:spPr bwMode="auto">
          <a:xfrm rot="199713">
            <a:off x="3765748" y="4635633"/>
            <a:ext cx="381000" cy="265043"/>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cxnSp>
        <p:nvCxnSpPr>
          <p:cNvPr id="11" name="Straight Connector 10">
            <a:extLst>
              <a:ext uri="{FF2B5EF4-FFF2-40B4-BE49-F238E27FC236}">
                <a16:creationId xmlns:a16="http://schemas.microsoft.com/office/drawing/2014/main" id="{CF24B6BF-B603-F502-99EC-226B577A3C5A}"/>
              </a:ext>
            </a:extLst>
          </p:cNvPr>
          <p:cNvCxnSpPr>
            <a:cxnSpLocks/>
          </p:cNvCxnSpPr>
          <p:nvPr/>
        </p:nvCxnSpPr>
        <p:spPr bwMode="auto">
          <a:xfrm>
            <a:off x="2548370" y="4072862"/>
            <a:ext cx="129917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A9311D96-9796-D54F-BF55-24E5050A7998}"/>
              </a:ext>
            </a:extLst>
          </p:cNvPr>
          <p:cNvSpPr/>
          <p:nvPr/>
        </p:nvSpPr>
        <p:spPr>
          <a:xfrm>
            <a:off x="3314388" y="2331368"/>
            <a:ext cx="58541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A</a:t>
            </a:r>
          </a:p>
        </p:txBody>
      </p:sp>
      <p:sp>
        <p:nvSpPr>
          <p:cNvPr id="13" name="Rectangle 12">
            <a:extLst>
              <a:ext uri="{FF2B5EF4-FFF2-40B4-BE49-F238E27FC236}">
                <a16:creationId xmlns:a16="http://schemas.microsoft.com/office/drawing/2014/main" id="{06B69BD2-44DB-19DE-4CC5-B101AC151AB2}"/>
              </a:ext>
            </a:extLst>
          </p:cNvPr>
          <p:cNvSpPr/>
          <p:nvPr/>
        </p:nvSpPr>
        <p:spPr>
          <a:xfrm>
            <a:off x="3326409" y="4939999"/>
            <a:ext cx="561372"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a:t>
            </a:r>
          </a:p>
        </p:txBody>
      </p:sp>
      <p:sp>
        <p:nvSpPr>
          <p:cNvPr id="14" name="TextBox 13">
            <a:extLst>
              <a:ext uri="{FF2B5EF4-FFF2-40B4-BE49-F238E27FC236}">
                <a16:creationId xmlns:a16="http://schemas.microsoft.com/office/drawing/2014/main" id="{1474348D-6BAD-C83C-2EF4-EFA40AEB0CAF}"/>
              </a:ext>
            </a:extLst>
          </p:cNvPr>
          <p:cNvSpPr txBox="1"/>
          <p:nvPr/>
        </p:nvSpPr>
        <p:spPr>
          <a:xfrm>
            <a:off x="875970" y="3254698"/>
            <a:ext cx="1828800" cy="2031325"/>
          </a:xfrm>
          <a:prstGeom prst="rect">
            <a:avLst/>
          </a:prstGeom>
          <a:noFill/>
        </p:spPr>
        <p:txBody>
          <a:bodyPr wrap="square" rtlCol="0">
            <a:spAutoFit/>
          </a:bodyPr>
          <a:lstStyle/>
          <a:p>
            <a:r>
              <a:rPr lang="en-US" dirty="0"/>
              <a:t>Random assignment within a single  class, half students to “A” cohort and half to “B” cohort</a:t>
            </a:r>
          </a:p>
        </p:txBody>
      </p:sp>
      <p:sp>
        <p:nvSpPr>
          <p:cNvPr id="15" name="Rectangle 14">
            <a:extLst>
              <a:ext uri="{FF2B5EF4-FFF2-40B4-BE49-F238E27FC236}">
                <a16:creationId xmlns:a16="http://schemas.microsoft.com/office/drawing/2014/main" id="{DCC05804-9C5A-0C3C-08DE-9D2A31AA47B6}"/>
              </a:ext>
            </a:extLst>
          </p:cNvPr>
          <p:cNvSpPr/>
          <p:nvPr/>
        </p:nvSpPr>
        <p:spPr bwMode="auto">
          <a:xfrm>
            <a:off x="8709446" y="2266307"/>
            <a:ext cx="381000" cy="337906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Assessment- 2</a:t>
            </a:r>
          </a:p>
        </p:txBody>
      </p:sp>
      <p:sp>
        <p:nvSpPr>
          <p:cNvPr id="16" name="TextBox 15">
            <a:extLst>
              <a:ext uri="{FF2B5EF4-FFF2-40B4-BE49-F238E27FC236}">
                <a16:creationId xmlns:a16="http://schemas.microsoft.com/office/drawing/2014/main" id="{97CC169F-6ED9-01B5-E1D3-CF66F46F09C0}"/>
              </a:ext>
            </a:extLst>
          </p:cNvPr>
          <p:cNvSpPr txBox="1"/>
          <p:nvPr/>
        </p:nvSpPr>
        <p:spPr>
          <a:xfrm>
            <a:off x="3935678" y="1552673"/>
            <a:ext cx="3171714" cy="369332"/>
          </a:xfrm>
          <a:prstGeom prst="rect">
            <a:avLst/>
          </a:prstGeom>
          <a:noFill/>
        </p:spPr>
        <p:txBody>
          <a:bodyPr wrap="square" rtlCol="0">
            <a:spAutoFit/>
          </a:bodyPr>
          <a:lstStyle/>
          <a:p>
            <a:r>
              <a:rPr lang="en-US" dirty="0"/>
              <a:t>Test 1: A1 versus B1</a:t>
            </a:r>
          </a:p>
        </p:txBody>
      </p:sp>
      <p:sp>
        <p:nvSpPr>
          <p:cNvPr id="17" name="TextBox 16">
            <a:extLst>
              <a:ext uri="{FF2B5EF4-FFF2-40B4-BE49-F238E27FC236}">
                <a16:creationId xmlns:a16="http://schemas.microsoft.com/office/drawing/2014/main" id="{A6A3BC02-03A2-37D8-E998-A81309CEC372}"/>
              </a:ext>
            </a:extLst>
          </p:cNvPr>
          <p:cNvSpPr txBox="1"/>
          <p:nvPr/>
        </p:nvSpPr>
        <p:spPr>
          <a:xfrm>
            <a:off x="4219321" y="6034433"/>
            <a:ext cx="5270588" cy="369332"/>
          </a:xfrm>
          <a:prstGeom prst="rect">
            <a:avLst/>
          </a:prstGeom>
          <a:noFill/>
        </p:spPr>
        <p:txBody>
          <a:bodyPr wrap="square" rtlCol="0">
            <a:spAutoFit/>
          </a:bodyPr>
          <a:lstStyle/>
          <a:p>
            <a:r>
              <a:rPr lang="en-US" dirty="0"/>
              <a:t>Test 2: B1 versus B2</a:t>
            </a:r>
          </a:p>
        </p:txBody>
      </p:sp>
      <p:sp>
        <p:nvSpPr>
          <p:cNvPr id="18" name="TextBox 17">
            <a:extLst>
              <a:ext uri="{FF2B5EF4-FFF2-40B4-BE49-F238E27FC236}">
                <a16:creationId xmlns:a16="http://schemas.microsoft.com/office/drawing/2014/main" id="{5611602E-F785-AE9B-2FEE-862149D08A46}"/>
              </a:ext>
            </a:extLst>
          </p:cNvPr>
          <p:cNvSpPr txBox="1"/>
          <p:nvPr/>
        </p:nvSpPr>
        <p:spPr>
          <a:xfrm>
            <a:off x="7212278" y="1552674"/>
            <a:ext cx="2819400" cy="369332"/>
          </a:xfrm>
          <a:prstGeom prst="rect">
            <a:avLst/>
          </a:prstGeom>
          <a:noFill/>
        </p:spPr>
        <p:txBody>
          <a:bodyPr wrap="square" rtlCol="0">
            <a:spAutoFit/>
          </a:bodyPr>
          <a:lstStyle/>
          <a:p>
            <a:r>
              <a:rPr lang="en-US" dirty="0"/>
              <a:t>Test 3: A1 versus A2</a:t>
            </a:r>
          </a:p>
        </p:txBody>
      </p:sp>
      <p:sp>
        <p:nvSpPr>
          <p:cNvPr id="19" name="Arrow: Up-Down 18">
            <a:extLst>
              <a:ext uri="{FF2B5EF4-FFF2-40B4-BE49-F238E27FC236}">
                <a16:creationId xmlns:a16="http://schemas.microsoft.com/office/drawing/2014/main" id="{283DD5CF-D40D-E42A-6E3C-A26C5D128E5E}"/>
              </a:ext>
            </a:extLst>
          </p:cNvPr>
          <p:cNvSpPr/>
          <p:nvPr/>
        </p:nvSpPr>
        <p:spPr bwMode="auto">
          <a:xfrm>
            <a:off x="6457995" y="3660986"/>
            <a:ext cx="254474" cy="643037"/>
          </a:xfrm>
          <a:prstGeom prst="up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0" name="Arrow: Up-Down 19">
            <a:extLst>
              <a:ext uri="{FF2B5EF4-FFF2-40B4-BE49-F238E27FC236}">
                <a16:creationId xmlns:a16="http://schemas.microsoft.com/office/drawing/2014/main" id="{DD347D55-6018-2044-B04B-0E535165393C}"/>
              </a:ext>
            </a:extLst>
          </p:cNvPr>
          <p:cNvSpPr/>
          <p:nvPr/>
        </p:nvSpPr>
        <p:spPr bwMode="auto">
          <a:xfrm rot="16200000">
            <a:off x="7752486" y="4341978"/>
            <a:ext cx="254474" cy="2421445"/>
          </a:xfrm>
          <a:prstGeom prst="upDown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1" name="Oval 20">
            <a:extLst>
              <a:ext uri="{FF2B5EF4-FFF2-40B4-BE49-F238E27FC236}">
                <a16:creationId xmlns:a16="http://schemas.microsoft.com/office/drawing/2014/main" id="{A7BA40E1-1A24-A549-2D08-8114683CD8CB}"/>
              </a:ext>
            </a:extLst>
          </p:cNvPr>
          <p:cNvSpPr/>
          <p:nvPr/>
        </p:nvSpPr>
        <p:spPr bwMode="auto">
          <a:xfrm>
            <a:off x="6589089" y="3738471"/>
            <a:ext cx="630920"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T1</a:t>
            </a:r>
          </a:p>
        </p:txBody>
      </p:sp>
      <p:sp>
        <p:nvSpPr>
          <p:cNvPr id="22" name="Oval 21">
            <a:extLst>
              <a:ext uri="{FF2B5EF4-FFF2-40B4-BE49-F238E27FC236}">
                <a16:creationId xmlns:a16="http://schemas.microsoft.com/office/drawing/2014/main" id="{7C3562DE-6668-0D09-3100-825C7EBCB51F}"/>
              </a:ext>
            </a:extLst>
          </p:cNvPr>
          <p:cNvSpPr/>
          <p:nvPr/>
        </p:nvSpPr>
        <p:spPr bwMode="auto">
          <a:xfrm>
            <a:off x="7632923" y="5552699"/>
            <a:ext cx="646331"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T2</a:t>
            </a:r>
          </a:p>
        </p:txBody>
      </p:sp>
      <p:sp>
        <p:nvSpPr>
          <p:cNvPr id="23" name="Rectangle 22">
            <a:extLst>
              <a:ext uri="{FF2B5EF4-FFF2-40B4-BE49-F238E27FC236}">
                <a16:creationId xmlns:a16="http://schemas.microsoft.com/office/drawing/2014/main" id="{F2BEB149-68E7-8B3B-708F-51B78DE7196F}"/>
              </a:ext>
            </a:extLst>
          </p:cNvPr>
          <p:cNvSpPr/>
          <p:nvPr/>
        </p:nvSpPr>
        <p:spPr bwMode="auto">
          <a:xfrm>
            <a:off x="6451605" y="2281472"/>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A1 Scores, Cohort A</a:t>
            </a:r>
          </a:p>
        </p:txBody>
      </p:sp>
      <p:sp>
        <p:nvSpPr>
          <p:cNvPr id="24" name="Rectangle 23">
            <a:extLst>
              <a:ext uri="{FF2B5EF4-FFF2-40B4-BE49-F238E27FC236}">
                <a16:creationId xmlns:a16="http://schemas.microsoft.com/office/drawing/2014/main" id="{0A2F6CD8-FADC-34D1-EAD4-95A3732F78C9}"/>
              </a:ext>
            </a:extLst>
          </p:cNvPr>
          <p:cNvSpPr/>
          <p:nvPr/>
        </p:nvSpPr>
        <p:spPr bwMode="auto">
          <a:xfrm>
            <a:off x="6442891" y="4336436"/>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B1 Scores, Cohort B</a:t>
            </a:r>
          </a:p>
        </p:txBody>
      </p:sp>
      <p:sp>
        <p:nvSpPr>
          <p:cNvPr id="25" name="Rectangle 24">
            <a:extLst>
              <a:ext uri="{FF2B5EF4-FFF2-40B4-BE49-F238E27FC236}">
                <a16:creationId xmlns:a16="http://schemas.microsoft.com/office/drawing/2014/main" id="{6427AFDC-CE4F-4561-EA99-F6F1DBAEFB63}"/>
              </a:ext>
            </a:extLst>
          </p:cNvPr>
          <p:cNvSpPr/>
          <p:nvPr/>
        </p:nvSpPr>
        <p:spPr bwMode="auto">
          <a:xfrm>
            <a:off x="9103771" y="2262315"/>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A2 Scores, Cohort A</a:t>
            </a:r>
          </a:p>
        </p:txBody>
      </p:sp>
      <p:sp>
        <p:nvSpPr>
          <p:cNvPr id="26" name="Rectangle 25">
            <a:extLst>
              <a:ext uri="{FF2B5EF4-FFF2-40B4-BE49-F238E27FC236}">
                <a16:creationId xmlns:a16="http://schemas.microsoft.com/office/drawing/2014/main" id="{229DEB15-882A-6508-CA7F-5F702ACD4E56}"/>
              </a:ext>
            </a:extLst>
          </p:cNvPr>
          <p:cNvSpPr/>
          <p:nvPr/>
        </p:nvSpPr>
        <p:spPr bwMode="auto">
          <a:xfrm>
            <a:off x="9095057" y="4317279"/>
            <a:ext cx="206667" cy="134282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vert270" wrap="squar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003399"/>
                </a:solidFill>
                <a:latin typeface="Arial" charset="0"/>
              </a:rPr>
              <a:t>B2 Scores, Cohort B</a:t>
            </a:r>
          </a:p>
        </p:txBody>
      </p:sp>
      <p:sp>
        <p:nvSpPr>
          <p:cNvPr id="27" name="Rectangle 26">
            <a:extLst>
              <a:ext uri="{FF2B5EF4-FFF2-40B4-BE49-F238E27FC236}">
                <a16:creationId xmlns:a16="http://schemas.microsoft.com/office/drawing/2014/main" id="{E7DA7A58-BA3E-CD70-8CD3-8D6B5528F779}"/>
              </a:ext>
            </a:extLst>
          </p:cNvPr>
          <p:cNvSpPr/>
          <p:nvPr/>
        </p:nvSpPr>
        <p:spPr bwMode="auto">
          <a:xfrm>
            <a:off x="6841637" y="4464109"/>
            <a:ext cx="1695172" cy="762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003399"/>
                </a:solidFill>
                <a:latin typeface="Arial" charset="0"/>
              </a:rPr>
              <a:t>Intervention training</a:t>
            </a:r>
          </a:p>
        </p:txBody>
      </p:sp>
      <p:sp>
        <p:nvSpPr>
          <p:cNvPr id="28" name="Arrow: Up-Down 27">
            <a:extLst>
              <a:ext uri="{FF2B5EF4-FFF2-40B4-BE49-F238E27FC236}">
                <a16:creationId xmlns:a16="http://schemas.microsoft.com/office/drawing/2014/main" id="{8F84ABDC-C5BF-0815-1AE7-540FD4428194}"/>
              </a:ext>
            </a:extLst>
          </p:cNvPr>
          <p:cNvSpPr/>
          <p:nvPr/>
        </p:nvSpPr>
        <p:spPr bwMode="auto">
          <a:xfrm rot="16200000">
            <a:off x="7759148" y="1157256"/>
            <a:ext cx="254474" cy="2434770"/>
          </a:xfrm>
          <a:prstGeom prst="upDownArrow">
            <a:avLst/>
          </a:prstGeom>
          <a:solidFill>
            <a:schemeClr val="accent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600" b="1">
              <a:solidFill>
                <a:srgbClr val="003399"/>
              </a:solidFill>
              <a:latin typeface="Arial" charset="0"/>
            </a:endParaRPr>
          </a:p>
        </p:txBody>
      </p:sp>
      <p:sp>
        <p:nvSpPr>
          <p:cNvPr id="29" name="Oval 28">
            <a:extLst>
              <a:ext uri="{FF2B5EF4-FFF2-40B4-BE49-F238E27FC236}">
                <a16:creationId xmlns:a16="http://schemas.microsoft.com/office/drawing/2014/main" id="{B0BCE78C-522A-1F74-D598-4A85F0281382}"/>
              </a:ext>
            </a:extLst>
          </p:cNvPr>
          <p:cNvSpPr/>
          <p:nvPr/>
        </p:nvSpPr>
        <p:spPr bwMode="auto">
          <a:xfrm>
            <a:off x="7685309" y="2374640"/>
            <a:ext cx="631089" cy="45744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1" dirty="0">
                <a:solidFill>
                  <a:srgbClr val="003399"/>
                </a:solidFill>
                <a:latin typeface="Arial" charset="0"/>
              </a:rPr>
              <a:t>T3</a:t>
            </a:r>
          </a:p>
        </p:txBody>
      </p:sp>
      <p:sp>
        <p:nvSpPr>
          <p:cNvPr id="31" name="Title 30">
            <a:extLst>
              <a:ext uri="{FF2B5EF4-FFF2-40B4-BE49-F238E27FC236}">
                <a16:creationId xmlns:a16="http://schemas.microsoft.com/office/drawing/2014/main" id="{65855E69-7DE4-C015-9E5B-CF4FBCD8953A}"/>
              </a:ext>
            </a:extLst>
          </p:cNvPr>
          <p:cNvSpPr>
            <a:spLocks noGrp="1"/>
          </p:cNvSpPr>
          <p:nvPr>
            <p:ph type="title"/>
          </p:nvPr>
        </p:nvSpPr>
        <p:spPr/>
        <p:txBody>
          <a:bodyPr/>
          <a:lstStyle/>
          <a:p>
            <a:r>
              <a:rPr lang="en-US" dirty="0"/>
              <a:t>Crossover Intervention Design</a:t>
            </a:r>
          </a:p>
        </p:txBody>
      </p:sp>
    </p:spTree>
    <p:extLst>
      <p:ext uri="{BB962C8B-B14F-4D97-AF65-F5344CB8AC3E}">
        <p14:creationId xmlns:p14="http://schemas.microsoft.com/office/powerpoint/2010/main" val="29488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97F7A-0EAF-7D8A-CB75-E6377E185B94}"/>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F78ABD50-6161-8979-3669-5BB8CAF652B5}"/>
              </a:ext>
            </a:extLst>
          </p:cNvPr>
          <p:cNvSpPr>
            <a:spLocks noGrp="1" noChangeArrowheads="1"/>
          </p:cNvSpPr>
          <p:nvPr>
            <p:ph type="title"/>
          </p:nvPr>
        </p:nvSpPr>
        <p:spPr/>
        <p:txBody>
          <a:bodyPr/>
          <a:lstStyle/>
          <a:p>
            <a:r>
              <a:rPr lang="en-US" sz="4000"/>
              <a:t>A Science Fair’s Teachable Moment </a:t>
            </a:r>
          </a:p>
        </p:txBody>
      </p:sp>
      <p:sp>
        <p:nvSpPr>
          <p:cNvPr id="6147" name="Rectangle 3">
            <a:extLst>
              <a:ext uri="{FF2B5EF4-FFF2-40B4-BE49-F238E27FC236}">
                <a16:creationId xmlns:a16="http://schemas.microsoft.com/office/drawing/2014/main" id="{2DB0D346-0117-2672-8072-D5CCC883EA2F}"/>
              </a:ext>
            </a:extLst>
          </p:cNvPr>
          <p:cNvSpPr>
            <a:spLocks noGrp="1" noChangeArrowheads="1"/>
          </p:cNvSpPr>
          <p:nvPr>
            <p:ph type="body" idx="1"/>
          </p:nvPr>
        </p:nvSpPr>
        <p:spPr/>
        <p:txBody>
          <a:bodyPr>
            <a:normAutofit lnSpcReduction="10000"/>
          </a:bodyPr>
          <a:lstStyle/>
          <a:p>
            <a:pPr>
              <a:lnSpc>
                <a:spcPct val="90000"/>
              </a:lnSpc>
            </a:pPr>
            <a:r>
              <a:rPr lang="en-US" dirty="0"/>
              <a:t>A science fair project done by an 8yo girl, “Does Skin Color Make a Difference?” (Boulder, Colorado)</a:t>
            </a:r>
          </a:p>
          <a:p>
            <a:pPr lvl="1">
              <a:lnSpc>
                <a:spcPct val="90000"/>
              </a:lnSpc>
            </a:pPr>
            <a:r>
              <a:rPr lang="en-US" dirty="0"/>
              <a:t>2001 school science fair</a:t>
            </a:r>
          </a:p>
          <a:p>
            <a:pPr lvl="1">
              <a:lnSpc>
                <a:spcPct val="90000"/>
              </a:lnSpc>
            </a:pPr>
            <a:r>
              <a:rPr lang="en-US" dirty="0"/>
              <a:t>School board panicked and censored the results for fear of “insensitivity”</a:t>
            </a:r>
          </a:p>
          <a:p>
            <a:pPr>
              <a:lnSpc>
                <a:spcPct val="90000"/>
              </a:lnSpc>
            </a:pPr>
            <a:r>
              <a:rPr lang="en-US" dirty="0"/>
              <a:t>Design: Two Barbie dolls, one white and one black.  One Barbie is wearing a lavender (preferred) dress.  The question is “which doll do you prefer?”</a:t>
            </a:r>
          </a:p>
          <a:p>
            <a:pPr>
              <a:lnSpc>
                <a:spcPct val="90000"/>
              </a:lnSpc>
            </a:pPr>
            <a:r>
              <a:rPr lang="en-US" dirty="0"/>
              <a:t>30 adults and children were asked.  Adults consistently preferred the lavender dress (e.g., 27 of 30 times).  </a:t>
            </a:r>
          </a:p>
          <a:p>
            <a:pPr>
              <a:lnSpc>
                <a:spcPct val="90000"/>
              </a:lnSpc>
            </a:pPr>
            <a:r>
              <a:rPr lang="en-US" dirty="0"/>
              <a:t>Among children, only 6 picked the lavender dress if the Black Barbie wore the dress.</a:t>
            </a:r>
          </a:p>
        </p:txBody>
      </p:sp>
    </p:spTree>
    <p:extLst>
      <p:ext uri="{BB962C8B-B14F-4D97-AF65-F5344CB8AC3E}">
        <p14:creationId xmlns:p14="http://schemas.microsoft.com/office/powerpoint/2010/main" val="40550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12761-A1AE-F756-56DE-347877833630}"/>
            </a:ext>
          </a:extLst>
        </p:cNvPr>
        <p:cNvGrpSpPr/>
        <p:nvPr/>
      </p:nvGrpSpPr>
      <p:grpSpPr>
        <a:xfrm>
          <a:off x="0" y="0"/>
          <a:ext cx="0" cy="0"/>
          <a:chOff x="0" y="0"/>
          <a:chExt cx="0" cy="0"/>
        </a:xfrm>
      </p:grpSpPr>
      <p:sp>
        <p:nvSpPr>
          <p:cNvPr id="7170" name="Rectangle 68">
            <a:extLst>
              <a:ext uri="{FF2B5EF4-FFF2-40B4-BE49-F238E27FC236}">
                <a16:creationId xmlns:a16="http://schemas.microsoft.com/office/drawing/2014/main" id="{2A70F210-9CF6-4692-FC23-51EC6DEE56F3}"/>
              </a:ext>
            </a:extLst>
          </p:cNvPr>
          <p:cNvSpPr>
            <a:spLocks noGrp="1" noChangeArrowheads="1"/>
          </p:cNvSpPr>
          <p:nvPr>
            <p:ph type="title"/>
          </p:nvPr>
        </p:nvSpPr>
        <p:spPr/>
        <p:txBody>
          <a:bodyPr/>
          <a:lstStyle/>
          <a:p>
            <a:r>
              <a:rPr lang="en-US"/>
              <a:t>Adults’ preference</a:t>
            </a:r>
          </a:p>
        </p:txBody>
      </p:sp>
      <p:graphicFrame>
        <p:nvGraphicFramePr>
          <p:cNvPr id="4163" name="Group 67">
            <a:extLst>
              <a:ext uri="{FF2B5EF4-FFF2-40B4-BE49-F238E27FC236}">
                <a16:creationId xmlns:a16="http://schemas.microsoft.com/office/drawing/2014/main" id="{487480E3-586C-D333-4D3F-9CE85E10CF5F}"/>
              </a:ext>
            </a:extLst>
          </p:cNvPr>
          <p:cNvGraphicFramePr>
            <a:graphicFrameLocks noGrp="1"/>
          </p:cNvGraphicFramePr>
          <p:nvPr>
            <p:ph sz="half" idx="1"/>
          </p:nvPr>
        </p:nvGraphicFramePr>
        <p:xfrm>
          <a:off x="1221180" y="1661160"/>
          <a:ext cx="8229600" cy="24079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Adults</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Black-Lavender</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White-Lavender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89" name="Rectangle 69">
            <a:extLst>
              <a:ext uri="{FF2B5EF4-FFF2-40B4-BE49-F238E27FC236}">
                <a16:creationId xmlns:a16="http://schemas.microsoft.com/office/drawing/2014/main" id="{779D1444-08CB-0D56-C717-7744F46E3B4A}"/>
              </a:ext>
            </a:extLst>
          </p:cNvPr>
          <p:cNvSpPr>
            <a:spLocks noGrp="1" noChangeArrowheads="1"/>
          </p:cNvSpPr>
          <p:nvPr>
            <p:ph type="body" sz="half" idx="2"/>
          </p:nvPr>
        </p:nvSpPr>
        <p:spPr>
          <a:xfrm>
            <a:off x="609600" y="4607626"/>
            <a:ext cx="10972800" cy="1518538"/>
          </a:xfrm>
        </p:spPr>
        <p:txBody>
          <a:bodyPr/>
          <a:lstStyle/>
          <a:p>
            <a:r>
              <a:rPr lang="en-US" dirty="0"/>
              <a:t>X</a:t>
            </a:r>
            <a:r>
              <a:rPr lang="en-US" baseline="30000" dirty="0"/>
              <a:t>2</a:t>
            </a:r>
            <a:r>
              <a:rPr lang="en-US" dirty="0"/>
              <a:t>&lt;1.00, p&gt;0.50</a:t>
            </a:r>
          </a:p>
        </p:txBody>
      </p:sp>
    </p:spTree>
    <p:extLst>
      <p:ext uri="{BB962C8B-B14F-4D97-AF65-F5344CB8AC3E}">
        <p14:creationId xmlns:p14="http://schemas.microsoft.com/office/powerpoint/2010/main" val="6544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6285F-FD1B-4138-0E20-433F9E1F33C6}"/>
            </a:ext>
          </a:extLst>
        </p:cNvPr>
        <p:cNvGrpSpPr/>
        <p:nvPr/>
      </p:nvGrpSpPr>
      <p:grpSpPr>
        <a:xfrm>
          <a:off x="0" y="0"/>
          <a:ext cx="0" cy="0"/>
          <a:chOff x="0" y="0"/>
          <a:chExt cx="0" cy="0"/>
        </a:xfrm>
      </p:grpSpPr>
      <p:sp>
        <p:nvSpPr>
          <p:cNvPr id="8194" name="Rectangle 4">
            <a:extLst>
              <a:ext uri="{FF2B5EF4-FFF2-40B4-BE49-F238E27FC236}">
                <a16:creationId xmlns:a16="http://schemas.microsoft.com/office/drawing/2014/main" id="{E43DD3ED-B1AC-9867-843D-C953D9529D9A}"/>
              </a:ext>
            </a:extLst>
          </p:cNvPr>
          <p:cNvSpPr>
            <a:spLocks noGrp="1" noChangeArrowheads="1"/>
          </p:cNvSpPr>
          <p:nvPr>
            <p:ph type="title"/>
          </p:nvPr>
        </p:nvSpPr>
        <p:spPr/>
        <p:txBody>
          <a:bodyPr/>
          <a:lstStyle/>
          <a:p>
            <a:r>
              <a:rPr lang="en-US"/>
              <a:t>Children’s preference</a:t>
            </a:r>
          </a:p>
        </p:txBody>
      </p:sp>
      <p:sp>
        <p:nvSpPr>
          <p:cNvPr id="8195" name="Rectangle 6">
            <a:extLst>
              <a:ext uri="{FF2B5EF4-FFF2-40B4-BE49-F238E27FC236}">
                <a16:creationId xmlns:a16="http://schemas.microsoft.com/office/drawing/2014/main" id="{4513B5DD-2F28-096E-0043-4483BCA8693F}"/>
              </a:ext>
            </a:extLst>
          </p:cNvPr>
          <p:cNvSpPr>
            <a:spLocks noGrp="1" noChangeArrowheads="1"/>
          </p:cNvSpPr>
          <p:nvPr>
            <p:ph type="body" sz="half" idx="2"/>
          </p:nvPr>
        </p:nvSpPr>
        <p:spPr>
          <a:xfrm>
            <a:off x="609600" y="4441371"/>
            <a:ext cx="10972800" cy="1684793"/>
          </a:xfrm>
        </p:spPr>
        <p:txBody>
          <a:bodyPr/>
          <a:lstStyle/>
          <a:p>
            <a:pPr>
              <a:lnSpc>
                <a:spcPct val="80000"/>
              </a:lnSpc>
            </a:pPr>
            <a:r>
              <a:rPr lang="en-US" sz="2400" dirty="0"/>
              <a:t>Average rate choosing the Lavender dress is 21/30 = 0.70</a:t>
            </a:r>
          </a:p>
          <a:p>
            <a:pPr lvl="1">
              <a:lnSpc>
                <a:spcPct val="80000"/>
              </a:lnSpc>
            </a:pPr>
            <a:r>
              <a:rPr lang="en-US" sz="2000" dirty="0"/>
              <a:t>Expected value (null hypothesis) = 10.5 Lavender, 4.5 Other</a:t>
            </a:r>
          </a:p>
          <a:p>
            <a:pPr>
              <a:lnSpc>
                <a:spcPct val="80000"/>
              </a:lnSpc>
            </a:pPr>
            <a:r>
              <a:rPr lang="en-US" sz="2400" dirty="0"/>
              <a:t>X</a:t>
            </a:r>
            <a:r>
              <a:rPr lang="en-US" sz="2400" baseline="30000" dirty="0"/>
              <a:t>2</a:t>
            </a:r>
            <a:r>
              <a:rPr lang="en-US" sz="2400" dirty="0"/>
              <a:t>=12.86, p&lt;0.001</a:t>
            </a:r>
          </a:p>
        </p:txBody>
      </p:sp>
      <p:graphicFrame>
        <p:nvGraphicFramePr>
          <p:cNvPr id="8255" name="Group 63">
            <a:extLst>
              <a:ext uri="{FF2B5EF4-FFF2-40B4-BE49-F238E27FC236}">
                <a16:creationId xmlns:a16="http://schemas.microsoft.com/office/drawing/2014/main" id="{3F589E1F-2B8E-9EF0-43C7-A086522D603A}"/>
              </a:ext>
            </a:extLst>
          </p:cNvPr>
          <p:cNvGraphicFramePr>
            <a:graphicFrameLocks noGrp="1"/>
          </p:cNvGraphicFramePr>
          <p:nvPr>
            <p:ph sz="half" idx="1"/>
          </p:nvPr>
        </p:nvGraphicFramePr>
        <p:xfrm>
          <a:off x="936172" y="1766455"/>
          <a:ext cx="8229600" cy="240792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5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Children</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0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Black-Lavender</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9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White-Lavender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(.00)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573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5A360-897D-716E-A21C-45FA777E915E}"/>
            </a:ext>
          </a:extLst>
        </p:cNvPr>
        <p:cNvGrpSpPr/>
        <p:nvPr/>
      </p:nvGrpSpPr>
      <p:grpSpPr>
        <a:xfrm>
          <a:off x="0" y="0"/>
          <a:ext cx="0" cy="0"/>
          <a:chOff x="0" y="0"/>
          <a:chExt cx="0" cy="0"/>
        </a:xfrm>
      </p:grpSpPr>
      <p:sp>
        <p:nvSpPr>
          <p:cNvPr id="10242" name="Rectangle 2">
            <a:extLst>
              <a:ext uri="{FF2B5EF4-FFF2-40B4-BE49-F238E27FC236}">
                <a16:creationId xmlns:a16="http://schemas.microsoft.com/office/drawing/2014/main" id="{5C9248A0-921B-8637-8D76-931E974862D8}"/>
              </a:ext>
            </a:extLst>
          </p:cNvPr>
          <p:cNvSpPr>
            <a:spLocks noGrp="1" noChangeArrowheads="1"/>
          </p:cNvSpPr>
          <p:nvPr>
            <p:ph type="title"/>
          </p:nvPr>
        </p:nvSpPr>
        <p:spPr/>
        <p:txBody>
          <a:bodyPr rtlCol="0">
            <a:normAutofit/>
          </a:bodyPr>
          <a:lstStyle/>
          <a:p>
            <a:pPr>
              <a:defRPr/>
            </a:pPr>
            <a:r>
              <a:rPr lang="en-US" sz="4000"/>
              <a:t>Do Adults and Children react differently?</a:t>
            </a:r>
          </a:p>
        </p:txBody>
      </p:sp>
      <p:sp>
        <p:nvSpPr>
          <p:cNvPr id="9219" name="Rectangle 5">
            <a:extLst>
              <a:ext uri="{FF2B5EF4-FFF2-40B4-BE49-F238E27FC236}">
                <a16:creationId xmlns:a16="http://schemas.microsoft.com/office/drawing/2014/main" id="{AFBC67AE-58AB-1A29-C10D-0B0B055C8801}"/>
              </a:ext>
            </a:extLst>
          </p:cNvPr>
          <p:cNvSpPr>
            <a:spLocks noGrp="1" noChangeArrowheads="1"/>
          </p:cNvSpPr>
          <p:nvPr>
            <p:ph type="body" sz="half" idx="2"/>
          </p:nvPr>
        </p:nvSpPr>
        <p:spPr>
          <a:xfrm>
            <a:off x="983673" y="5064310"/>
            <a:ext cx="8229600" cy="990602"/>
          </a:xfrm>
        </p:spPr>
        <p:txBody>
          <a:bodyPr/>
          <a:lstStyle/>
          <a:p>
            <a:r>
              <a:rPr lang="en-US" dirty="0"/>
              <a:t>X</a:t>
            </a:r>
            <a:r>
              <a:rPr lang="en-US" baseline="30000" dirty="0"/>
              <a:t>2</a:t>
            </a:r>
            <a:r>
              <a:rPr lang="en-US" dirty="0"/>
              <a:t>=7.02, p&lt;0.01 </a:t>
            </a:r>
          </a:p>
        </p:txBody>
      </p:sp>
      <p:graphicFrame>
        <p:nvGraphicFramePr>
          <p:cNvPr id="10323" name="Group 83">
            <a:extLst>
              <a:ext uri="{FF2B5EF4-FFF2-40B4-BE49-F238E27FC236}">
                <a16:creationId xmlns:a16="http://schemas.microsoft.com/office/drawing/2014/main" id="{FFE02816-2EDE-776D-C210-F99CBE7723CB}"/>
              </a:ext>
            </a:extLst>
          </p:cNvPr>
          <p:cNvGraphicFramePr>
            <a:graphicFrameLocks noGrp="1"/>
          </p:cNvGraphicFramePr>
          <p:nvPr>
            <p:ph sz="half" idx="1"/>
          </p:nvPr>
        </p:nvGraphicFramePr>
        <p:xfrm>
          <a:off x="841169" y="1417638"/>
          <a:ext cx="8229600" cy="3352800"/>
        </p:xfrm>
        <a:graphic>
          <a:graphicData uri="http://schemas.openxmlformats.org/drawingml/2006/table">
            <a:tbl>
              <a:tblPr/>
              <a:tblGrid>
                <a:gridCol w="2809875">
                  <a:extLst>
                    <a:ext uri="{9D8B030D-6E8A-4147-A177-3AD203B41FA5}">
                      <a16:colId xmlns:a16="http://schemas.microsoft.com/office/drawing/2014/main" val="20000"/>
                    </a:ext>
                  </a:extLst>
                </a:gridCol>
                <a:gridCol w="2709863">
                  <a:extLst>
                    <a:ext uri="{9D8B030D-6E8A-4147-A177-3AD203B41FA5}">
                      <a16:colId xmlns:a16="http://schemas.microsoft.com/office/drawing/2014/main" val="20001"/>
                    </a:ext>
                  </a:extLst>
                </a:gridCol>
                <a:gridCol w="2709862">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Lavender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Other</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Adults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Children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(.367)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3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Philosophical Ethical Challenges</a:t>
            </a:r>
          </a:p>
        </p:txBody>
      </p:sp>
      <p:sp>
        <p:nvSpPr>
          <p:cNvPr id="10243" name="Rectangle 3"/>
          <p:cNvSpPr>
            <a:spLocks noGrp="1" noChangeArrowheads="1"/>
          </p:cNvSpPr>
          <p:nvPr>
            <p:ph type="body" idx="1"/>
          </p:nvPr>
        </p:nvSpPr>
        <p:spPr/>
        <p:txBody>
          <a:bodyPr>
            <a:normAutofit lnSpcReduction="10000"/>
          </a:bodyPr>
          <a:lstStyle/>
          <a:p>
            <a:r>
              <a:rPr lang="en-US" dirty="0"/>
              <a:t>When the experimental treatment is a benefit</a:t>
            </a:r>
          </a:p>
          <a:p>
            <a:pPr lvl="1"/>
            <a:r>
              <a:rPr lang="en-US" dirty="0"/>
              <a:t>Justice would normally mean equal benefits across groups</a:t>
            </a:r>
          </a:p>
          <a:p>
            <a:pPr lvl="1"/>
            <a:r>
              <a:rPr lang="en-US" dirty="0"/>
              <a:t>Intervention research on Monday</a:t>
            </a:r>
          </a:p>
          <a:p>
            <a:r>
              <a:rPr lang="en-US" dirty="0"/>
              <a:t>Coercion versus voluntary participation</a:t>
            </a:r>
          </a:p>
          <a:p>
            <a:pPr lvl="1"/>
            <a:r>
              <a:rPr lang="en-US" dirty="0"/>
              <a:t>Authority figures: supervisors, teachers</a:t>
            </a:r>
          </a:p>
          <a:p>
            <a:pPr lvl="1"/>
            <a:r>
              <a:rPr lang="en-US" dirty="0"/>
              <a:t>Financial rewards: incentivizing risk</a:t>
            </a:r>
          </a:p>
          <a:p>
            <a:r>
              <a:rPr lang="en-US" dirty="0"/>
              <a:t>Vulnerable populations</a:t>
            </a:r>
          </a:p>
          <a:p>
            <a:pPr lvl="1"/>
            <a:r>
              <a:rPr lang="en-US" dirty="0"/>
              <a:t>Children: depend on guardian</a:t>
            </a:r>
          </a:p>
          <a:p>
            <a:pPr lvl="2"/>
            <a:r>
              <a:rPr lang="en-US" dirty="0"/>
              <a:t>Mandatory reporting training for staff</a:t>
            </a:r>
          </a:p>
          <a:p>
            <a:pPr lvl="1"/>
            <a:r>
              <a:rPr lang="en-US" dirty="0"/>
              <a:t>Prisoners: cannot voluntarily consent</a:t>
            </a:r>
          </a:p>
          <a:p>
            <a:pPr lvl="2"/>
            <a:r>
              <a:rPr lang="en-US" dirty="0"/>
              <a:t>Research must be for prisoners’ benefit</a:t>
            </a:r>
          </a:p>
          <a:p>
            <a:endParaRPr lang="en-US" dirty="0"/>
          </a:p>
          <a:p>
            <a:endParaRPr lang="en-US" dirty="0"/>
          </a:p>
        </p:txBody>
      </p:sp>
    </p:spTree>
    <p:extLst>
      <p:ext uri="{BB962C8B-B14F-4D97-AF65-F5344CB8AC3E}">
        <p14:creationId xmlns:p14="http://schemas.microsoft.com/office/powerpoint/2010/main" val="228450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7F56-121A-5255-29FC-AFF29E2D4744}"/>
              </a:ext>
            </a:extLst>
          </p:cNvPr>
          <p:cNvSpPr>
            <a:spLocks noGrp="1"/>
          </p:cNvSpPr>
          <p:nvPr>
            <p:ph type="title"/>
          </p:nvPr>
        </p:nvSpPr>
        <p:spPr/>
        <p:txBody>
          <a:bodyPr/>
          <a:lstStyle/>
          <a:p>
            <a:r>
              <a:rPr lang="en-US" dirty="0"/>
              <a:t>For Mon 2/26</a:t>
            </a:r>
          </a:p>
        </p:txBody>
      </p:sp>
      <p:sp>
        <p:nvSpPr>
          <p:cNvPr id="3" name="Content Placeholder 2">
            <a:extLst>
              <a:ext uri="{FF2B5EF4-FFF2-40B4-BE49-F238E27FC236}">
                <a16:creationId xmlns:a16="http://schemas.microsoft.com/office/drawing/2014/main" id="{BE6798D5-8617-B782-5DED-FAD4BA0F559B}"/>
              </a:ext>
            </a:extLst>
          </p:cNvPr>
          <p:cNvSpPr>
            <a:spLocks noGrp="1"/>
          </p:cNvSpPr>
          <p:nvPr>
            <p:ph idx="1"/>
          </p:nvPr>
        </p:nvSpPr>
        <p:spPr/>
        <p:txBody>
          <a:bodyPr/>
          <a:lstStyle/>
          <a:p>
            <a:r>
              <a:rPr lang="en-US" dirty="0"/>
              <a:t>Chapter 19:  Field research</a:t>
            </a:r>
          </a:p>
          <a:p>
            <a:pPr lvl="1"/>
            <a:endParaRPr lang="en-US" dirty="0"/>
          </a:p>
          <a:p>
            <a:pPr lvl="1"/>
            <a:endParaRPr lang="en-US" dirty="0"/>
          </a:p>
          <a:p>
            <a:r>
              <a:rPr lang="en-US" dirty="0"/>
              <a:t>Wednesday, Chapter 20</a:t>
            </a:r>
          </a:p>
          <a:p>
            <a:pPr lvl="1"/>
            <a:r>
              <a:rPr lang="en-US" dirty="0"/>
              <a:t>Developmental psychology and Neuropsychology</a:t>
            </a:r>
          </a:p>
          <a:p>
            <a:pPr lvl="1"/>
            <a:endParaRPr lang="en-US" dirty="0"/>
          </a:p>
          <a:p>
            <a:r>
              <a:rPr lang="en-US" dirty="0"/>
              <a:t>Friday, Exam 2</a:t>
            </a:r>
          </a:p>
          <a:p>
            <a:r>
              <a:rPr lang="en-US" dirty="0"/>
              <a:t>Project presentations March 4 and 6</a:t>
            </a:r>
          </a:p>
        </p:txBody>
      </p:sp>
    </p:spTree>
    <p:extLst>
      <p:ext uri="{BB962C8B-B14F-4D97-AF65-F5344CB8AC3E}">
        <p14:creationId xmlns:p14="http://schemas.microsoft.com/office/powerpoint/2010/main" val="74110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12CD4-F832-D809-C1C1-3EEF0F23FE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64CC10-EC40-11A1-AE62-73BCC9219A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CEA14D-CDE5-5FF6-F6C7-C2C5CFB517F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F7C55E9-2119-A710-B22A-9881F9E5ECA0}"/>
              </a:ext>
            </a:extLst>
          </p:cNvPr>
          <p:cNvPicPr>
            <a:picLocks noChangeAspect="1"/>
          </p:cNvPicPr>
          <p:nvPr/>
        </p:nvPicPr>
        <p:blipFill>
          <a:blip r:embed="rId2"/>
          <a:stretch>
            <a:fillRect/>
          </a:stretch>
        </p:blipFill>
        <p:spPr>
          <a:xfrm>
            <a:off x="706755" y="365125"/>
            <a:ext cx="9915525" cy="3476625"/>
          </a:xfrm>
          <a:prstGeom prst="rect">
            <a:avLst/>
          </a:prstGeom>
        </p:spPr>
      </p:pic>
      <p:pic>
        <p:nvPicPr>
          <p:cNvPr id="7" name="Picture 6">
            <a:extLst>
              <a:ext uri="{FF2B5EF4-FFF2-40B4-BE49-F238E27FC236}">
                <a16:creationId xmlns:a16="http://schemas.microsoft.com/office/drawing/2014/main" id="{4E9CFCD7-5DF9-9A19-34FA-896B1CACCC2B}"/>
              </a:ext>
            </a:extLst>
          </p:cNvPr>
          <p:cNvPicPr>
            <a:picLocks noChangeAspect="1"/>
          </p:cNvPicPr>
          <p:nvPr/>
        </p:nvPicPr>
        <p:blipFill>
          <a:blip r:embed="rId3"/>
          <a:stretch>
            <a:fillRect/>
          </a:stretch>
        </p:blipFill>
        <p:spPr>
          <a:xfrm>
            <a:off x="2093595" y="4001294"/>
            <a:ext cx="8543925" cy="2314575"/>
          </a:xfrm>
          <a:prstGeom prst="rect">
            <a:avLst/>
          </a:prstGeom>
        </p:spPr>
      </p:pic>
    </p:spTree>
    <p:extLst>
      <p:ext uri="{BB962C8B-B14F-4D97-AF65-F5344CB8AC3E}">
        <p14:creationId xmlns:p14="http://schemas.microsoft.com/office/powerpoint/2010/main" val="790227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34D30-A725-E63E-6871-4B8246E94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581DAA-BA2C-6A60-63D5-18D83AD535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B36B99-DAE2-F012-6548-122897A20AF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39490C-DF18-F646-8D9F-C14B5B509775}"/>
              </a:ext>
            </a:extLst>
          </p:cNvPr>
          <p:cNvPicPr>
            <a:picLocks noChangeAspect="1"/>
          </p:cNvPicPr>
          <p:nvPr/>
        </p:nvPicPr>
        <p:blipFill>
          <a:blip r:embed="rId2"/>
          <a:stretch>
            <a:fillRect/>
          </a:stretch>
        </p:blipFill>
        <p:spPr>
          <a:xfrm>
            <a:off x="1438831" y="365125"/>
            <a:ext cx="8886825" cy="1076325"/>
          </a:xfrm>
          <a:prstGeom prst="rect">
            <a:avLst/>
          </a:prstGeom>
        </p:spPr>
      </p:pic>
      <p:pic>
        <p:nvPicPr>
          <p:cNvPr id="7" name="Picture 6">
            <a:extLst>
              <a:ext uri="{FF2B5EF4-FFF2-40B4-BE49-F238E27FC236}">
                <a16:creationId xmlns:a16="http://schemas.microsoft.com/office/drawing/2014/main" id="{B4DECCF5-0937-EDAE-9E11-E636623855D9}"/>
              </a:ext>
            </a:extLst>
          </p:cNvPr>
          <p:cNvPicPr>
            <a:picLocks noChangeAspect="1"/>
          </p:cNvPicPr>
          <p:nvPr/>
        </p:nvPicPr>
        <p:blipFill>
          <a:blip r:embed="rId3"/>
          <a:stretch>
            <a:fillRect/>
          </a:stretch>
        </p:blipFill>
        <p:spPr>
          <a:xfrm>
            <a:off x="1438831" y="1690688"/>
            <a:ext cx="8753475" cy="1362075"/>
          </a:xfrm>
          <a:prstGeom prst="rect">
            <a:avLst/>
          </a:prstGeom>
        </p:spPr>
      </p:pic>
      <p:pic>
        <p:nvPicPr>
          <p:cNvPr id="9" name="Picture 8">
            <a:extLst>
              <a:ext uri="{FF2B5EF4-FFF2-40B4-BE49-F238E27FC236}">
                <a16:creationId xmlns:a16="http://schemas.microsoft.com/office/drawing/2014/main" id="{21F03114-FA67-399D-8A1B-4541BFD7E3D7}"/>
              </a:ext>
            </a:extLst>
          </p:cNvPr>
          <p:cNvPicPr>
            <a:picLocks noChangeAspect="1"/>
          </p:cNvPicPr>
          <p:nvPr/>
        </p:nvPicPr>
        <p:blipFill>
          <a:blip r:embed="rId4"/>
          <a:stretch>
            <a:fillRect/>
          </a:stretch>
        </p:blipFill>
        <p:spPr>
          <a:xfrm>
            <a:off x="1438831" y="3188361"/>
            <a:ext cx="8715375" cy="2543175"/>
          </a:xfrm>
          <a:prstGeom prst="rect">
            <a:avLst/>
          </a:prstGeom>
        </p:spPr>
      </p:pic>
    </p:spTree>
    <p:extLst>
      <p:ext uri="{BB962C8B-B14F-4D97-AF65-F5344CB8AC3E}">
        <p14:creationId xmlns:p14="http://schemas.microsoft.com/office/powerpoint/2010/main" val="425253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Responsible Conduct of Research</a:t>
            </a:r>
          </a:p>
        </p:txBody>
      </p:sp>
      <p:sp>
        <p:nvSpPr>
          <p:cNvPr id="3075" name="Rectangle 3"/>
          <p:cNvSpPr>
            <a:spLocks noGrp="1" noChangeArrowheads="1"/>
          </p:cNvSpPr>
          <p:nvPr>
            <p:ph type="body" idx="1"/>
          </p:nvPr>
        </p:nvSpPr>
        <p:spPr/>
        <p:txBody>
          <a:bodyPr/>
          <a:lstStyle/>
          <a:p>
            <a:pPr>
              <a:lnSpc>
                <a:spcPct val="90000"/>
              </a:lnSpc>
            </a:pPr>
            <a:r>
              <a:rPr lang="en-US" dirty="0"/>
              <a:t>Researcher processes with rigor and integrity</a:t>
            </a:r>
          </a:p>
          <a:p>
            <a:pPr lvl="1"/>
            <a:r>
              <a:rPr lang="en-US" dirty="0"/>
              <a:t>Don’t lie, cheat or steal</a:t>
            </a:r>
          </a:p>
          <a:p>
            <a:pPr lvl="1"/>
            <a:endParaRPr lang="en-US" dirty="0"/>
          </a:p>
          <a:p>
            <a:pPr>
              <a:lnSpc>
                <a:spcPct val="90000"/>
              </a:lnSpc>
            </a:pPr>
            <a:r>
              <a:rPr lang="en-US" dirty="0"/>
              <a:t>Data Manipulation</a:t>
            </a:r>
          </a:p>
          <a:p>
            <a:pPr lvl="1">
              <a:lnSpc>
                <a:spcPct val="90000"/>
              </a:lnSpc>
            </a:pPr>
            <a:r>
              <a:rPr lang="en-US" dirty="0"/>
              <a:t>Forgery: fabrication or modification</a:t>
            </a:r>
          </a:p>
          <a:p>
            <a:pPr lvl="1">
              <a:lnSpc>
                <a:spcPct val="90000"/>
              </a:lnSpc>
            </a:pPr>
            <a:r>
              <a:rPr lang="en-US" dirty="0"/>
              <a:t>Data selection</a:t>
            </a:r>
          </a:p>
          <a:p>
            <a:pPr lvl="2"/>
            <a:r>
              <a:rPr lang="en-US" dirty="0"/>
              <a:t>Eliminating all data inconsistent with the hypothesis</a:t>
            </a:r>
          </a:p>
          <a:p>
            <a:pPr lvl="1"/>
            <a:r>
              <a:rPr lang="en-US" dirty="0"/>
              <a:t>Bias in recruiting, protocol administration or data scoring</a:t>
            </a:r>
          </a:p>
          <a:p>
            <a:pPr lvl="2"/>
            <a:endParaRPr lang="en-US" u="sng" dirty="0"/>
          </a:p>
        </p:txBody>
      </p:sp>
    </p:spTree>
    <p:extLst>
      <p:ext uri="{BB962C8B-B14F-4D97-AF65-F5344CB8AC3E}">
        <p14:creationId xmlns:p14="http://schemas.microsoft.com/office/powerpoint/2010/main" val="294030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6D09D-03EE-FF30-6D90-19AD8071C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8DD32-18C1-29A0-69E2-5C597ECF03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834D6E-805B-A5C2-2FFF-877FD88513A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08577B7-D266-F66A-4698-E1CFB753BFF8}"/>
              </a:ext>
            </a:extLst>
          </p:cNvPr>
          <p:cNvPicPr>
            <a:picLocks noChangeAspect="1"/>
          </p:cNvPicPr>
          <p:nvPr/>
        </p:nvPicPr>
        <p:blipFill>
          <a:blip r:embed="rId2"/>
          <a:stretch>
            <a:fillRect/>
          </a:stretch>
        </p:blipFill>
        <p:spPr>
          <a:xfrm>
            <a:off x="1958186" y="0"/>
            <a:ext cx="8275627" cy="6858000"/>
          </a:xfrm>
          <a:prstGeom prst="rect">
            <a:avLst/>
          </a:prstGeom>
        </p:spPr>
      </p:pic>
    </p:spTree>
    <p:extLst>
      <p:ext uri="{BB962C8B-B14F-4D97-AF65-F5344CB8AC3E}">
        <p14:creationId xmlns:p14="http://schemas.microsoft.com/office/powerpoint/2010/main" val="2565191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562A1-ADE8-9F11-514F-E72FA147247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5F19138-FAAF-A7EB-3526-9429F8757E30}"/>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C0AA5D07-65AF-7AF2-FCE4-613CE0A37B51}"/>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A7296968-3AA8-5D11-E653-384DDB39AE87}"/>
              </a:ext>
            </a:extLst>
          </p:cNvPr>
          <p:cNvSpPr>
            <a:spLocks noGrp="1"/>
          </p:cNvSpPr>
          <p:nvPr>
            <p:ph sz="half" idx="2"/>
          </p:nvPr>
        </p:nvSpPr>
        <p:spPr/>
        <p:txBody>
          <a:bodyPr/>
          <a:lstStyle/>
          <a:p>
            <a:r>
              <a:rPr lang="en-US" dirty="0"/>
              <a:t>Key contrast</a:t>
            </a:r>
          </a:p>
          <a:p>
            <a:pPr lvl="1"/>
            <a:r>
              <a:rPr lang="en-US" dirty="0"/>
              <a:t>Re-infected versus one case not re-infected</a:t>
            </a:r>
          </a:p>
          <a:p>
            <a:pPr lvl="1"/>
            <a:endParaRPr lang="en-US" dirty="0"/>
          </a:p>
          <a:p>
            <a:r>
              <a:rPr lang="en-US" dirty="0"/>
              <a:t>What cannot be controlled properly in this non-experimental study?</a:t>
            </a:r>
          </a:p>
        </p:txBody>
      </p:sp>
      <p:pic>
        <p:nvPicPr>
          <p:cNvPr id="5" name="Picture 4">
            <a:extLst>
              <a:ext uri="{FF2B5EF4-FFF2-40B4-BE49-F238E27FC236}">
                <a16:creationId xmlns:a16="http://schemas.microsoft.com/office/drawing/2014/main" id="{B995E7E9-EAAC-11C9-F52E-E9BE3F1AF130}"/>
              </a:ext>
            </a:extLst>
          </p:cNvPr>
          <p:cNvPicPr>
            <a:picLocks noChangeAspect="1"/>
          </p:cNvPicPr>
          <p:nvPr/>
        </p:nvPicPr>
        <p:blipFill>
          <a:blip r:embed="rId2"/>
          <a:stretch>
            <a:fillRect/>
          </a:stretch>
        </p:blipFill>
        <p:spPr>
          <a:xfrm>
            <a:off x="561693" y="0"/>
            <a:ext cx="5035948" cy="6858000"/>
          </a:xfrm>
          <a:prstGeom prst="rect">
            <a:avLst/>
          </a:prstGeom>
        </p:spPr>
      </p:pic>
    </p:spTree>
    <p:extLst>
      <p:ext uri="{BB962C8B-B14F-4D97-AF65-F5344CB8AC3E}">
        <p14:creationId xmlns:p14="http://schemas.microsoft.com/office/powerpoint/2010/main" val="279415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2794-D1A7-6ACA-70F6-D1C2263676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B5E82E-F531-88C9-EAAF-F50CC5ACE59E}"/>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12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512-EE80-CE97-569B-CB02723D1883}"/>
              </a:ext>
            </a:extLst>
          </p:cNvPr>
          <p:cNvSpPr>
            <a:spLocks noGrp="1"/>
          </p:cNvSpPr>
          <p:nvPr>
            <p:ph type="title"/>
          </p:nvPr>
        </p:nvSpPr>
        <p:spPr/>
        <p:txBody>
          <a:bodyPr/>
          <a:lstStyle/>
          <a:p>
            <a:r>
              <a:rPr lang="en-US" dirty="0"/>
              <a:t>Analytic Flexibility</a:t>
            </a:r>
          </a:p>
        </p:txBody>
      </p:sp>
      <p:sp>
        <p:nvSpPr>
          <p:cNvPr id="3" name="Content Placeholder 2">
            <a:extLst>
              <a:ext uri="{FF2B5EF4-FFF2-40B4-BE49-F238E27FC236}">
                <a16:creationId xmlns:a16="http://schemas.microsoft.com/office/drawing/2014/main" id="{550A0FFE-6F60-9209-3869-178A83BA5000}"/>
              </a:ext>
            </a:extLst>
          </p:cNvPr>
          <p:cNvSpPr>
            <a:spLocks noGrp="1"/>
          </p:cNvSpPr>
          <p:nvPr>
            <p:ph idx="1"/>
          </p:nvPr>
        </p:nvSpPr>
        <p:spPr/>
        <p:txBody>
          <a:bodyPr>
            <a:normAutofit/>
          </a:bodyPr>
          <a:lstStyle/>
          <a:p>
            <a:r>
              <a:rPr lang="en-US" dirty="0"/>
              <a:t>File drawer effect</a:t>
            </a:r>
          </a:p>
          <a:p>
            <a:pPr lvl="1"/>
            <a:r>
              <a:rPr lang="en-US" dirty="0"/>
              <a:t>Re-running or re-starting the experiment repeatedly until it “works”</a:t>
            </a:r>
          </a:p>
          <a:p>
            <a:r>
              <a:rPr lang="en-US" dirty="0"/>
              <a:t>“p-hacking”</a:t>
            </a:r>
          </a:p>
          <a:p>
            <a:pPr lvl="1"/>
            <a:r>
              <a:rPr lang="en-US" dirty="0"/>
              <a:t>Trying different analysis approaches until it “works”</a:t>
            </a:r>
          </a:p>
          <a:p>
            <a:r>
              <a:rPr lang="en-US" dirty="0"/>
              <a:t>Normal processes that seem similar</a:t>
            </a:r>
          </a:p>
          <a:p>
            <a:pPr lvl="1"/>
            <a:r>
              <a:rPr lang="en-US" dirty="0"/>
              <a:t>Pilot testing</a:t>
            </a:r>
          </a:p>
          <a:p>
            <a:pPr lvl="1"/>
            <a:r>
              <a:rPr lang="en-US" dirty="0"/>
              <a:t>Data exploration</a:t>
            </a:r>
          </a:p>
          <a:p>
            <a:pPr lvl="1"/>
            <a:r>
              <a:rPr lang="en-US" dirty="0"/>
              <a:t>Standard exclusion/filtering processes</a:t>
            </a:r>
          </a:p>
          <a:p>
            <a:pPr lvl="1"/>
            <a:r>
              <a:rPr lang="en-US" dirty="0"/>
              <a:t>When is it too much?</a:t>
            </a:r>
          </a:p>
          <a:p>
            <a:endParaRPr lang="en-US" dirty="0"/>
          </a:p>
        </p:txBody>
      </p:sp>
    </p:spTree>
    <p:extLst>
      <p:ext uri="{BB962C8B-B14F-4D97-AF65-F5344CB8AC3E}">
        <p14:creationId xmlns:p14="http://schemas.microsoft.com/office/powerpoint/2010/main" val="158976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22AA-7821-D6B7-3618-DC8172462BEE}"/>
              </a:ext>
            </a:extLst>
          </p:cNvPr>
          <p:cNvSpPr>
            <a:spLocks noGrp="1"/>
          </p:cNvSpPr>
          <p:nvPr>
            <p:ph type="title"/>
          </p:nvPr>
        </p:nvSpPr>
        <p:spPr/>
        <p:txBody>
          <a:bodyPr/>
          <a:lstStyle/>
          <a:p>
            <a:r>
              <a:rPr lang="en-US" dirty="0"/>
              <a:t>Reproducibility</a:t>
            </a:r>
          </a:p>
        </p:txBody>
      </p:sp>
      <p:sp>
        <p:nvSpPr>
          <p:cNvPr id="3" name="Content Placeholder 2">
            <a:extLst>
              <a:ext uri="{FF2B5EF4-FFF2-40B4-BE49-F238E27FC236}">
                <a16:creationId xmlns:a16="http://schemas.microsoft.com/office/drawing/2014/main" id="{D6591A6C-2793-8295-CF38-2D0FD8873C43}"/>
              </a:ext>
            </a:extLst>
          </p:cNvPr>
          <p:cNvSpPr>
            <a:spLocks noGrp="1"/>
          </p:cNvSpPr>
          <p:nvPr>
            <p:ph idx="1"/>
          </p:nvPr>
        </p:nvSpPr>
        <p:spPr/>
        <p:txBody>
          <a:bodyPr/>
          <a:lstStyle/>
          <a:p>
            <a:r>
              <a:rPr lang="en-US" dirty="0"/>
              <a:t>Research that meets the p&lt;.05 statistical criterion should replicate if repeated</a:t>
            </a:r>
          </a:p>
          <a:p>
            <a:pPr lvl="1"/>
            <a:r>
              <a:rPr lang="en-US" dirty="0"/>
              <a:t>Except for power issues or generalizability questions</a:t>
            </a:r>
          </a:p>
          <a:p>
            <a:pPr lvl="1"/>
            <a:endParaRPr lang="en-US" dirty="0"/>
          </a:p>
          <a:p>
            <a:r>
              <a:rPr lang="en-US" dirty="0"/>
              <a:t>Weak processes for research rigor make this less likely</a:t>
            </a:r>
          </a:p>
          <a:p>
            <a:pPr lvl="1"/>
            <a:r>
              <a:rPr lang="en-US" dirty="0"/>
              <a:t>Even typical lab processes risk inflating the estimated effect size</a:t>
            </a:r>
          </a:p>
          <a:p>
            <a:pPr lvl="1"/>
            <a:endParaRPr lang="en-US" dirty="0"/>
          </a:p>
          <a:p>
            <a:r>
              <a:rPr lang="en-US" dirty="0"/>
              <a:t>Replication crisis approaches</a:t>
            </a:r>
          </a:p>
          <a:p>
            <a:pPr lvl="1"/>
            <a:r>
              <a:rPr lang="en-US" dirty="0"/>
              <a:t>More rigor, fewer studies with greater confidence</a:t>
            </a:r>
          </a:p>
          <a:p>
            <a:pPr lvl="1"/>
            <a:r>
              <a:rPr lang="en-US" dirty="0"/>
              <a:t>More studies without increasing rigor, build in replications</a:t>
            </a:r>
          </a:p>
        </p:txBody>
      </p:sp>
    </p:spTree>
    <p:extLst>
      <p:ext uri="{BB962C8B-B14F-4D97-AF65-F5344CB8AC3E}">
        <p14:creationId xmlns:p14="http://schemas.microsoft.com/office/powerpoint/2010/main" val="347619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BAE7-CDEB-B7E0-409E-B6399FC44910}"/>
              </a:ext>
            </a:extLst>
          </p:cNvPr>
          <p:cNvSpPr>
            <a:spLocks noGrp="1"/>
          </p:cNvSpPr>
          <p:nvPr>
            <p:ph type="title"/>
          </p:nvPr>
        </p:nvSpPr>
        <p:spPr/>
        <p:txBody>
          <a:bodyPr/>
          <a:lstStyle/>
          <a:p>
            <a:r>
              <a:rPr lang="en-US" dirty="0"/>
              <a:t>Plagiarism</a:t>
            </a:r>
          </a:p>
        </p:txBody>
      </p:sp>
      <p:sp>
        <p:nvSpPr>
          <p:cNvPr id="3" name="Content Placeholder 2">
            <a:extLst>
              <a:ext uri="{FF2B5EF4-FFF2-40B4-BE49-F238E27FC236}">
                <a16:creationId xmlns:a16="http://schemas.microsoft.com/office/drawing/2014/main" id="{0521D31B-1514-59D3-3A29-85832CF72513}"/>
              </a:ext>
            </a:extLst>
          </p:cNvPr>
          <p:cNvSpPr>
            <a:spLocks noGrp="1"/>
          </p:cNvSpPr>
          <p:nvPr>
            <p:ph idx="1"/>
          </p:nvPr>
        </p:nvSpPr>
        <p:spPr/>
        <p:txBody>
          <a:bodyPr/>
          <a:lstStyle/>
          <a:p>
            <a:pPr>
              <a:lnSpc>
                <a:spcPct val="90000"/>
              </a:lnSpc>
            </a:pPr>
            <a:r>
              <a:rPr lang="en-US" dirty="0"/>
              <a:t>Citation strengthens reports</a:t>
            </a:r>
          </a:p>
          <a:p>
            <a:pPr lvl="1"/>
            <a:r>
              <a:rPr lang="en-US" dirty="0"/>
              <a:t>Novel findings have value</a:t>
            </a:r>
          </a:p>
          <a:p>
            <a:pPr lvl="1"/>
            <a:r>
              <a:rPr lang="en-US" dirty="0"/>
              <a:t>Build on existing ideas</a:t>
            </a:r>
          </a:p>
          <a:p>
            <a:pPr>
              <a:lnSpc>
                <a:spcPct val="90000"/>
              </a:lnSpc>
            </a:pPr>
            <a:r>
              <a:rPr lang="en-US" dirty="0"/>
              <a:t>Actual appropriation of others’ ideas</a:t>
            </a:r>
          </a:p>
          <a:p>
            <a:pPr lvl="1">
              <a:lnSpc>
                <a:spcPct val="90000"/>
              </a:lnSpc>
            </a:pPr>
            <a:r>
              <a:rPr lang="en-US" dirty="0"/>
              <a:t>Scooping other labs</a:t>
            </a:r>
          </a:p>
          <a:p>
            <a:pPr lvl="1">
              <a:lnSpc>
                <a:spcPct val="90000"/>
              </a:lnSpc>
            </a:pPr>
            <a:r>
              <a:rPr lang="en-US" dirty="0"/>
              <a:t>Pre/re publishing manuscripts</a:t>
            </a:r>
          </a:p>
          <a:p>
            <a:r>
              <a:rPr lang="en-US" dirty="0"/>
              <a:t>Authorial credit to collaborators and research team</a:t>
            </a:r>
          </a:p>
          <a:p>
            <a:pPr lvl="1"/>
            <a:r>
              <a:rPr lang="en-US" dirty="0"/>
              <a:t>Significant intellectual contribution</a:t>
            </a:r>
          </a:p>
          <a:p>
            <a:pPr lvl="1"/>
            <a:r>
              <a:rPr lang="en-US" dirty="0"/>
              <a:t>Definition varies across psychology, medicine for example</a:t>
            </a:r>
          </a:p>
          <a:p>
            <a:pPr lvl="1"/>
            <a:r>
              <a:rPr lang="en-US" dirty="0"/>
              <a:t>Not uncommon source of in-laboratory friction</a:t>
            </a:r>
          </a:p>
          <a:p>
            <a:endParaRPr lang="en-US" dirty="0"/>
          </a:p>
        </p:txBody>
      </p:sp>
    </p:spTree>
    <p:extLst>
      <p:ext uri="{BB962C8B-B14F-4D97-AF65-F5344CB8AC3E}">
        <p14:creationId xmlns:p14="http://schemas.microsoft.com/office/powerpoint/2010/main" val="19614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978C-1C8B-C6AD-963F-C26A84C0A7BA}"/>
              </a:ext>
            </a:extLst>
          </p:cNvPr>
          <p:cNvSpPr>
            <a:spLocks noGrp="1"/>
          </p:cNvSpPr>
          <p:nvPr>
            <p:ph type="title"/>
          </p:nvPr>
        </p:nvSpPr>
        <p:spPr/>
        <p:txBody>
          <a:bodyPr/>
          <a:lstStyle/>
          <a:p>
            <a:r>
              <a:rPr lang="en-US" dirty="0"/>
              <a:t>Being Public</a:t>
            </a:r>
          </a:p>
        </p:txBody>
      </p:sp>
      <p:sp>
        <p:nvSpPr>
          <p:cNvPr id="3" name="Content Placeholder 2">
            <a:extLst>
              <a:ext uri="{FF2B5EF4-FFF2-40B4-BE49-F238E27FC236}">
                <a16:creationId xmlns:a16="http://schemas.microsoft.com/office/drawing/2014/main" id="{AA14E0C6-D422-84F0-8EFD-0F295FBE6574}"/>
              </a:ext>
            </a:extLst>
          </p:cNvPr>
          <p:cNvSpPr>
            <a:spLocks noGrp="1"/>
          </p:cNvSpPr>
          <p:nvPr>
            <p:ph idx="1"/>
          </p:nvPr>
        </p:nvSpPr>
        <p:spPr/>
        <p:txBody>
          <a:bodyPr/>
          <a:lstStyle/>
          <a:p>
            <a:pPr>
              <a:lnSpc>
                <a:spcPct val="90000"/>
              </a:lnSpc>
            </a:pPr>
            <a:r>
              <a:rPr lang="en-US" dirty="0"/>
              <a:t>All aspects of the research process are auditable</a:t>
            </a:r>
          </a:p>
          <a:p>
            <a:pPr lvl="1"/>
            <a:r>
              <a:rPr lang="en-US" dirty="0"/>
              <a:t>Participant privacy must still be protected</a:t>
            </a:r>
          </a:p>
          <a:p>
            <a:pPr lvl="1"/>
            <a:r>
              <a:rPr lang="en-US" dirty="0"/>
              <a:t>Researchers protected from exposure to competing labs</a:t>
            </a:r>
          </a:p>
          <a:p>
            <a:pPr lvl="1"/>
            <a:r>
              <a:rPr lang="en-US" dirty="0"/>
              <a:t>Patent, copyright, and invention privacy</a:t>
            </a:r>
          </a:p>
          <a:p>
            <a:pPr>
              <a:lnSpc>
                <a:spcPct val="90000"/>
              </a:lnSpc>
            </a:pPr>
            <a:r>
              <a:rPr lang="en-US" dirty="0"/>
              <a:t>Publication</a:t>
            </a:r>
          </a:p>
          <a:p>
            <a:pPr lvl="1">
              <a:lnSpc>
                <a:spcPct val="90000"/>
              </a:lnSpc>
            </a:pPr>
            <a:r>
              <a:rPr lang="en-US" dirty="0"/>
              <a:t>Full, fair &amp; accurate reporting, making all resources available </a:t>
            </a:r>
          </a:p>
          <a:p>
            <a:pPr lvl="2"/>
            <a:r>
              <a:rPr lang="en-US" dirty="0"/>
              <a:t>Not always practically effective</a:t>
            </a:r>
          </a:p>
          <a:p>
            <a:pPr lvl="1">
              <a:lnSpc>
                <a:spcPct val="90000"/>
              </a:lnSpc>
            </a:pPr>
            <a:r>
              <a:rPr lang="en-US" dirty="0"/>
              <a:t>Supplementary materials via journal website</a:t>
            </a:r>
          </a:p>
          <a:p>
            <a:pPr lvl="1">
              <a:lnSpc>
                <a:spcPct val="90000"/>
              </a:lnSpc>
            </a:pPr>
            <a:r>
              <a:rPr lang="en-US" dirty="0"/>
              <a:t>Public availability of de-identified data</a:t>
            </a:r>
          </a:p>
          <a:p>
            <a:pPr lvl="2"/>
            <a:r>
              <a:rPr lang="en-US" dirty="0"/>
              <a:t>Does not always include excluded data</a:t>
            </a:r>
          </a:p>
          <a:p>
            <a:endParaRPr lang="en-US" dirty="0"/>
          </a:p>
        </p:txBody>
      </p:sp>
    </p:spTree>
    <p:extLst>
      <p:ext uri="{BB962C8B-B14F-4D97-AF65-F5344CB8AC3E}">
        <p14:creationId xmlns:p14="http://schemas.microsoft.com/office/powerpoint/2010/main" val="145818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RCR Errors</a:t>
            </a:r>
          </a:p>
        </p:txBody>
      </p:sp>
      <p:sp>
        <p:nvSpPr>
          <p:cNvPr id="4099" name="Content Placeholder 2"/>
          <p:cNvSpPr>
            <a:spLocks noGrp="1"/>
          </p:cNvSpPr>
          <p:nvPr>
            <p:ph idx="1"/>
          </p:nvPr>
        </p:nvSpPr>
        <p:spPr/>
        <p:txBody>
          <a:bodyPr/>
          <a:lstStyle/>
          <a:p>
            <a:pPr algn="l"/>
            <a:r>
              <a:rPr lang="en-US" b="0" i="0" dirty="0">
                <a:solidFill>
                  <a:srgbClr val="2D3B45"/>
                </a:solidFill>
                <a:effectLst/>
                <a:latin typeface="Lato Extended"/>
              </a:rPr>
              <a:t>Suppose a friend doing a research project said to you, “I’m sure my hypothesis is correct, so I’ll just give my participants a hint here and there to make sure the data come out properly.”</a:t>
            </a:r>
          </a:p>
          <a:p>
            <a:pPr algn="l"/>
            <a:endParaRPr lang="en-US" b="0" i="0" dirty="0">
              <a:solidFill>
                <a:srgbClr val="2D3B45"/>
              </a:solidFill>
              <a:effectLst/>
              <a:latin typeface="Lato Extended"/>
            </a:endParaRPr>
          </a:p>
          <a:p>
            <a:pPr lvl="1"/>
            <a:r>
              <a:rPr lang="en-US" b="0" i="0" dirty="0">
                <a:solidFill>
                  <a:srgbClr val="2D3B45"/>
                </a:solidFill>
                <a:effectLst/>
                <a:latin typeface="Lato Extended"/>
              </a:rPr>
              <a:t>1. What kind of RCR violation is this?</a:t>
            </a:r>
          </a:p>
          <a:p>
            <a:pPr lvl="1"/>
            <a:r>
              <a:rPr lang="en-US" b="0" i="0" dirty="0">
                <a:solidFill>
                  <a:srgbClr val="2D3B45"/>
                </a:solidFill>
                <a:effectLst/>
                <a:latin typeface="Lato Extended"/>
              </a:rPr>
              <a:t>2. What methodological approach should be used by this research to avoid this problem?</a:t>
            </a:r>
          </a:p>
        </p:txBody>
      </p:sp>
    </p:spTree>
    <p:extLst>
      <p:ext uri="{BB962C8B-B14F-4D97-AF65-F5344CB8AC3E}">
        <p14:creationId xmlns:p14="http://schemas.microsoft.com/office/powerpoint/2010/main" val="110381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E94A-7B39-B350-549B-07721FFA7027}"/>
              </a:ext>
            </a:extLst>
          </p:cNvPr>
          <p:cNvSpPr>
            <a:spLocks noGrp="1"/>
          </p:cNvSpPr>
          <p:nvPr>
            <p:ph type="title"/>
          </p:nvPr>
        </p:nvSpPr>
        <p:spPr/>
        <p:txBody>
          <a:bodyPr/>
          <a:lstStyle/>
          <a:p>
            <a:r>
              <a:rPr lang="en-US" dirty="0"/>
              <a:t>RCR Errors </a:t>
            </a:r>
          </a:p>
        </p:txBody>
      </p:sp>
      <p:sp>
        <p:nvSpPr>
          <p:cNvPr id="3" name="Content Placeholder 2">
            <a:extLst>
              <a:ext uri="{FF2B5EF4-FFF2-40B4-BE49-F238E27FC236}">
                <a16:creationId xmlns:a16="http://schemas.microsoft.com/office/drawing/2014/main" id="{9B123693-9582-6879-98DD-B092ABACB478}"/>
              </a:ext>
            </a:extLst>
          </p:cNvPr>
          <p:cNvSpPr>
            <a:spLocks noGrp="1"/>
          </p:cNvSpPr>
          <p:nvPr>
            <p:ph idx="1"/>
          </p:nvPr>
        </p:nvSpPr>
        <p:spPr/>
        <p:txBody>
          <a:bodyPr/>
          <a:lstStyle/>
          <a:p>
            <a:r>
              <a:rPr lang="en-US" dirty="0"/>
              <a:t>A researcher doing a study on academic performance of students who have been diagnosed with ADHD.  Some of the potential participants have refused to answer the question about their diagnosis, so the researcher contacts their medical provides without the participant’s knowledge.</a:t>
            </a:r>
          </a:p>
          <a:p>
            <a:endParaRPr lang="en-US" dirty="0"/>
          </a:p>
          <a:p>
            <a:pPr lvl="1"/>
            <a:r>
              <a:rPr lang="en-US" dirty="0"/>
              <a:t>3. What kind of research ethics violation has occurred here?</a:t>
            </a:r>
          </a:p>
        </p:txBody>
      </p:sp>
    </p:spTree>
    <p:extLst>
      <p:ext uri="{BB962C8B-B14F-4D97-AF65-F5344CB8AC3E}">
        <p14:creationId xmlns:p14="http://schemas.microsoft.com/office/powerpoint/2010/main" val="406037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93CA-6548-7998-8B9E-2E7B9E574699}"/>
              </a:ext>
            </a:extLst>
          </p:cNvPr>
          <p:cNvSpPr>
            <a:spLocks noGrp="1"/>
          </p:cNvSpPr>
          <p:nvPr>
            <p:ph type="title"/>
          </p:nvPr>
        </p:nvSpPr>
        <p:spPr/>
        <p:txBody>
          <a:bodyPr/>
          <a:lstStyle/>
          <a:p>
            <a:r>
              <a:rPr lang="en-US" dirty="0"/>
              <a:t>Intervention research</a:t>
            </a:r>
          </a:p>
        </p:txBody>
      </p:sp>
      <p:sp>
        <p:nvSpPr>
          <p:cNvPr id="3" name="Content Placeholder 2">
            <a:extLst>
              <a:ext uri="{FF2B5EF4-FFF2-40B4-BE49-F238E27FC236}">
                <a16:creationId xmlns:a16="http://schemas.microsoft.com/office/drawing/2014/main" id="{368F55B3-1CBD-B8C1-1995-1B9B249B5548}"/>
              </a:ext>
            </a:extLst>
          </p:cNvPr>
          <p:cNvSpPr>
            <a:spLocks noGrp="1"/>
          </p:cNvSpPr>
          <p:nvPr>
            <p:ph idx="1"/>
          </p:nvPr>
        </p:nvSpPr>
        <p:spPr/>
        <p:txBody>
          <a:bodyPr/>
          <a:lstStyle/>
          <a:p>
            <a:r>
              <a:rPr lang="en-US" dirty="0"/>
              <a:t>4. Give an example of a research study not included in the chapter for which it would be unethical to include a placebo/control group.</a:t>
            </a:r>
          </a:p>
          <a:p>
            <a:endParaRPr lang="en-US" dirty="0"/>
          </a:p>
          <a:p>
            <a:r>
              <a:rPr lang="en-US" dirty="0"/>
              <a:t>5. Why are rules requiring reporting of conflict of interest important for ensuring accurate and fair scientific processes and reports?</a:t>
            </a:r>
          </a:p>
        </p:txBody>
      </p:sp>
    </p:spTree>
    <p:extLst>
      <p:ext uri="{BB962C8B-B14F-4D97-AF65-F5344CB8AC3E}">
        <p14:creationId xmlns:p14="http://schemas.microsoft.com/office/powerpoint/2010/main" val="380140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921</Words>
  <Application>Microsoft Office PowerPoint</Application>
  <PresentationFormat>Widescreen</PresentationFormat>
  <Paragraphs>185</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Lato Extended</vt:lpstr>
      <vt:lpstr>Times New Roman</vt:lpstr>
      <vt:lpstr>Office Theme</vt:lpstr>
      <vt:lpstr>205, Feb 23, Class 22</vt:lpstr>
      <vt:lpstr>Responsible Conduct of Research</vt:lpstr>
      <vt:lpstr>Analytic Flexibility</vt:lpstr>
      <vt:lpstr>Reproducibility</vt:lpstr>
      <vt:lpstr>Plagiarism</vt:lpstr>
      <vt:lpstr>Being Public</vt:lpstr>
      <vt:lpstr>RCR Errors</vt:lpstr>
      <vt:lpstr>RCR Errors </vt:lpstr>
      <vt:lpstr>Intervention research</vt:lpstr>
      <vt:lpstr>Training intervention</vt:lpstr>
      <vt:lpstr>Crossover Intervention Design</vt:lpstr>
      <vt:lpstr>A Science Fair’s Teachable Moment </vt:lpstr>
      <vt:lpstr>Adults’ preference</vt:lpstr>
      <vt:lpstr>Children’s preference</vt:lpstr>
      <vt:lpstr>Do Adults and Children react differently?</vt:lpstr>
      <vt:lpstr>Philosophical Ethical Challenges</vt:lpstr>
      <vt:lpstr>For Mon 2/26</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11, Class 22</dc:title>
  <dc:creator>Paul Reber</dc:creator>
  <cp:lastModifiedBy>Paul Reber</cp:lastModifiedBy>
  <cp:revision>10</cp:revision>
  <cp:lastPrinted>2022-11-11T19:15:09Z</cp:lastPrinted>
  <dcterms:created xsi:type="dcterms:W3CDTF">2022-11-11T14:18:06Z</dcterms:created>
  <dcterms:modified xsi:type="dcterms:W3CDTF">2024-02-20T20:44:35Z</dcterms:modified>
</cp:coreProperties>
</file>