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430" r:id="rId4"/>
    <p:sldId id="266" r:id="rId5"/>
    <p:sldId id="427" r:id="rId6"/>
    <p:sldId id="261" r:id="rId7"/>
    <p:sldId id="260" r:id="rId8"/>
    <p:sldId id="268" r:id="rId9"/>
    <p:sldId id="259" r:id="rId10"/>
    <p:sldId id="428" r:id="rId11"/>
    <p:sldId id="282" r:id="rId12"/>
    <p:sldId id="811" r:id="rId13"/>
    <p:sldId id="815" r:id="rId14"/>
    <p:sldId id="816" r:id="rId15"/>
    <p:sldId id="817" r:id="rId16"/>
    <p:sldId id="819" r:id="rId17"/>
    <p:sldId id="820" r:id="rId18"/>
    <p:sldId id="822" r:id="rId19"/>
    <p:sldId id="821" r:id="rId20"/>
    <p:sldId id="258"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9C14E7C-EF71-4C55-B9EC-1D241E958A93}" type="datetimeFigureOut">
              <a:rPr lang="en-US" smtClean="0"/>
              <a:t>2/20/2024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0950674-8807-423F-97D8-C19F9A0B48E1}" type="slidenum">
              <a:rPr lang="en-US" smtClean="0"/>
              <a:t>‹#›</a:t>
            </a:fld>
            <a:endParaRPr lang="en-US"/>
          </a:p>
        </p:txBody>
      </p:sp>
    </p:spTree>
    <p:extLst>
      <p:ext uri="{BB962C8B-B14F-4D97-AF65-F5344CB8AC3E}">
        <p14:creationId xmlns:p14="http://schemas.microsoft.com/office/powerpoint/2010/main" val="307719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80157" indent="-300060">
              <a:defRPr>
                <a:solidFill>
                  <a:schemeClr val="tx1"/>
                </a:solidFill>
                <a:latin typeface="Calibri" pitchFamily="34" charset="0"/>
              </a:defRPr>
            </a:lvl2pPr>
            <a:lvl3pPr marL="1200241" indent="-240048">
              <a:defRPr>
                <a:solidFill>
                  <a:schemeClr val="tx1"/>
                </a:solidFill>
                <a:latin typeface="Calibri" pitchFamily="34" charset="0"/>
              </a:defRPr>
            </a:lvl3pPr>
            <a:lvl4pPr marL="1680337" indent="-240048">
              <a:defRPr>
                <a:solidFill>
                  <a:schemeClr val="tx1"/>
                </a:solidFill>
                <a:latin typeface="Calibri" pitchFamily="34" charset="0"/>
              </a:defRPr>
            </a:lvl4pPr>
            <a:lvl5pPr marL="2160434" indent="-240048">
              <a:defRPr>
                <a:solidFill>
                  <a:schemeClr val="tx1"/>
                </a:solidFill>
                <a:latin typeface="Calibri" pitchFamily="34" charset="0"/>
              </a:defRPr>
            </a:lvl5pPr>
            <a:lvl6pPr marL="2640529" indent="-240048" fontAlgn="base">
              <a:spcBef>
                <a:spcPct val="0"/>
              </a:spcBef>
              <a:spcAft>
                <a:spcPct val="0"/>
              </a:spcAft>
              <a:defRPr>
                <a:solidFill>
                  <a:schemeClr val="tx1"/>
                </a:solidFill>
                <a:latin typeface="Calibri" pitchFamily="34" charset="0"/>
              </a:defRPr>
            </a:lvl6pPr>
            <a:lvl7pPr marL="3120626" indent="-240048" fontAlgn="base">
              <a:spcBef>
                <a:spcPct val="0"/>
              </a:spcBef>
              <a:spcAft>
                <a:spcPct val="0"/>
              </a:spcAft>
              <a:defRPr>
                <a:solidFill>
                  <a:schemeClr val="tx1"/>
                </a:solidFill>
                <a:latin typeface="Calibri" pitchFamily="34" charset="0"/>
              </a:defRPr>
            </a:lvl7pPr>
            <a:lvl8pPr marL="3600723" indent="-240048" fontAlgn="base">
              <a:spcBef>
                <a:spcPct val="0"/>
              </a:spcBef>
              <a:spcAft>
                <a:spcPct val="0"/>
              </a:spcAft>
              <a:defRPr>
                <a:solidFill>
                  <a:schemeClr val="tx1"/>
                </a:solidFill>
                <a:latin typeface="Calibri" pitchFamily="34" charset="0"/>
              </a:defRPr>
            </a:lvl8pPr>
            <a:lvl9pPr marL="4080819" indent="-240048"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4F13921-AF33-4020-8883-785418F236BD}" type="slidenum">
              <a:rPr lang="en-US"/>
              <a:pPr fontAlgn="base">
                <a:spcBef>
                  <a:spcPct val="0"/>
                </a:spcBef>
                <a:spcAft>
                  <a:spcPct val="0"/>
                </a:spcAft>
              </a:pPr>
              <a:t>2</a:t>
            </a:fld>
            <a:endParaRPr lang="en-US"/>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926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6A6-920C-53C1-C423-ABD32B355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0C170-C8A8-B7ED-B9E7-2FFE43952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C07A2-1951-EE49-9FF5-359F35AF9CB2}"/>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600864C9-B292-43E4-3B08-2ED44672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3E777-C303-35BA-925D-BF5A17FD3A4D}"/>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0809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B9B-B4D6-DB2A-445F-33F7CD30A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38ABA-C5FD-236E-9D24-662224C89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B814-4B80-C80C-4720-E255F78C8A7F}"/>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5D2498F8-0AC1-7CE2-84CE-DE1196B72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7319-D82E-241E-CB73-D88F60F2418C}"/>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94344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EF510-7AD9-81CF-F0AF-220A545CA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3A76B-0883-FFF7-9979-F68C51CF7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CA1A3-C34A-E941-024F-9AE66F3B5C57}"/>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F652CEFB-AAA2-11BF-E63F-4E84067CD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9F2A-EF3A-3645-B21D-5078CE9E9A7F}"/>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31035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F8B3-6A46-DB77-35C1-311E6EA06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1D463-4D37-FF9B-6106-A023C8342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582B-4764-49C1-D8C5-49A7F9040BB2}"/>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F4B3BADA-B111-03C5-9147-00C6A197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7C140-7F39-9028-02DB-F3B006C0597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75165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9F0A-7A65-AB2E-18F8-84FE9FE91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5C540-26B1-BE31-E485-4C4A1B6E2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D7DEC-571B-91AC-5BE1-50118A73BA1B}"/>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76DBCD82-44E1-043B-E808-D4593EEFC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D20FC-1E5F-D0B7-549F-C96200E5BD74}"/>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224073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9EA-F0B0-BE51-9C4C-F5B98DC79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EAE6B-6B9C-99EF-3F32-4CE93E4BB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9CCB7-122D-F4FC-E833-D8278BAD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FD1A-0FDC-BD79-F971-1DA87746E5A8}"/>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6" name="Footer Placeholder 5">
            <a:extLst>
              <a:ext uri="{FF2B5EF4-FFF2-40B4-BE49-F238E27FC236}">
                <a16:creationId xmlns:a16="http://schemas.microsoft.com/office/drawing/2014/main" id="{46BD520D-B9AC-F5F0-27AF-E793FC028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4BD4-6FF0-F3DD-6F89-1B4BCFE3EDC6}"/>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7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FD52-B39B-DE13-D63D-814B91AD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1A102E-6479-51A7-490E-00E22FB6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DF626-67DE-551C-5A4F-D4C5B1465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6A2E1-D84A-C37F-0A70-5BA60B5F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732C4-AC46-223B-B3A6-5D027DBCA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EDCFF-0C3B-A075-625D-9B2AC814504B}"/>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8" name="Footer Placeholder 7">
            <a:extLst>
              <a:ext uri="{FF2B5EF4-FFF2-40B4-BE49-F238E27FC236}">
                <a16:creationId xmlns:a16="http://schemas.microsoft.com/office/drawing/2014/main" id="{A80A4357-96BD-8245-D277-BDC11A7BD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CBF3D-8AFD-EC9A-D3B5-40702917958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35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40C8-2C00-D642-39FF-B669DC424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F914E8-386C-49C2-3598-5734CC0B1270}"/>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4" name="Footer Placeholder 3">
            <a:extLst>
              <a:ext uri="{FF2B5EF4-FFF2-40B4-BE49-F238E27FC236}">
                <a16:creationId xmlns:a16="http://schemas.microsoft.com/office/drawing/2014/main" id="{FD815396-C079-9071-36C4-8EADC4843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18D4E-597F-E93B-9410-18296383CB08}"/>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2830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9017-4285-2FAD-32BA-60D4DB639ADD}"/>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3" name="Footer Placeholder 2">
            <a:extLst>
              <a:ext uri="{FF2B5EF4-FFF2-40B4-BE49-F238E27FC236}">
                <a16:creationId xmlns:a16="http://schemas.microsoft.com/office/drawing/2014/main" id="{D409C940-4098-41C2-0702-162AD6C8C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824CE-0D7B-6C92-78A7-9BDEE22F39D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5557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5816-E115-4235-755B-1B05D1787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3DD9-4439-56F6-A9AC-3EB9427F7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3668E-87A2-4DB2-ECEC-6F541BC26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B2DB7-D858-DF77-84AD-B4BFD109F627}"/>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6" name="Footer Placeholder 5">
            <a:extLst>
              <a:ext uri="{FF2B5EF4-FFF2-40B4-BE49-F238E27FC236}">
                <a16:creationId xmlns:a16="http://schemas.microsoft.com/office/drawing/2014/main" id="{76EB2E66-4F78-1DF7-F9FD-FFB9623F1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24D52-D80E-4501-9B92-C56127E51EA3}"/>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6686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4960-7376-B3F6-27B0-2E150258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9B3344-7392-116D-A84B-8B3BB2A46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307BD-1594-FCBE-02EA-6064B2F68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D1EF-805A-58AC-BA53-52133CBADF7C}"/>
              </a:ext>
            </a:extLst>
          </p:cNvPr>
          <p:cNvSpPr>
            <a:spLocks noGrp="1"/>
          </p:cNvSpPr>
          <p:nvPr>
            <p:ph type="dt" sz="half" idx="10"/>
          </p:nvPr>
        </p:nvSpPr>
        <p:spPr/>
        <p:txBody>
          <a:bodyPr/>
          <a:lstStyle/>
          <a:p>
            <a:fld id="{C6296303-98FD-456D-A8A2-CA41DFD59786}" type="datetimeFigureOut">
              <a:rPr lang="en-US" smtClean="0"/>
              <a:t>2/20/2024</a:t>
            </a:fld>
            <a:endParaRPr lang="en-US"/>
          </a:p>
        </p:txBody>
      </p:sp>
      <p:sp>
        <p:nvSpPr>
          <p:cNvPr id="6" name="Footer Placeholder 5">
            <a:extLst>
              <a:ext uri="{FF2B5EF4-FFF2-40B4-BE49-F238E27FC236}">
                <a16:creationId xmlns:a16="http://schemas.microsoft.com/office/drawing/2014/main" id="{2BDFC8C6-CBBC-9853-31B8-5B1DAC878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54AD-3369-EDC4-B37D-DD546A1278E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405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F7F54-6692-09C0-65E5-CC1A73AC8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593C7-CCF5-1572-1C20-EC2292355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F2226-A5B7-90A9-4BC0-3F6A849A5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6303-98FD-456D-A8A2-CA41DFD59786}" type="datetimeFigureOut">
              <a:rPr lang="en-US" smtClean="0"/>
              <a:t>2/20/2024</a:t>
            </a:fld>
            <a:endParaRPr lang="en-US"/>
          </a:p>
        </p:txBody>
      </p:sp>
      <p:sp>
        <p:nvSpPr>
          <p:cNvPr id="5" name="Footer Placeholder 4">
            <a:extLst>
              <a:ext uri="{FF2B5EF4-FFF2-40B4-BE49-F238E27FC236}">
                <a16:creationId xmlns:a16="http://schemas.microsoft.com/office/drawing/2014/main" id="{49C6E240-CE97-D8E7-10B2-44C98689E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B5D720-9960-04B7-E4B9-9C210C373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FCCD-4543-48D5-A2F8-2018F0884B1B}" type="slidenum">
              <a:rPr lang="en-US" smtClean="0"/>
              <a:t>‹#›</a:t>
            </a:fld>
            <a:endParaRPr lang="en-US"/>
          </a:p>
        </p:txBody>
      </p:sp>
    </p:spTree>
    <p:extLst>
      <p:ext uri="{BB962C8B-B14F-4D97-AF65-F5344CB8AC3E}">
        <p14:creationId xmlns:p14="http://schemas.microsoft.com/office/powerpoint/2010/main" val="24195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0D22D-4012-122A-57A6-5A9354DE21F4}"/>
              </a:ext>
            </a:extLst>
          </p:cNvPr>
          <p:cNvSpPr>
            <a:spLocks noGrp="1"/>
          </p:cNvSpPr>
          <p:nvPr>
            <p:ph type="title"/>
          </p:nvPr>
        </p:nvSpPr>
        <p:spPr/>
        <p:txBody>
          <a:bodyPr/>
          <a:lstStyle/>
          <a:p>
            <a:r>
              <a:rPr lang="en-US" dirty="0"/>
              <a:t>205, Feb 26, Class 23</a:t>
            </a:r>
          </a:p>
        </p:txBody>
      </p:sp>
      <p:sp>
        <p:nvSpPr>
          <p:cNvPr id="5" name="Content Placeholder 4">
            <a:extLst>
              <a:ext uri="{FF2B5EF4-FFF2-40B4-BE49-F238E27FC236}">
                <a16:creationId xmlns:a16="http://schemas.microsoft.com/office/drawing/2014/main" id="{467691E6-15B9-9344-29A6-743760A13136}"/>
              </a:ext>
            </a:extLst>
          </p:cNvPr>
          <p:cNvSpPr>
            <a:spLocks noGrp="1"/>
          </p:cNvSpPr>
          <p:nvPr>
            <p:ph idx="1"/>
          </p:nvPr>
        </p:nvSpPr>
        <p:spPr/>
        <p:txBody>
          <a:bodyPr/>
          <a:lstStyle/>
          <a:p>
            <a:r>
              <a:rPr lang="en-US" dirty="0"/>
              <a:t>Final project proposals</a:t>
            </a:r>
          </a:p>
          <a:p>
            <a:endParaRPr lang="en-US" dirty="0"/>
          </a:p>
          <a:p>
            <a:r>
              <a:rPr lang="en-US" dirty="0"/>
              <a:t>Field Research, Cunningham (1989)</a:t>
            </a:r>
          </a:p>
        </p:txBody>
      </p:sp>
    </p:spTree>
    <p:extLst>
      <p:ext uri="{BB962C8B-B14F-4D97-AF65-F5344CB8AC3E}">
        <p14:creationId xmlns:p14="http://schemas.microsoft.com/office/powerpoint/2010/main" val="105282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FB21-A527-9A2B-1AA5-2B76577CDF41}"/>
              </a:ext>
            </a:extLst>
          </p:cNvPr>
          <p:cNvSpPr>
            <a:spLocks noGrp="1"/>
          </p:cNvSpPr>
          <p:nvPr>
            <p:ph type="title"/>
          </p:nvPr>
        </p:nvSpPr>
        <p:spPr/>
        <p:txBody>
          <a:bodyPr/>
          <a:lstStyle/>
          <a:p>
            <a:r>
              <a:rPr lang="en-US" dirty="0"/>
              <a:t>Field Research Summary	</a:t>
            </a:r>
          </a:p>
        </p:txBody>
      </p:sp>
      <p:sp>
        <p:nvSpPr>
          <p:cNvPr id="3" name="Content Placeholder 2">
            <a:extLst>
              <a:ext uri="{FF2B5EF4-FFF2-40B4-BE49-F238E27FC236}">
                <a16:creationId xmlns:a16="http://schemas.microsoft.com/office/drawing/2014/main" id="{DA43A815-D1A4-0D1C-A81B-309AF9C1C167}"/>
              </a:ext>
            </a:extLst>
          </p:cNvPr>
          <p:cNvSpPr>
            <a:spLocks noGrp="1"/>
          </p:cNvSpPr>
          <p:nvPr>
            <p:ph idx="1"/>
          </p:nvPr>
        </p:nvSpPr>
        <p:spPr/>
        <p:txBody>
          <a:bodyPr>
            <a:normAutofit/>
          </a:bodyPr>
          <a:lstStyle/>
          <a:p>
            <a:r>
              <a:rPr lang="en-US" dirty="0"/>
              <a:t>Quasi-experimental design</a:t>
            </a:r>
          </a:p>
          <a:p>
            <a:pPr lvl="1"/>
            <a:r>
              <a:rPr lang="en-US" dirty="0"/>
              <a:t>Manipulated independent variable</a:t>
            </a:r>
          </a:p>
          <a:p>
            <a:pPr lvl="1"/>
            <a:r>
              <a:rPr lang="en-US" dirty="0"/>
              <a:t>Done outside controlled laboratory conditions</a:t>
            </a:r>
          </a:p>
          <a:p>
            <a:pPr lvl="1"/>
            <a:r>
              <a:rPr lang="en-US" dirty="0"/>
              <a:t>Good external validity</a:t>
            </a:r>
          </a:p>
          <a:p>
            <a:pPr lvl="1"/>
            <a:r>
              <a:rPr lang="en-US" dirty="0"/>
              <a:t>Pretty good internal validity</a:t>
            </a:r>
          </a:p>
          <a:p>
            <a:r>
              <a:rPr lang="en-US" dirty="0"/>
              <a:t>Procedurally difficult to carry out</a:t>
            </a:r>
          </a:p>
          <a:p>
            <a:pPr lvl="1"/>
            <a:r>
              <a:rPr lang="en-US" dirty="0"/>
              <a:t>Many uncontrolled extraneous variables</a:t>
            </a:r>
          </a:p>
          <a:p>
            <a:r>
              <a:rPr lang="en-US" dirty="0"/>
              <a:t>Challenging to follow best practices for ethical research</a:t>
            </a:r>
          </a:p>
          <a:p>
            <a:pPr lvl="1"/>
            <a:r>
              <a:rPr lang="en-US" dirty="0"/>
              <a:t>Lack of voluntary participation, informed consent</a:t>
            </a:r>
          </a:p>
          <a:p>
            <a:pPr lvl="1"/>
            <a:r>
              <a:rPr lang="en-US" dirty="0"/>
              <a:t>Implicit deception</a:t>
            </a:r>
          </a:p>
        </p:txBody>
      </p:sp>
    </p:spTree>
    <p:extLst>
      <p:ext uri="{BB962C8B-B14F-4D97-AF65-F5344CB8AC3E}">
        <p14:creationId xmlns:p14="http://schemas.microsoft.com/office/powerpoint/2010/main" val="250545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16F5-C052-AE74-8E3C-723764656866}"/>
              </a:ext>
            </a:extLst>
          </p:cNvPr>
          <p:cNvSpPr>
            <a:spLocks noGrp="1"/>
          </p:cNvSpPr>
          <p:nvPr>
            <p:ph type="title"/>
          </p:nvPr>
        </p:nvSpPr>
        <p:spPr/>
        <p:txBody>
          <a:bodyPr/>
          <a:lstStyle/>
          <a:p>
            <a:r>
              <a:rPr lang="en-US" dirty="0"/>
              <a:t>Laptops in the classroom</a:t>
            </a:r>
          </a:p>
        </p:txBody>
      </p:sp>
      <p:sp>
        <p:nvSpPr>
          <p:cNvPr id="3" name="Content Placeholder 2">
            <a:extLst>
              <a:ext uri="{FF2B5EF4-FFF2-40B4-BE49-F238E27FC236}">
                <a16:creationId xmlns:a16="http://schemas.microsoft.com/office/drawing/2014/main" id="{31DE2EA4-2EE3-5604-19F2-EB46EB17E9A0}"/>
              </a:ext>
            </a:extLst>
          </p:cNvPr>
          <p:cNvSpPr>
            <a:spLocks noGrp="1"/>
          </p:cNvSpPr>
          <p:nvPr>
            <p:ph idx="1"/>
          </p:nvPr>
        </p:nvSpPr>
        <p:spPr/>
        <p:txBody>
          <a:bodyPr/>
          <a:lstStyle/>
          <a:p>
            <a:r>
              <a:rPr lang="en-US" dirty="0"/>
              <a:t>Evidence against</a:t>
            </a:r>
          </a:p>
          <a:p>
            <a:pPr lvl="1"/>
            <a:r>
              <a:rPr lang="en-US" dirty="0"/>
              <a:t>Distraction caused by multitasking (Sana et al. 2013)</a:t>
            </a:r>
          </a:p>
          <a:p>
            <a:pPr lvl="1"/>
            <a:r>
              <a:rPr lang="en-US" dirty="0"/>
              <a:t>Writing is better (Mueller &amp; Oppenheimer, 2014)</a:t>
            </a:r>
          </a:p>
          <a:p>
            <a:r>
              <a:rPr lang="en-US" dirty="0"/>
              <a:t>Methodological challenges</a:t>
            </a:r>
          </a:p>
          <a:p>
            <a:pPr lvl="1"/>
            <a:r>
              <a:rPr lang="en-US" dirty="0"/>
              <a:t>Grades are a problematic DV</a:t>
            </a:r>
          </a:p>
          <a:p>
            <a:pPr lvl="1"/>
            <a:r>
              <a:rPr lang="en-US" dirty="0"/>
              <a:t>Too many extraneous variables to control</a:t>
            </a:r>
          </a:p>
          <a:p>
            <a:r>
              <a:rPr lang="en-US" dirty="0"/>
              <a:t>External validity</a:t>
            </a:r>
          </a:p>
          <a:p>
            <a:pPr lvl="1"/>
            <a:r>
              <a:rPr lang="en-US" dirty="0"/>
              <a:t>Differences in students, teachers, material</a:t>
            </a:r>
          </a:p>
          <a:p>
            <a:pPr lvl="1"/>
            <a:r>
              <a:rPr lang="en-US" dirty="0"/>
              <a:t>Changes over time due to greater experience with technology?</a:t>
            </a:r>
          </a:p>
        </p:txBody>
      </p:sp>
    </p:spTree>
    <p:extLst>
      <p:ext uri="{BB962C8B-B14F-4D97-AF65-F5344CB8AC3E}">
        <p14:creationId xmlns:p14="http://schemas.microsoft.com/office/powerpoint/2010/main" val="168168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784353-8B8F-4C90-8DC2-A33EE32EE775}"/>
              </a:ext>
            </a:extLst>
          </p:cNvPr>
          <p:cNvSpPr>
            <a:spLocks noGrp="1"/>
          </p:cNvSpPr>
          <p:nvPr>
            <p:ph idx="1"/>
          </p:nvPr>
        </p:nvSpPr>
        <p:spPr/>
        <p:txBody>
          <a:bodyPr>
            <a:normAutofit fontScale="92500"/>
          </a:bodyPr>
          <a:lstStyle/>
          <a:p>
            <a:r>
              <a:rPr lang="en-US" sz="2400" dirty="0"/>
              <a:t>T1: A1 &gt; B1</a:t>
            </a:r>
          </a:p>
          <a:p>
            <a:pPr lvl="1"/>
            <a:r>
              <a:rPr lang="en-US" sz="2000" dirty="0"/>
              <a:t>Strongest evidence if successful</a:t>
            </a:r>
          </a:p>
          <a:p>
            <a:pPr lvl="2"/>
            <a:r>
              <a:rPr lang="en-US" sz="1800" dirty="0"/>
              <a:t>Cohort A is better at task performance because of training intervention</a:t>
            </a:r>
          </a:p>
          <a:p>
            <a:pPr lvl="1"/>
            <a:r>
              <a:rPr lang="en-US" sz="2000" dirty="0"/>
              <a:t>Weakest for statistical power</a:t>
            </a:r>
          </a:p>
          <a:p>
            <a:pPr lvl="2"/>
            <a:r>
              <a:rPr lang="en-US" sz="1800" dirty="0"/>
              <a:t>“Between-participants” design vulnerable to individual differences, variability due to measurement error</a:t>
            </a:r>
          </a:p>
          <a:p>
            <a:r>
              <a:rPr lang="en-US" sz="2400" dirty="0"/>
              <a:t>T2: B2 &gt; B1</a:t>
            </a:r>
          </a:p>
          <a:p>
            <a:pPr lvl="1"/>
            <a:r>
              <a:rPr lang="en-US" sz="2000" dirty="0"/>
              <a:t>Strongest statistical power</a:t>
            </a:r>
          </a:p>
          <a:p>
            <a:pPr lvl="2"/>
            <a:r>
              <a:rPr lang="en-US" sz="1800" dirty="0"/>
              <a:t>Each student is their own control</a:t>
            </a:r>
          </a:p>
          <a:p>
            <a:pPr lvl="1"/>
            <a:r>
              <a:rPr lang="en-US" sz="2000" dirty="0"/>
              <a:t>Inference that intervention caused improvement is weakened by other possible sources of learning between assessments</a:t>
            </a:r>
          </a:p>
          <a:p>
            <a:r>
              <a:rPr lang="en-US" sz="2400" dirty="0"/>
              <a:t>T3: A1 = A2</a:t>
            </a:r>
          </a:p>
          <a:p>
            <a:pPr lvl="1"/>
            <a:r>
              <a:rPr lang="en-US" sz="2000" dirty="0"/>
              <a:t>Demonstrates retention</a:t>
            </a:r>
          </a:p>
          <a:p>
            <a:pPr lvl="1"/>
            <a:r>
              <a:rPr lang="en-US" sz="2000" dirty="0"/>
              <a:t>Weak statistical test relies on no difference but still useful to document</a:t>
            </a:r>
            <a:endParaRPr lang="en-US" dirty="0"/>
          </a:p>
          <a:p>
            <a:pPr lvl="1"/>
            <a:endParaRPr lang="en-US" dirty="0"/>
          </a:p>
        </p:txBody>
      </p:sp>
      <p:sp>
        <p:nvSpPr>
          <p:cNvPr id="3" name="Title 2">
            <a:extLst>
              <a:ext uri="{FF2B5EF4-FFF2-40B4-BE49-F238E27FC236}">
                <a16:creationId xmlns:a16="http://schemas.microsoft.com/office/drawing/2014/main" id="{11E3BB26-5983-40DF-9934-451C766FA8F2}"/>
              </a:ext>
            </a:extLst>
          </p:cNvPr>
          <p:cNvSpPr>
            <a:spLocks noGrp="1"/>
          </p:cNvSpPr>
          <p:nvPr>
            <p:ph type="title"/>
          </p:nvPr>
        </p:nvSpPr>
        <p:spPr/>
        <p:txBody>
          <a:bodyPr/>
          <a:lstStyle/>
          <a:p>
            <a:r>
              <a:rPr lang="en-US" dirty="0"/>
              <a:t>Contrasts</a:t>
            </a:r>
          </a:p>
        </p:txBody>
      </p:sp>
    </p:spTree>
    <p:extLst>
      <p:ext uri="{BB962C8B-B14F-4D97-AF65-F5344CB8AC3E}">
        <p14:creationId xmlns:p14="http://schemas.microsoft.com/office/powerpoint/2010/main" val="60941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9D3A-9452-9A37-1918-C0DD2C9C5375}"/>
              </a:ext>
            </a:extLst>
          </p:cNvPr>
          <p:cNvSpPr>
            <a:spLocks noGrp="1"/>
          </p:cNvSpPr>
          <p:nvPr>
            <p:ph type="title"/>
          </p:nvPr>
        </p:nvSpPr>
        <p:spPr/>
        <p:txBody>
          <a:bodyPr/>
          <a:lstStyle/>
          <a:p>
            <a:r>
              <a:rPr lang="en-US" dirty="0"/>
              <a:t>Brain Training</a:t>
            </a:r>
          </a:p>
        </p:txBody>
      </p:sp>
      <p:sp>
        <p:nvSpPr>
          <p:cNvPr id="3" name="Content Placeholder 2">
            <a:extLst>
              <a:ext uri="{FF2B5EF4-FFF2-40B4-BE49-F238E27FC236}">
                <a16:creationId xmlns:a16="http://schemas.microsoft.com/office/drawing/2014/main" id="{77B82970-A800-96A2-3AF6-DFEDF45A6CF8}"/>
              </a:ext>
            </a:extLst>
          </p:cNvPr>
          <p:cNvSpPr>
            <a:spLocks noGrp="1"/>
          </p:cNvSpPr>
          <p:nvPr>
            <p:ph idx="1"/>
          </p:nvPr>
        </p:nvSpPr>
        <p:spPr/>
        <p:txBody>
          <a:bodyPr/>
          <a:lstStyle/>
          <a:p>
            <a:r>
              <a:rPr lang="en-US" dirty="0" err="1"/>
              <a:t>Jaeggi</a:t>
            </a:r>
            <a:r>
              <a:rPr lang="en-US" dirty="0"/>
              <a:t> et al. (2008) reported an intervention that appeared to increase fluid intelligence</a:t>
            </a:r>
          </a:p>
          <a:p>
            <a:endParaRPr lang="en-US" dirty="0"/>
          </a:p>
          <a:p>
            <a:r>
              <a:rPr lang="en-US" dirty="0"/>
              <a:t>Basic science: fluid intelligence is supposed to be immutable</a:t>
            </a:r>
          </a:p>
          <a:p>
            <a:pPr lvl="1"/>
            <a:r>
              <a:rPr lang="en-US" dirty="0"/>
              <a:t>Some core cognitive abilities are traits</a:t>
            </a:r>
          </a:p>
          <a:p>
            <a:pPr lvl="1"/>
            <a:r>
              <a:rPr lang="en-US" dirty="0"/>
              <a:t>Unaffected by education, experience, environment</a:t>
            </a:r>
          </a:p>
          <a:p>
            <a:r>
              <a:rPr lang="en-US" dirty="0"/>
              <a:t>Applied science: “use it or lose it” in cognitive aging</a:t>
            </a:r>
          </a:p>
          <a:p>
            <a:pPr lvl="1"/>
            <a:r>
              <a:rPr lang="en-US" dirty="0"/>
              <a:t>Lifetime cognitive engagement predicts better aging</a:t>
            </a:r>
          </a:p>
          <a:p>
            <a:pPr lvl="1"/>
            <a:r>
              <a:rPr lang="en-US" dirty="0"/>
              <a:t>High levels of education, “occupational complexity”</a:t>
            </a:r>
          </a:p>
        </p:txBody>
      </p:sp>
    </p:spTree>
    <p:extLst>
      <p:ext uri="{BB962C8B-B14F-4D97-AF65-F5344CB8AC3E}">
        <p14:creationId xmlns:p14="http://schemas.microsoft.com/office/powerpoint/2010/main" val="188442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376F-0958-D095-5F57-9D7ED401C895}"/>
              </a:ext>
            </a:extLst>
          </p:cNvPr>
          <p:cNvSpPr>
            <a:spLocks noGrp="1"/>
          </p:cNvSpPr>
          <p:nvPr>
            <p:ph type="title"/>
          </p:nvPr>
        </p:nvSpPr>
        <p:spPr/>
        <p:txBody>
          <a:bodyPr/>
          <a:lstStyle/>
          <a:p>
            <a:r>
              <a:rPr lang="en-US" dirty="0"/>
              <a:t>Methodological challenges</a:t>
            </a:r>
          </a:p>
        </p:txBody>
      </p:sp>
      <p:sp>
        <p:nvSpPr>
          <p:cNvPr id="3" name="Content Placeholder 2">
            <a:extLst>
              <a:ext uri="{FF2B5EF4-FFF2-40B4-BE49-F238E27FC236}">
                <a16:creationId xmlns:a16="http://schemas.microsoft.com/office/drawing/2014/main" id="{C8D9BF1E-55BA-0708-81D6-49D5323C78B7}"/>
              </a:ext>
            </a:extLst>
          </p:cNvPr>
          <p:cNvSpPr>
            <a:spLocks noGrp="1"/>
          </p:cNvSpPr>
          <p:nvPr>
            <p:ph idx="1"/>
          </p:nvPr>
        </p:nvSpPr>
        <p:spPr/>
        <p:txBody>
          <a:bodyPr>
            <a:normAutofit lnSpcReduction="10000"/>
          </a:bodyPr>
          <a:lstStyle/>
          <a:p>
            <a:r>
              <a:rPr lang="en-US" dirty="0"/>
              <a:t>What is the best control condition to the intervention?</a:t>
            </a:r>
          </a:p>
          <a:p>
            <a:pPr lvl="1"/>
            <a:r>
              <a:rPr lang="en-US" dirty="0"/>
              <a:t>Demand characteristics matter</a:t>
            </a:r>
          </a:p>
          <a:p>
            <a:r>
              <a:rPr lang="en-US" dirty="0"/>
              <a:t>What is the appropriate dependent variable?</a:t>
            </a:r>
          </a:p>
          <a:p>
            <a:pPr lvl="1"/>
            <a:r>
              <a:rPr lang="en-US" dirty="0"/>
              <a:t>Matrix-based IQ tests are not designed for this</a:t>
            </a:r>
          </a:p>
          <a:p>
            <a:r>
              <a:rPr lang="en-US" dirty="0"/>
              <a:t>Generalization across age</a:t>
            </a:r>
          </a:p>
          <a:p>
            <a:pPr lvl="1"/>
            <a:r>
              <a:rPr lang="en-US" dirty="0"/>
              <a:t>Undergraduates</a:t>
            </a:r>
          </a:p>
          <a:p>
            <a:pPr lvl="1"/>
            <a:r>
              <a:rPr lang="en-US" dirty="0"/>
              <a:t>Children</a:t>
            </a:r>
          </a:p>
          <a:p>
            <a:pPr lvl="1"/>
            <a:r>
              <a:rPr lang="en-US" dirty="0"/>
              <a:t>Older adults</a:t>
            </a:r>
          </a:p>
          <a:p>
            <a:r>
              <a:rPr lang="en-US" dirty="0"/>
              <a:t>Effect size estimates</a:t>
            </a:r>
          </a:p>
          <a:p>
            <a:pPr lvl="1"/>
            <a:r>
              <a:rPr lang="en-US" dirty="0"/>
              <a:t>0.8 -&gt; 0.2</a:t>
            </a:r>
          </a:p>
          <a:p>
            <a:pPr lvl="1"/>
            <a:endParaRPr lang="en-US" dirty="0"/>
          </a:p>
        </p:txBody>
      </p:sp>
    </p:spTree>
    <p:extLst>
      <p:ext uri="{BB962C8B-B14F-4D97-AF65-F5344CB8AC3E}">
        <p14:creationId xmlns:p14="http://schemas.microsoft.com/office/powerpoint/2010/main" val="51038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A11-9CCF-4A04-351B-3594B1B9FE27}"/>
              </a:ext>
            </a:extLst>
          </p:cNvPr>
          <p:cNvSpPr>
            <a:spLocks noGrp="1"/>
          </p:cNvSpPr>
          <p:nvPr>
            <p:ph type="title"/>
          </p:nvPr>
        </p:nvSpPr>
        <p:spPr/>
        <p:txBody>
          <a:bodyPr/>
          <a:lstStyle/>
          <a:p>
            <a:r>
              <a:rPr lang="en-US" dirty="0"/>
              <a:t>RCR Problems</a:t>
            </a:r>
          </a:p>
        </p:txBody>
      </p:sp>
      <p:sp>
        <p:nvSpPr>
          <p:cNvPr id="3" name="Content Placeholder 2">
            <a:extLst>
              <a:ext uri="{FF2B5EF4-FFF2-40B4-BE49-F238E27FC236}">
                <a16:creationId xmlns:a16="http://schemas.microsoft.com/office/drawing/2014/main" id="{A364051A-11F6-90CE-30EC-6FC0D42B045C}"/>
              </a:ext>
            </a:extLst>
          </p:cNvPr>
          <p:cNvSpPr>
            <a:spLocks noGrp="1"/>
          </p:cNvSpPr>
          <p:nvPr>
            <p:ph idx="1"/>
          </p:nvPr>
        </p:nvSpPr>
        <p:spPr/>
        <p:txBody>
          <a:bodyPr/>
          <a:lstStyle/>
          <a:p>
            <a:r>
              <a:rPr lang="en-US" dirty="0"/>
              <a:t>Lumosity Brain Training company</a:t>
            </a:r>
          </a:p>
          <a:p>
            <a:pPr lvl="1"/>
            <a:r>
              <a:rPr lang="en-US" dirty="0"/>
              <a:t>Licensed tasks</a:t>
            </a:r>
          </a:p>
          <a:p>
            <a:pPr lvl="1"/>
            <a:r>
              <a:rPr lang="en-US" dirty="0"/>
              <a:t>Funded efficacy research</a:t>
            </a:r>
          </a:p>
          <a:p>
            <a:pPr lvl="1"/>
            <a:r>
              <a:rPr lang="en-US" dirty="0"/>
              <a:t>Paid a large fine for misleading advertising</a:t>
            </a:r>
          </a:p>
          <a:p>
            <a:pPr lvl="1"/>
            <a:endParaRPr lang="en-US" dirty="0"/>
          </a:p>
          <a:p>
            <a:r>
              <a:rPr lang="en-US" dirty="0"/>
              <a:t>Brain training markets</a:t>
            </a:r>
          </a:p>
          <a:p>
            <a:pPr lvl="1"/>
            <a:r>
              <a:rPr lang="en-US" dirty="0"/>
              <a:t>Children with learning disabilities</a:t>
            </a:r>
          </a:p>
          <a:p>
            <a:pPr lvl="1"/>
            <a:r>
              <a:rPr lang="en-US" dirty="0"/>
              <a:t>Older adults and cognitive decline</a:t>
            </a:r>
          </a:p>
          <a:p>
            <a:pPr lvl="1"/>
            <a:endParaRPr lang="en-US" dirty="0"/>
          </a:p>
          <a:p>
            <a:r>
              <a:rPr lang="en-US" dirty="0"/>
              <a:t>Conflict of Interest concerns greatly heightened skepticism</a:t>
            </a:r>
          </a:p>
        </p:txBody>
      </p:sp>
    </p:spTree>
    <p:extLst>
      <p:ext uri="{BB962C8B-B14F-4D97-AF65-F5344CB8AC3E}">
        <p14:creationId xmlns:p14="http://schemas.microsoft.com/office/powerpoint/2010/main" val="112291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D3C4-55E8-5B7C-9D3D-3C9B3268D664}"/>
              </a:ext>
            </a:extLst>
          </p:cNvPr>
          <p:cNvSpPr>
            <a:spLocks noGrp="1"/>
          </p:cNvSpPr>
          <p:nvPr>
            <p:ph type="title"/>
          </p:nvPr>
        </p:nvSpPr>
        <p:spPr/>
        <p:txBody>
          <a:bodyPr/>
          <a:lstStyle/>
          <a:p>
            <a:r>
              <a:rPr lang="en-US" dirty="0"/>
              <a:t>Owen et al. (2010)</a:t>
            </a:r>
          </a:p>
        </p:txBody>
      </p:sp>
      <p:sp>
        <p:nvSpPr>
          <p:cNvPr id="3" name="Content Placeholder 2">
            <a:extLst>
              <a:ext uri="{FF2B5EF4-FFF2-40B4-BE49-F238E27FC236}">
                <a16:creationId xmlns:a16="http://schemas.microsoft.com/office/drawing/2014/main" id="{F7A2F110-90E9-14DB-C224-F7B509AAB1BA}"/>
              </a:ext>
            </a:extLst>
          </p:cNvPr>
          <p:cNvSpPr>
            <a:spLocks noGrp="1"/>
          </p:cNvSpPr>
          <p:nvPr>
            <p:ph idx="1"/>
          </p:nvPr>
        </p:nvSpPr>
        <p:spPr/>
        <p:txBody>
          <a:bodyPr/>
          <a:lstStyle/>
          <a:p>
            <a:r>
              <a:rPr lang="en-US" dirty="0"/>
              <a:t>Large-scale study failed to find effects</a:t>
            </a:r>
          </a:p>
          <a:p>
            <a:pPr lvl="1"/>
            <a:r>
              <a:rPr lang="en-US" dirty="0"/>
              <a:t>6 weeks of training</a:t>
            </a:r>
          </a:p>
          <a:p>
            <a:pPr lvl="1"/>
            <a:r>
              <a:rPr lang="en-US" dirty="0"/>
              <a:t>N = 11,430 online participants</a:t>
            </a:r>
          </a:p>
          <a:p>
            <a:pPr lvl="1"/>
            <a:endParaRPr lang="en-US" dirty="0"/>
          </a:p>
          <a:p>
            <a:r>
              <a:rPr lang="en-US" dirty="0"/>
              <a:t>Practice improved performance on trained tasks</a:t>
            </a:r>
          </a:p>
          <a:p>
            <a:pPr lvl="1"/>
            <a:r>
              <a:rPr lang="en-US" dirty="0"/>
              <a:t>Did not transfer to any general or untrained measures</a:t>
            </a:r>
          </a:p>
          <a:p>
            <a:pPr lvl="1"/>
            <a:endParaRPr lang="en-US" dirty="0"/>
          </a:p>
          <a:p>
            <a:r>
              <a:rPr lang="en-US" dirty="0"/>
              <a:t>Similar to many other training studies with null findings</a:t>
            </a:r>
          </a:p>
        </p:txBody>
      </p:sp>
      <p:pic>
        <p:nvPicPr>
          <p:cNvPr id="5" name="Picture 4">
            <a:extLst>
              <a:ext uri="{FF2B5EF4-FFF2-40B4-BE49-F238E27FC236}">
                <a16:creationId xmlns:a16="http://schemas.microsoft.com/office/drawing/2014/main" id="{17616D90-8E6A-6A8B-A320-A5BFD772C4CA}"/>
              </a:ext>
            </a:extLst>
          </p:cNvPr>
          <p:cNvPicPr>
            <a:picLocks noChangeAspect="1"/>
          </p:cNvPicPr>
          <p:nvPr/>
        </p:nvPicPr>
        <p:blipFill>
          <a:blip r:embed="rId2"/>
          <a:stretch>
            <a:fillRect/>
          </a:stretch>
        </p:blipFill>
        <p:spPr>
          <a:xfrm>
            <a:off x="5789034" y="177800"/>
            <a:ext cx="5934075" cy="1647825"/>
          </a:xfrm>
          <a:prstGeom prst="rect">
            <a:avLst/>
          </a:prstGeom>
        </p:spPr>
      </p:pic>
    </p:spTree>
    <p:extLst>
      <p:ext uri="{BB962C8B-B14F-4D97-AF65-F5344CB8AC3E}">
        <p14:creationId xmlns:p14="http://schemas.microsoft.com/office/powerpoint/2010/main" val="37096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100F-F24A-2F81-2D6B-82CC34528929}"/>
              </a:ext>
            </a:extLst>
          </p:cNvPr>
          <p:cNvSpPr>
            <a:spLocks noGrp="1"/>
          </p:cNvSpPr>
          <p:nvPr>
            <p:ph type="title"/>
          </p:nvPr>
        </p:nvSpPr>
        <p:spPr/>
        <p:txBody>
          <a:bodyPr/>
          <a:lstStyle/>
          <a:p>
            <a:r>
              <a:rPr lang="en-US" dirty="0"/>
              <a:t>Corbett et al. (2015)</a:t>
            </a:r>
          </a:p>
        </p:txBody>
      </p:sp>
      <p:sp>
        <p:nvSpPr>
          <p:cNvPr id="3" name="Content Placeholder 2">
            <a:extLst>
              <a:ext uri="{FF2B5EF4-FFF2-40B4-BE49-F238E27FC236}">
                <a16:creationId xmlns:a16="http://schemas.microsoft.com/office/drawing/2014/main" id="{5B6D4C54-E992-B624-B438-CB8E76EE6F33}"/>
              </a:ext>
            </a:extLst>
          </p:cNvPr>
          <p:cNvSpPr>
            <a:spLocks noGrp="1"/>
          </p:cNvSpPr>
          <p:nvPr>
            <p:ph idx="1"/>
          </p:nvPr>
        </p:nvSpPr>
        <p:spPr/>
        <p:txBody>
          <a:bodyPr/>
          <a:lstStyle/>
          <a:p>
            <a:r>
              <a:rPr lang="en-US" dirty="0"/>
              <a:t>Adults &gt; 60</a:t>
            </a:r>
          </a:p>
          <a:p>
            <a:pPr lvl="1"/>
            <a:r>
              <a:rPr lang="en-US" dirty="0"/>
              <a:t>N = 2912</a:t>
            </a:r>
          </a:p>
          <a:p>
            <a:endParaRPr lang="en-US" dirty="0"/>
          </a:p>
          <a:p>
            <a:endParaRPr lang="en-US" dirty="0"/>
          </a:p>
          <a:p>
            <a:r>
              <a:rPr lang="en-US" dirty="0"/>
              <a:t>Reasoning based cognitive training improved performance on reasoning, working memory and verbal learning</a:t>
            </a:r>
          </a:p>
          <a:p>
            <a:pPr lvl="1"/>
            <a:r>
              <a:rPr lang="en-US" dirty="0"/>
              <a:t>Effect size 0.15 – 0.20 for ADL, VL</a:t>
            </a:r>
          </a:p>
          <a:p>
            <a:pPr lvl="1"/>
            <a:r>
              <a:rPr lang="en-US" dirty="0"/>
              <a:t>Effect size 0.30 for Reasoning tasks</a:t>
            </a:r>
          </a:p>
        </p:txBody>
      </p:sp>
      <p:pic>
        <p:nvPicPr>
          <p:cNvPr id="5" name="Picture 4">
            <a:extLst>
              <a:ext uri="{FF2B5EF4-FFF2-40B4-BE49-F238E27FC236}">
                <a16:creationId xmlns:a16="http://schemas.microsoft.com/office/drawing/2014/main" id="{70D5DED8-B802-A4FD-DAC3-D8284E8A1E01}"/>
              </a:ext>
            </a:extLst>
          </p:cNvPr>
          <p:cNvPicPr>
            <a:picLocks noChangeAspect="1"/>
          </p:cNvPicPr>
          <p:nvPr/>
        </p:nvPicPr>
        <p:blipFill>
          <a:blip r:embed="rId2"/>
          <a:stretch>
            <a:fillRect/>
          </a:stretch>
        </p:blipFill>
        <p:spPr>
          <a:xfrm>
            <a:off x="4380943" y="1590675"/>
            <a:ext cx="7515225" cy="1838325"/>
          </a:xfrm>
          <a:prstGeom prst="rect">
            <a:avLst/>
          </a:prstGeom>
        </p:spPr>
      </p:pic>
    </p:spTree>
    <p:extLst>
      <p:ext uri="{BB962C8B-B14F-4D97-AF65-F5344CB8AC3E}">
        <p14:creationId xmlns:p14="http://schemas.microsoft.com/office/powerpoint/2010/main" val="47850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44F1-962A-8A5A-070C-B93435B70D16}"/>
              </a:ext>
            </a:extLst>
          </p:cNvPr>
          <p:cNvSpPr>
            <a:spLocks noGrp="1"/>
          </p:cNvSpPr>
          <p:nvPr>
            <p:ph type="title"/>
          </p:nvPr>
        </p:nvSpPr>
        <p:spPr/>
        <p:txBody>
          <a:bodyPr/>
          <a:lstStyle/>
          <a:p>
            <a:r>
              <a:rPr lang="en-US" dirty="0"/>
              <a:t>Childhood Developmental Studies</a:t>
            </a:r>
          </a:p>
        </p:txBody>
      </p:sp>
      <p:sp>
        <p:nvSpPr>
          <p:cNvPr id="3" name="Content Placeholder 2">
            <a:extLst>
              <a:ext uri="{FF2B5EF4-FFF2-40B4-BE49-F238E27FC236}">
                <a16:creationId xmlns:a16="http://schemas.microsoft.com/office/drawing/2014/main" id="{E265AC50-8451-DB85-0141-BEC99FFF799A}"/>
              </a:ext>
            </a:extLst>
          </p:cNvPr>
          <p:cNvSpPr>
            <a:spLocks noGrp="1"/>
          </p:cNvSpPr>
          <p:nvPr>
            <p:ph idx="1"/>
          </p:nvPr>
        </p:nvSpPr>
        <p:spPr/>
        <p:txBody>
          <a:bodyPr>
            <a:normAutofit/>
          </a:bodyPr>
          <a:lstStyle/>
          <a:p>
            <a:r>
              <a:rPr lang="en-US" dirty="0"/>
              <a:t>More mixed results and RCR issues</a:t>
            </a:r>
          </a:p>
          <a:p>
            <a:endParaRPr lang="en-US" dirty="0"/>
          </a:p>
          <a:p>
            <a:r>
              <a:rPr lang="en-US" dirty="0"/>
              <a:t>“Fast </a:t>
            </a:r>
            <a:r>
              <a:rPr lang="en-US" dirty="0" err="1"/>
              <a:t>ForWord</a:t>
            </a:r>
            <a:r>
              <a:rPr lang="en-US" dirty="0"/>
              <a:t>” result unable to be replicated, but still sold popularly</a:t>
            </a:r>
          </a:p>
          <a:p>
            <a:pPr lvl="1"/>
            <a:r>
              <a:rPr lang="en-US" dirty="0"/>
              <a:t>Auditory training of phonemes to improve reading</a:t>
            </a:r>
          </a:p>
          <a:p>
            <a:endParaRPr lang="en-US" dirty="0"/>
          </a:p>
          <a:p>
            <a:r>
              <a:rPr lang="en-US" dirty="0"/>
              <a:t>Interventions with LD children appear effective</a:t>
            </a:r>
          </a:p>
          <a:p>
            <a:pPr lvl="1"/>
            <a:r>
              <a:rPr lang="en-US" dirty="0"/>
              <a:t>Difficult to control maturation effects</a:t>
            </a:r>
          </a:p>
          <a:p>
            <a:pPr lvl="1"/>
            <a:r>
              <a:rPr lang="en-US" dirty="0"/>
              <a:t>Cognitive functions being trained improve with age, education</a:t>
            </a:r>
          </a:p>
          <a:p>
            <a:pPr lvl="1"/>
            <a:r>
              <a:rPr lang="en-US" dirty="0"/>
              <a:t>Smaller n’s in most studies</a:t>
            </a:r>
          </a:p>
        </p:txBody>
      </p:sp>
    </p:spTree>
    <p:extLst>
      <p:ext uri="{BB962C8B-B14F-4D97-AF65-F5344CB8AC3E}">
        <p14:creationId xmlns:p14="http://schemas.microsoft.com/office/powerpoint/2010/main" val="374015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5EAA-347D-C074-DEFB-3BAC572C2A45}"/>
              </a:ext>
            </a:extLst>
          </p:cNvPr>
          <p:cNvSpPr>
            <a:spLocks noGrp="1"/>
          </p:cNvSpPr>
          <p:nvPr>
            <p:ph type="title"/>
          </p:nvPr>
        </p:nvSpPr>
        <p:spPr/>
        <p:txBody>
          <a:bodyPr/>
          <a:lstStyle/>
          <a:p>
            <a:r>
              <a:rPr lang="en-US" dirty="0"/>
              <a:t>Brain Training Summary</a:t>
            </a:r>
          </a:p>
        </p:txBody>
      </p:sp>
      <p:sp>
        <p:nvSpPr>
          <p:cNvPr id="3" name="Content Placeholder 2">
            <a:extLst>
              <a:ext uri="{FF2B5EF4-FFF2-40B4-BE49-F238E27FC236}">
                <a16:creationId xmlns:a16="http://schemas.microsoft.com/office/drawing/2014/main" id="{B9596C48-9D96-357F-D759-AB3F8E652DAB}"/>
              </a:ext>
            </a:extLst>
          </p:cNvPr>
          <p:cNvSpPr>
            <a:spLocks noGrp="1"/>
          </p:cNvSpPr>
          <p:nvPr>
            <p:ph idx="1"/>
          </p:nvPr>
        </p:nvSpPr>
        <p:spPr/>
        <p:txBody>
          <a:bodyPr/>
          <a:lstStyle/>
          <a:p>
            <a:r>
              <a:rPr lang="en-US" dirty="0"/>
              <a:t>Does “brain training” work?</a:t>
            </a:r>
          </a:p>
          <a:p>
            <a:pPr lvl="1"/>
            <a:r>
              <a:rPr lang="en-US" dirty="0"/>
              <a:t>Who’s asking?</a:t>
            </a:r>
          </a:p>
          <a:p>
            <a:pPr lvl="1"/>
            <a:r>
              <a:rPr lang="en-US" dirty="0"/>
              <a:t>Yes, for some populations and some outcomes</a:t>
            </a:r>
          </a:p>
          <a:p>
            <a:pPr lvl="1"/>
            <a:endParaRPr lang="en-US" dirty="0"/>
          </a:p>
          <a:p>
            <a:r>
              <a:rPr lang="en-US" dirty="0"/>
              <a:t>Illustrates many challenges of intervention research</a:t>
            </a:r>
          </a:p>
          <a:p>
            <a:pPr lvl="1"/>
            <a:r>
              <a:rPr lang="en-US" dirty="0"/>
              <a:t>What is the intended population and how are they sampled?</a:t>
            </a:r>
          </a:p>
          <a:p>
            <a:pPr lvl="1"/>
            <a:r>
              <a:rPr lang="en-US" dirty="0"/>
              <a:t>What is the dependent variable outcome measure?</a:t>
            </a:r>
          </a:p>
          <a:p>
            <a:pPr lvl="1"/>
            <a:r>
              <a:rPr lang="en-US" dirty="0"/>
              <a:t>How is the control task implemented?</a:t>
            </a:r>
          </a:p>
          <a:p>
            <a:pPr lvl="1"/>
            <a:r>
              <a:rPr lang="en-US" dirty="0"/>
              <a:t>How rigorous is the methodology?</a:t>
            </a:r>
          </a:p>
        </p:txBody>
      </p:sp>
    </p:spTree>
    <p:extLst>
      <p:ext uri="{BB962C8B-B14F-4D97-AF65-F5344CB8AC3E}">
        <p14:creationId xmlns:p14="http://schemas.microsoft.com/office/powerpoint/2010/main" val="41815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Field experiment</a:t>
            </a:r>
          </a:p>
        </p:txBody>
      </p:sp>
      <p:sp>
        <p:nvSpPr>
          <p:cNvPr id="11267" name="Rectangle 3"/>
          <p:cNvSpPr>
            <a:spLocks noGrp="1" noChangeArrowheads="1"/>
          </p:cNvSpPr>
          <p:nvPr>
            <p:ph type="body" idx="1"/>
          </p:nvPr>
        </p:nvSpPr>
        <p:spPr/>
        <p:txBody>
          <a:bodyPr>
            <a:normAutofit fontScale="92500"/>
          </a:bodyPr>
          <a:lstStyle/>
          <a:p>
            <a:pPr>
              <a:lnSpc>
                <a:spcPct val="90000"/>
              </a:lnSpc>
            </a:pPr>
            <a:r>
              <a:rPr lang="en-US" dirty="0"/>
              <a:t>Cunningham (1989) trained several colleges students to approach opposite-sex bar patrons at random, delivering one of several different kinds of conversation-starters (“lines”).  The positivity of each patron’s response to the line was surreptitiously measured.  </a:t>
            </a:r>
          </a:p>
          <a:p>
            <a:pPr>
              <a:lnSpc>
                <a:spcPct val="90000"/>
              </a:lnSpc>
            </a:pPr>
            <a:r>
              <a:rPr lang="en-US" dirty="0"/>
              <a:t>Cunningham discovered that women were much more sensitive to the kind of line an opposite-sex person delivered than were men.  Women responded more positively too lines that were either self-disclosing or ordinary, like a simple “Hi,” than they did to a flippantly delivered line such as “You remind me of someone I used to date” or “Bet I can </a:t>
            </a:r>
            <a:r>
              <a:rPr lang="en-US" dirty="0" err="1"/>
              <a:t>outdrink</a:t>
            </a:r>
            <a:r>
              <a:rPr lang="en-US" dirty="0"/>
              <a:t> you.”</a:t>
            </a:r>
          </a:p>
          <a:p>
            <a:pPr>
              <a:lnSpc>
                <a:spcPct val="90000"/>
              </a:lnSpc>
            </a:pPr>
            <a:r>
              <a:rPr lang="en-US" dirty="0"/>
              <a:t>Men, however, did not appear to care which kind of conversational gambit a woman used; they responded equally positively to all three.</a:t>
            </a:r>
          </a:p>
          <a:p>
            <a:pPr>
              <a:lnSpc>
                <a:spcPct val="90000"/>
              </a:lnSpc>
            </a:pPr>
            <a:endParaRPr lang="en-US" dirty="0"/>
          </a:p>
        </p:txBody>
      </p:sp>
    </p:spTree>
    <p:extLst>
      <p:ext uri="{BB962C8B-B14F-4D97-AF65-F5344CB8AC3E}">
        <p14:creationId xmlns:p14="http://schemas.microsoft.com/office/powerpoint/2010/main" val="71589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1D74-06A0-5C73-571B-688E81B9EECA}"/>
              </a:ext>
            </a:extLst>
          </p:cNvPr>
          <p:cNvSpPr>
            <a:spLocks noGrp="1"/>
          </p:cNvSpPr>
          <p:nvPr>
            <p:ph type="title"/>
          </p:nvPr>
        </p:nvSpPr>
        <p:spPr/>
        <p:txBody>
          <a:bodyPr/>
          <a:lstStyle/>
          <a:p>
            <a:r>
              <a:rPr lang="en-US" dirty="0"/>
              <a:t>For Wed Feb 28</a:t>
            </a:r>
          </a:p>
        </p:txBody>
      </p:sp>
      <p:sp>
        <p:nvSpPr>
          <p:cNvPr id="3" name="Content Placeholder 2">
            <a:extLst>
              <a:ext uri="{FF2B5EF4-FFF2-40B4-BE49-F238E27FC236}">
                <a16:creationId xmlns:a16="http://schemas.microsoft.com/office/drawing/2014/main" id="{49D24313-1642-BCE6-9E19-38914263D700}"/>
              </a:ext>
            </a:extLst>
          </p:cNvPr>
          <p:cNvSpPr>
            <a:spLocks noGrp="1"/>
          </p:cNvSpPr>
          <p:nvPr>
            <p:ph idx="1"/>
          </p:nvPr>
        </p:nvSpPr>
        <p:spPr/>
        <p:txBody>
          <a:bodyPr/>
          <a:lstStyle/>
          <a:p>
            <a:r>
              <a:rPr lang="en-US" dirty="0"/>
              <a:t>Chapter 20: Developmental and </a:t>
            </a:r>
            <a:r>
              <a:rPr lang="en-US"/>
              <a:t>Neuropsychological Methods</a:t>
            </a:r>
            <a:endParaRPr lang="en-US" dirty="0"/>
          </a:p>
          <a:p>
            <a:endParaRPr lang="en-US" dirty="0"/>
          </a:p>
          <a:p>
            <a:r>
              <a:rPr lang="en-US" dirty="0"/>
              <a:t>Final project full proposal drafts</a:t>
            </a:r>
          </a:p>
          <a:p>
            <a:pPr lvl="1"/>
            <a:r>
              <a:rPr lang="en-US" dirty="0"/>
              <a:t>As soon as possible</a:t>
            </a:r>
          </a:p>
        </p:txBody>
      </p:sp>
    </p:spTree>
    <p:extLst>
      <p:ext uri="{BB962C8B-B14F-4D97-AF65-F5344CB8AC3E}">
        <p14:creationId xmlns:p14="http://schemas.microsoft.com/office/powerpoint/2010/main" val="149561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00861A-823E-E2AD-211D-483F6371C96D}"/>
              </a:ext>
            </a:extLst>
          </p:cNvPr>
          <p:cNvSpPr>
            <a:spLocks noGrp="1"/>
          </p:cNvSpPr>
          <p:nvPr>
            <p:ph type="title"/>
          </p:nvPr>
        </p:nvSpPr>
        <p:spPr/>
        <p:txBody>
          <a:bodyPr/>
          <a:lstStyle/>
          <a:p>
            <a:endParaRPr lang="en-US"/>
          </a:p>
        </p:txBody>
      </p:sp>
      <p:pic>
        <p:nvPicPr>
          <p:cNvPr id="16" name="Content Placeholder 15">
            <a:extLst>
              <a:ext uri="{FF2B5EF4-FFF2-40B4-BE49-F238E27FC236}">
                <a16:creationId xmlns:a16="http://schemas.microsoft.com/office/drawing/2014/main" id="{7A049B40-A642-14FF-1116-8FF145D444D4}"/>
              </a:ext>
            </a:extLst>
          </p:cNvPr>
          <p:cNvPicPr>
            <a:picLocks noGrp="1" noChangeAspect="1"/>
          </p:cNvPicPr>
          <p:nvPr>
            <p:ph sz="half" idx="2"/>
          </p:nvPr>
        </p:nvPicPr>
        <p:blipFill>
          <a:blip r:embed="rId2"/>
          <a:stretch>
            <a:fillRect/>
          </a:stretch>
        </p:blipFill>
        <p:spPr>
          <a:xfrm>
            <a:off x="6231839" y="2014594"/>
            <a:ext cx="4939081" cy="3876670"/>
          </a:xfrm>
        </p:spPr>
      </p:pic>
      <p:pic>
        <p:nvPicPr>
          <p:cNvPr id="20" name="Content Placeholder 19">
            <a:extLst>
              <a:ext uri="{FF2B5EF4-FFF2-40B4-BE49-F238E27FC236}">
                <a16:creationId xmlns:a16="http://schemas.microsoft.com/office/drawing/2014/main" id="{27CE323B-DDB9-88D4-DAE3-5B00A34B2DDB}"/>
              </a:ext>
            </a:extLst>
          </p:cNvPr>
          <p:cNvPicPr>
            <a:picLocks noGrp="1" noChangeAspect="1"/>
          </p:cNvPicPr>
          <p:nvPr>
            <p:ph sz="half" idx="1"/>
          </p:nvPr>
        </p:nvPicPr>
        <p:blipFill>
          <a:blip r:embed="rId3"/>
          <a:stretch>
            <a:fillRect/>
          </a:stretch>
        </p:blipFill>
        <p:spPr>
          <a:xfrm>
            <a:off x="838200" y="2014594"/>
            <a:ext cx="5121962" cy="2511866"/>
          </a:xfrm>
        </p:spPr>
      </p:pic>
      <p:pic>
        <p:nvPicPr>
          <p:cNvPr id="22" name="Picture 21">
            <a:extLst>
              <a:ext uri="{FF2B5EF4-FFF2-40B4-BE49-F238E27FC236}">
                <a16:creationId xmlns:a16="http://schemas.microsoft.com/office/drawing/2014/main" id="{ABDA710A-FC76-2C63-B6ED-A16A51D9FE3E}"/>
              </a:ext>
            </a:extLst>
          </p:cNvPr>
          <p:cNvPicPr>
            <a:picLocks noChangeAspect="1"/>
          </p:cNvPicPr>
          <p:nvPr/>
        </p:nvPicPr>
        <p:blipFill>
          <a:blip r:embed="rId4"/>
          <a:stretch>
            <a:fillRect/>
          </a:stretch>
        </p:blipFill>
        <p:spPr>
          <a:xfrm>
            <a:off x="838200" y="4742497"/>
            <a:ext cx="4969386" cy="1148767"/>
          </a:xfrm>
          <a:prstGeom prst="rect">
            <a:avLst/>
          </a:prstGeom>
        </p:spPr>
      </p:pic>
    </p:spTree>
    <p:extLst>
      <p:ext uri="{BB962C8B-B14F-4D97-AF65-F5344CB8AC3E}">
        <p14:creationId xmlns:p14="http://schemas.microsoft.com/office/powerpoint/2010/main" val="300054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85926" y="304801"/>
            <a:ext cx="4562475" cy="3876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162676" y="457200"/>
            <a:ext cx="4505325" cy="10477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62675" y="1524000"/>
            <a:ext cx="4457700" cy="13525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172201" y="3581400"/>
            <a:ext cx="4162425" cy="3045464"/>
          </a:xfrm>
          <a:prstGeom prst="rect">
            <a:avLst/>
          </a:prstGeom>
          <a:noFill/>
          <a:ln w="9525">
            <a:noFill/>
            <a:miter lim="800000"/>
            <a:headEnd/>
            <a:tailEnd/>
          </a:ln>
        </p:spPr>
      </p:pic>
    </p:spTree>
    <p:extLst>
      <p:ext uri="{BB962C8B-B14F-4D97-AF65-F5344CB8AC3E}">
        <p14:creationId xmlns:p14="http://schemas.microsoft.com/office/powerpoint/2010/main" val="333855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1201" y="457201"/>
            <a:ext cx="4543425" cy="2352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1" y="2819401"/>
            <a:ext cx="4486275" cy="3524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977641" y="3372626"/>
            <a:ext cx="7559039" cy="3489990"/>
          </a:xfrm>
          <a:prstGeom prst="rect">
            <a:avLst/>
          </a:prstGeom>
          <a:noFill/>
          <a:ln w="9525">
            <a:noFill/>
            <a:miter lim="800000"/>
            <a:headEnd/>
            <a:tailEnd/>
          </a:ln>
        </p:spPr>
      </p:pic>
    </p:spTree>
    <p:extLst>
      <p:ext uri="{BB962C8B-B14F-4D97-AF65-F5344CB8AC3E}">
        <p14:creationId xmlns:p14="http://schemas.microsoft.com/office/powerpoint/2010/main" val="391149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905D-B79C-E5B4-27FC-A9FE3FA0BCA3}"/>
              </a:ext>
            </a:extLst>
          </p:cNvPr>
          <p:cNvSpPr>
            <a:spLocks noGrp="1"/>
          </p:cNvSpPr>
          <p:nvPr>
            <p:ph type="title"/>
          </p:nvPr>
        </p:nvSpPr>
        <p:spPr/>
        <p:txBody>
          <a:bodyPr/>
          <a:lstStyle/>
          <a:p>
            <a:r>
              <a:rPr lang="en-US" dirty="0"/>
              <a:t>Field Research Procedures</a:t>
            </a:r>
          </a:p>
        </p:txBody>
      </p:sp>
      <p:sp>
        <p:nvSpPr>
          <p:cNvPr id="3" name="Content Placeholder 2">
            <a:extLst>
              <a:ext uri="{FF2B5EF4-FFF2-40B4-BE49-F238E27FC236}">
                <a16:creationId xmlns:a16="http://schemas.microsoft.com/office/drawing/2014/main" id="{956E9BC0-A784-71A9-EABC-A6E7B6AE1982}"/>
              </a:ext>
            </a:extLst>
          </p:cNvPr>
          <p:cNvSpPr>
            <a:spLocks noGrp="1"/>
          </p:cNvSpPr>
          <p:nvPr>
            <p:ph idx="1"/>
          </p:nvPr>
        </p:nvSpPr>
        <p:spPr/>
        <p:txBody>
          <a:bodyPr/>
          <a:lstStyle/>
          <a:p>
            <a:r>
              <a:rPr lang="en-US" dirty="0"/>
              <a:t>Q1.  The experimental report does not include information about the time of day when the data were collected for Experiments 1 or 2.  One might imagine that responses to the “lines” might be different at 9pm and 1am.  </a:t>
            </a:r>
          </a:p>
          <a:p>
            <a:pPr lvl="1"/>
            <a:r>
              <a:rPr lang="en-US" dirty="0"/>
              <a:t>Give 2 other extraneous variables that might affect the DV for these studies that should be considered in planning data collection.</a:t>
            </a:r>
          </a:p>
          <a:p>
            <a:r>
              <a:rPr lang="en-US" dirty="0"/>
              <a:t>Q2. How many participants total were run combined across Experiments 1 and 2?  How many days/hours/trips to the bars do you think this would have taken?</a:t>
            </a:r>
          </a:p>
          <a:p>
            <a:endParaRPr lang="en-US" dirty="0"/>
          </a:p>
        </p:txBody>
      </p:sp>
    </p:spTree>
    <p:extLst>
      <p:ext uri="{BB962C8B-B14F-4D97-AF65-F5344CB8AC3E}">
        <p14:creationId xmlns:p14="http://schemas.microsoft.com/office/powerpoint/2010/main" val="21960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924F-259F-AC4E-4C6F-516F28C75F6C}"/>
              </a:ext>
            </a:extLst>
          </p:cNvPr>
          <p:cNvSpPr>
            <a:spLocks noGrp="1"/>
          </p:cNvSpPr>
          <p:nvPr>
            <p:ph type="title"/>
          </p:nvPr>
        </p:nvSpPr>
        <p:spPr/>
        <p:txBody>
          <a:bodyPr/>
          <a:lstStyle/>
          <a:p>
            <a:r>
              <a:rPr lang="en-US" dirty="0"/>
              <a:t>Internal/External Validity</a:t>
            </a:r>
          </a:p>
        </p:txBody>
      </p:sp>
      <p:sp>
        <p:nvSpPr>
          <p:cNvPr id="3" name="Content Placeholder 2">
            <a:extLst>
              <a:ext uri="{FF2B5EF4-FFF2-40B4-BE49-F238E27FC236}">
                <a16:creationId xmlns:a16="http://schemas.microsoft.com/office/drawing/2014/main" id="{65E09B64-FB8A-D0A8-94E7-54B89A083AEE}"/>
              </a:ext>
            </a:extLst>
          </p:cNvPr>
          <p:cNvSpPr>
            <a:spLocks noGrp="1"/>
          </p:cNvSpPr>
          <p:nvPr>
            <p:ph idx="1"/>
          </p:nvPr>
        </p:nvSpPr>
        <p:spPr/>
        <p:txBody>
          <a:bodyPr/>
          <a:lstStyle/>
          <a:p>
            <a:r>
              <a:rPr lang="en-US" dirty="0"/>
              <a:t>Q3. Experiment 3 provides a comparable procedure suitable for a well-controlled laboratory environment.  How does this improve the internal validity of the results?</a:t>
            </a:r>
          </a:p>
          <a:p>
            <a:r>
              <a:rPr lang="en-US" dirty="0"/>
              <a:t>Q4. In what ways are Experiment 3 less effective than the field research with respect to external validity of the results?</a:t>
            </a:r>
          </a:p>
          <a:p>
            <a:endParaRPr lang="en-US" dirty="0"/>
          </a:p>
        </p:txBody>
      </p:sp>
    </p:spTree>
    <p:extLst>
      <p:ext uri="{BB962C8B-B14F-4D97-AF65-F5344CB8AC3E}">
        <p14:creationId xmlns:p14="http://schemas.microsoft.com/office/powerpoint/2010/main" val="426630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24840" y="609601"/>
            <a:ext cx="5471160" cy="38275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0" y="563881"/>
            <a:ext cx="5715000" cy="5986020"/>
          </a:xfrm>
          <a:prstGeom prst="rect">
            <a:avLst/>
          </a:prstGeom>
          <a:noFill/>
          <a:ln w="9525">
            <a:noFill/>
            <a:miter lim="800000"/>
            <a:headEnd/>
            <a:tailEnd/>
          </a:ln>
        </p:spPr>
      </p:pic>
    </p:spTree>
    <p:extLst>
      <p:ext uri="{BB962C8B-B14F-4D97-AF65-F5344CB8AC3E}">
        <p14:creationId xmlns:p14="http://schemas.microsoft.com/office/powerpoint/2010/main" val="164040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4881-5310-935D-1959-DB5D87A45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46871-C583-20E3-28B1-65F8C8228027}"/>
              </a:ext>
            </a:extLst>
          </p:cNvPr>
          <p:cNvSpPr>
            <a:spLocks noGrp="1"/>
          </p:cNvSpPr>
          <p:nvPr>
            <p:ph idx="1"/>
          </p:nvPr>
        </p:nvSpPr>
        <p:spPr/>
        <p:txBody>
          <a:bodyPr>
            <a:normAutofit fontScale="92500" lnSpcReduction="10000"/>
          </a:bodyPr>
          <a:lstStyle/>
          <a:p>
            <a:r>
              <a:rPr lang="en-US" dirty="0"/>
              <a:t>Q5. Experiment 1 includes the note:</a:t>
            </a:r>
          </a:p>
          <a:p>
            <a:pPr lvl="1"/>
            <a:r>
              <a:rPr lang="en-US" dirty="0"/>
              <a:t>“Because of concern that people might resent having their romantic responses subjected to scientific observation, pilot subjects were carefully debriefed, revealing that all had expected that social contacts might follow from being in the public setting of the bar and that non resenting the brief intrusion of the research.  Thus this study was deemed to meet Cook and Campbell’s (1979, p. 369) criteria for an innocuous field experiment excluded from the ethical requirement of informed consent.”</a:t>
            </a:r>
          </a:p>
          <a:p>
            <a:r>
              <a:rPr lang="en-US" dirty="0"/>
              <a:t>This rational does not meet modern expectations for best practices for ethical research.  </a:t>
            </a:r>
          </a:p>
          <a:p>
            <a:r>
              <a:rPr lang="en-US" dirty="0"/>
              <a:t>If one were to propose some similar research today, what ethical issues would you expect the IRB to raise and how might a researcher address those?</a:t>
            </a:r>
          </a:p>
          <a:p>
            <a:endParaRPr lang="en-US" dirty="0"/>
          </a:p>
        </p:txBody>
      </p:sp>
    </p:spTree>
    <p:extLst>
      <p:ext uri="{BB962C8B-B14F-4D97-AF65-F5344CB8AC3E}">
        <p14:creationId xmlns:p14="http://schemas.microsoft.com/office/powerpoint/2010/main" val="715666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2953</TotalTime>
  <Words>1008</Words>
  <Application>Microsoft Office PowerPoint</Application>
  <PresentationFormat>Widescreen</PresentationFormat>
  <Paragraphs>127</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205, Feb 26, Class 23</vt:lpstr>
      <vt:lpstr>Field experiment</vt:lpstr>
      <vt:lpstr>PowerPoint Presentation</vt:lpstr>
      <vt:lpstr>PowerPoint Presentation</vt:lpstr>
      <vt:lpstr>PowerPoint Presentation</vt:lpstr>
      <vt:lpstr>Field Research Procedures</vt:lpstr>
      <vt:lpstr>Internal/External Validity</vt:lpstr>
      <vt:lpstr>PowerPoint Presentation</vt:lpstr>
      <vt:lpstr>PowerPoint Presentation</vt:lpstr>
      <vt:lpstr>Field Research Summary </vt:lpstr>
      <vt:lpstr>Laptops in the classroom</vt:lpstr>
      <vt:lpstr>Contrasts</vt:lpstr>
      <vt:lpstr>Brain Training</vt:lpstr>
      <vt:lpstr>Methodological challenges</vt:lpstr>
      <vt:lpstr>RCR Problems</vt:lpstr>
      <vt:lpstr>Owen et al. (2010)</vt:lpstr>
      <vt:lpstr>Corbett et al. (2015)</vt:lpstr>
      <vt:lpstr>Childhood Developmental Studies</vt:lpstr>
      <vt:lpstr>Brain Training Summary</vt:lpstr>
      <vt:lpstr>For Wed Feb 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9, Class 21</dc:title>
  <dc:creator>Paul Reber</dc:creator>
  <cp:lastModifiedBy>Paul Reber</cp:lastModifiedBy>
  <cp:revision>9</cp:revision>
  <cp:lastPrinted>2022-11-09T19:04:50Z</cp:lastPrinted>
  <dcterms:created xsi:type="dcterms:W3CDTF">2022-11-07T18:42:32Z</dcterms:created>
  <dcterms:modified xsi:type="dcterms:W3CDTF">2024-02-20T20:44:53Z</dcterms:modified>
</cp:coreProperties>
</file>