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59" r:id="rId3"/>
    <p:sldId id="280" r:id="rId4"/>
    <p:sldId id="256" r:id="rId5"/>
    <p:sldId id="273" r:id="rId6"/>
    <p:sldId id="274" r:id="rId7"/>
    <p:sldId id="276" r:id="rId8"/>
    <p:sldId id="275" r:id="rId9"/>
    <p:sldId id="265" r:id="rId10"/>
    <p:sldId id="277" r:id="rId11"/>
    <p:sldId id="278" r:id="rId12"/>
    <p:sldId id="279" r:id="rId13"/>
    <p:sldId id="257" r:id="rId14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26012E65-6D00-4874-A141-BBD0C6DF8AA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62A5A6A-2CB2-4CD8-9084-9281734C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13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5A137B-4407-4FD0-B3D1-1C7C10183054}" type="slidenum">
              <a:rPr lang="en-US"/>
              <a:pPr/>
              <a:t>1</a:t>
            </a:fld>
            <a:endParaRPr 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64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8EB516-4CF1-4418-ACA6-4CBB00073677}" type="slidenum">
              <a:rPr lang="en-US"/>
              <a:pPr/>
              <a:t>2</a:t>
            </a:fld>
            <a:endParaRPr lang="en-US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42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7BEF2E-AD43-41B4-9A60-042ABDBFFEB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DD7B6-746E-FA8D-8936-AC29A2542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1D84D-2617-1596-ADDF-607A11A7E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2CD23-061C-00B5-423D-4776A976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14D3-B357-4D03-A6FB-3E0AE5AFB55B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506CE-EDC2-889A-01DD-45BEA87E6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C4006-6D52-FE26-EB96-F0075578C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55EF-5846-499E-942F-3956EF3A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43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F007B-D6B4-5AE3-7FAA-A492944EA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4ED14-72D7-F9A1-D675-7C5EBAB37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6C19A-17F3-85AB-575D-156076816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14D3-B357-4D03-A6FB-3E0AE5AFB55B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4F79E-D4C0-7F2D-9C08-6931666E1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FBC79-13A9-B2D2-3C33-5FEEDF4B1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55EF-5846-499E-942F-3956EF3A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21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F6B897-6BDB-D466-2912-87DD126EBF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CD824-F194-971F-A1E5-C01388A3D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BE49A-CB95-68F6-3BB8-A1FF7813A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14D3-B357-4D03-A6FB-3E0AE5AFB55B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9C803-B84A-C823-A896-370E6A195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D6598-269E-B17D-7945-409F50208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55EF-5846-499E-942F-3956EF3A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13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79297-9F36-4E22-8C7D-0FB7E9718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2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B823F-15A6-54EB-F871-252FF34C6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742E0-19D8-C03F-0609-C9236DA07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30708-928A-0C98-C047-501C7284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14D3-B357-4D03-A6FB-3E0AE5AFB55B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8C092-E5A5-5160-418F-629232516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8F156-3FE8-3F48-D662-274A8FAA7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55EF-5846-499E-942F-3956EF3A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13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462C5-9037-0DC6-B288-777BC2A25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5DB9C-5806-82F6-EC35-7B108E45F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C40C5-7453-9D42-5594-9EA4F7BDB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14D3-B357-4D03-A6FB-3E0AE5AFB55B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1D675-AEDA-5740-A829-A65408969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D4EDB-9226-FAF1-E694-6100E3864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55EF-5846-499E-942F-3956EF3A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04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02623-18F3-B53D-C1B9-2844D9D00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9C3E8-1F70-ED32-6DA6-CBEB215CD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C5459-FA4D-A695-6E40-C6F212129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C68CB-2EBC-BBC0-86CD-6A17571C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14D3-B357-4D03-A6FB-3E0AE5AFB55B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934B8-2D08-8659-F202-48C60860F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264F3-F436-0154-C363-9D53954CD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55EF-5846-499E-942F-3956EF3A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6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85996-16C6-C7BB-712D-A6C7535CF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BC44E-919D-9D05-E629-60A82B17E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E72BD-C7C2-D4F7-7330-24047A8C0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B6307-9DA0-465B-BA92-C2AFEB983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FDF0DD-245D-F4E1-2DFD-6274A2633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9AA4C5-AEA9-B229-2427-101E08F88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14D3-B357-4D03-A6FB-3E0AE5AFB55B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51F22C-B520-B8BF-0E92-850C844A8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DE0BB0-A686-CA4B-DFBC-E92A4C226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55EF-5846-499E-942F-3956EF3A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86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E20F8-8164-33E9-F662-975306662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FDA240-92FC-3052-BB58-BF14AD2AB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14D3-B357-4D03-A6FB-3E0AE5AFB55B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3F1430-0F74-18B3-AEC2-7D16DBA57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75D15D-36BA-DAE8-D09E-FB2FD9BC9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55EF-5846-499E-942F-3956EF3A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27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11F953-507C-6DEA-4180-CEB80468D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14D3-B357-4D03-A6FB-3E0AE5AFB55B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1330F2-2262-F920-922B-D6B02FC71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86CB1-848E-37EB-D432-DFF409C79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55EF-5846-499E-942F-3956EF3A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7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FCC4C-0CED-0A6E-3B2D-E38F8DD50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9E6C-EB1D-CD33-BE3D-DC434AEE7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5F298-4D69-6A38-92C1-D35A5D29B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3974B-EDA1-22F7-5988-9894D8A35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14D3-B357-4D03-A6FB-3E0AE5AFB55B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2882F-1820-C281-79E8-E882FB1AB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397EF-98AF-243A-3701-DF6881EE2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55EF-5846-499E-942F-3956EF3A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08499-7D8B-A1AE-9CD5-0FB015C11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FCC761-7341-AF4D-DDCB-2DB185D5C1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71D4EC-3C0D-60C8-E722-B9A72A530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9EE59-7564-2FF1-0934-30553BB25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14D3-B357-4D03-A6FB-3E0AE5AFB55B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D305D-9073-C189-BFAB-249948F9F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EA2BA-E03F-A58F-0855-33E4709F6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55EF-5846-499E-942F-3956EF3A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90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64FAE8-7737-7540-9D17-F7066829E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FAD24-B910-24F0-3B4E-239819463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0D7FA-BF53-8FF7-1F3D-4097A965B3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514D3-B357-4D03-A6FB-3E0AE5AFB55B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94DA8-61EE-B4C1-1306-E34AFAE5F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EFF31-410D-2876-C623-D8D66F1A8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655EF-5846-499E-942F-3956EF3A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8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Goals: Basic research methods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Experimental design</a:t>
            </a:r>
          </a:p>
          <a:p>
            <a:pPr lvl="1"/>
            <a:r>
              <a:rPr lang="en-US" dirty="0"/>
              <a:t>Between/within participant designs</a:t>
            </a:r>
          </a:p>
          <a:p>
            <a:pPr lvl="1"/>
            <a:r>
              <a:rPr lang="en-US" dirty="0"/>
              <a:t>Factorial designs</a:t>
            </a:r>
          </a:p>
          <a:p>
            <a:pPr lvl="1"/>
            <a:r>
              <a:rPr lang="en-US" dirty="0"/>
              <a:t>Correlational design</a:t>
            </a:r>
          </a:p>
          <a:p>
            <a:r>
              <a:rPr lang="en-US" dirty="0"/>
              <a:t>Experimental statistics</a:t>
            </a:r>
          </a:p>
          <a:p>
            <a:pPr lvl="1"/>
            <a:r>
              <a:rPr lang="en-US" dirty="0"/>
              <a:t>Descriptive statistics: mean, standard deviation, standard error</a:t>
            </a:r>
          </a:p>
          <a:p>
            <a:pPr lvl="1"/>
            <a:r>
              <a:rPr lang="en-US" dirty="0"/>
              <a:t>Inferential statistics: t-test, ANOVA, correlation, chi squared</a:t>
            </a:r>
          </a:p>
          <a:p>
            <a:r>
              <a:rPr lang="en-US" dirty="0"/>
              <a:t>Research ethics</a:t>
            </a:r>
          </a:p>
          <a:p>
            <a:pPr lvl="1"/>
            <a:r>
              <a:rPr lang="en-US" dirty="0"/>
              <a:t>Fair and equitable treatment of participants</a:t>
            </a:r>
          </a:p>
          <a:p>
            <a:pPr lvl="1"/>
            <a:r>
              <a:rPr lang="en-US" dirty="0"/>
              <a:t>Responsible Conduct of Research</a:t>
            </a:r>
          </a:p>
        </p:txBody>
      </p:sp>
    </p:spTree>
    <p:extLst>
      <p:ext uri="{BB962C8B-B14F-4D97-AF65-F5344CB8AC3E}">
        <p14:creationId xmlns:p14="http://schemas.microsoft.com/office/powerpoint/2010/main" val="2482595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ED9B8-570D-6B5E-75CF-0462B341F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CL1972 HW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34B38-329E-EB87-7E86-C2451FC09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What is 'depth of processing' and why might it lead to better memory?</a:t>
            </a:r>
          </a:p>
          <a:p>
            <a:endParaRPr lang="en-US" dirty="0"/>
          </a:p>
          <a:p>
            <a:r>
              <a:rPr lang="en-US" dirty="0"/>
              <a:t>2. In our study, what was the operational definition of 'deep encoding'?</a:t>
            </a:r>
          </a:p>
          <a:p>
            <a:endParaRPr lang="en-US" dirty="0"/>
          </a:p>
          <a:p>
            <a:r>
              <a:rPr lang="en-US" dirty="0"/>
              <a:t>3  In our study, what was the operational definition of 'shallow encoding'?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606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7523-D22D-AF49-F20A-CB470593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CL1972 HW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7EA49-11E6-F0A1-B93D-311236448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4. From the prior work cited (e.g., p 677), give another example of how researchers have implemented a different procedure to create shallow encoding.</a:t>
            </a:r>
          </a:p>
          <a:p>
            <a:endParaRPr lang="en-US" dirty="0"/>
          </a:p>
          <a:p>
            <a:r>
              <a:rPr lang="en-US" dirty="0"/>
              <a:t>5. Give another example of deep encoding from the briefly reviewed prior 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111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0EF1-5864-CD56-0FC6-B87C63FDC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D1B81-2D19-4DEA-4441-BC4255BBE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the process of carrying out the deep encoding instructions takes longer than shallow encoding?</a:t>
            </a:r>
          </a:p>
          <a:p>
            <a:pPr lvl="1"/>
            <a:r>
              <a:rPr lang="en-US" dirty="0"/>
              <a:t>Suppose it takes ~2 seconds to rate liking but &lt;1s to count vowels</a:t>
            </a:r>
          </a:p>
          <a:p>
            <a:endParaRPr lang="en-US" dirty="0"/>
          </a:p>
          <a:p>
            <a:r>
              <a:rPr lang="en-US" dirty="0"/>
              <a:t>What is an </a:t>
            </a:r>
            <a:r>
              <a:rPr lang="en-US" u="sng" dirty="0"/>
              <a:t>alternate explanation</a:t>
            </a:r>
            <a:r>
              <a:rPr lang="en-US" dirty="0"/>
              <a:t> for the finding that “deep encoding leads to better memory than shallow encoding”?</a:t>
            </a:r>
          </a:p>
          <a:p>
            <a:pPr lvl="1"/>
            <a:r>
              <a:rPr lang="en-US" dirty="0"/>
              <a:t>An alternate explanation does not change the data</a:t>
            </a:r>
          </a:p>
          <a:p>
            <a:pPr lvl="2"/>
            <a:r>
              <a:rPr lang="en-US" dirty="0"/>
              <a:t>Liking group still out-scores the vowel counting group</a:t>
            </a:r>
          </a:p>
          <a:p>
            <a:pPr lvl="1"/>
            <a:r>
              <a:rPr lang="en-US" dirty="0"/>
              <a:t>Provides a characterization of the data that is inconsistent with the theoretical aspect of the conclusion.</a:t>
            </a:r>
          </a:p>
        </p:txBody>
      </p:sp>
    </p:spTree>
    <p:extLst>
      <p:ext uri="{BB962C8B-B14F-4D97-AF65-F5344CB8AC3E}">
        <p14:creationId xmlns:p14="http://schemas.microsoft.com/office/powerpoint/2010/main" val="2859934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BFC9F-AABC-09B6-CFF1-EAF574657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Monday, Jan 08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6AF73-295C-5F19-27A9-C705D568F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 Chapter 2, Measurement</a:t>
            </a:r>
          </a:p>
          <a:p>
            <a:pPr algn="l"/>
            <a:r>
              <a:rPr lang="en-US" dirty="0"/>
              <a:t>As an exercise in thinking through the process of creating operational definitions, considering the following 3 common sayings.  For each, provide an example of how you might operationally define (a) an independent variable, (b) a dependent variable, and (c) state the direction in which the IV is hypothesized to affect the DV.</a:t>
            </a:r>
          </a:p>
          <a:p>
            <a:pPr lvl="1"/>
            <a:r>
              <a:rPr lang="en-US" dirty="0"/>
              <a:t>People feel sadder in blue rooms than in pink rooms</a:t>
            </a:r>
          </a:p>
          <a:p>
            <a:pPr lvl="1"/>
            <a:r>
              <a:rPr lang="en-US" dirty="0"/>
              <a:t>It takes longer to recognize a person in a photograph seen upside down</a:t>
            </a:r>
          </a:p>
          <a:p>
            <a:pPr lvl="1"/>
            <a:r>
              <a:rPr lang="en-US" dirty="0"/>
              <a:t>Absence makes the heart grow fonder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95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Critical thinking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Validity</a:t>
            </a:r>
          </a:p>
          <a:p>
            <a:pPr lvl="1" eaLnBrk="1" hangingPunct="1"/>
            <a:r>
              <a:rPr lang="en-US" dirty="0"/>
              <a:t>Design logic</a:t>
            </a:r>
          </a:p>
          <a:p>
            <a:pPr lvl="1" eaLnBrk="1" hangingPunct="1"/>
            <a:r>
              <a:rPr lang="en-US" dirty="0"/>
              <a:t>Interpreting results</a:t>
            </a:r>
          </a:p>
          <a:p>
            <a:pPr lvl="1" eaLnBrk="1" hangingPunct="1"/>
            <a:r>
              <a:rPr lang="en-US" dirty="0"/>
              <a:t>Identifying confounds</a:t>
            </a:r>
          </a:p>
          <a:p>
            <a:r>
              <a:rPr lang="en-US" dirty="0"/>
              <a:t>Reliability</a:t>
            </a:r>
          </a:p>
          <a:p>
            <a:pPr lvl="1"/>
            <a:r>
              <a:rPr lang="en-US" dirty="0"/>
              <a:t>Statistical relationships among variables</a:t>
            </a:r>
          </a:p>
          <a:p>
            <a:pPr lvl="1"/>
            <a:r>
              <a:rPr lang="en-US" dirty="0"/>
              <a:t>Accuracy of operational definitions to constructs</a:t>
            </a:r>
          </a:p>
          <a:p>
            <a:pPr lvl="1"/>
            <a:r>
              <a:rPr lang="en-US" dirty="0"/>
              <a:t>Selection artifacts/bias</a:t>
            </a:r>
          </a:p>
          <a:p>
            <a:r>
              <a:rPr lang="en-US" dirty="0"/>
              <a:t>Understanding published research</a:t>
            </a:r>
          </a:p>
          <a:p>
            <a:pPr lvl="1"/>
            <a:r>
              <a:rPr lang="en-US" dirty="0"/>
              <a:t>Including from media report summaries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976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99FA3-BC5B-616A-B0C1-5C15EE0D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F7413-7834-A46D-7B70-17FBC9600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How to read published research reports</a:t>
            </a:r>
          </a:p>
          <a:p>
            <a:pPr lvl="1"/>
            <a:r>
              <a:rPr lang="en-US" dirty="0"/>
              <a:t>Theory, methods, conclusions</a:t>
            </a:r>
          </a:p>
          <a:p>
            <a:pPr eaLnBrk="1" hangingPunct="1"/>
            <a:r>
              <a:rPr lang="en-US" dirty="0"/>
              <a:t>How to write an APA-format paper</a:t>
            </a:r>
          </a:p>
          <a:p>
            <a:pPr lvl="1" eaLnBrk="1" hangingPunct="1"/>
            <a:r>
              <a:rPr lang="en-US" dirty="0"/>
              <a:t>Abstract, Introduction, Methods, Results, Discussion, References,</a:t>
            </a:r>
          </a:p>
          <a:p>
            <a:pPr lvl="1" eaLnBrk="1" hangingPunct="1"/>
            <a:r>
              <a:rPr lang="en-US" dirty="0"/>
              <a:t>Figures &amp; Tables for data visualization</a:t>
            </a:r>
          </a:p>
          <a:p>
            <a:pPr lvl="1" eaLnBrk="1" hangingPunct="1"/>
            <a:r>
              <a:rPr lang="en-US" dirty="0"/>
              <a:t>How to design and plan a study</a:t>
            </a:r>
          </a:p>
          <a:p>
            <a:pPr lvl="2" eaLnBrk="1" hangingPunct="1"/>
            <a:r>
              <a:rPr lang="en-US" dirty="0"/>
              <a:t>Collecting data</a:t>
            </a:r>
          </a:p>
          <a:p>
            <a:pPr lvl="2" eaLnBrk="1" hangingPunct="1"/>
            <a:r>
              <a:rPr lang="en-US" dirty="0"/>
              <a:t>Organizing data for analysis</a:t>
            </a:r>
          </a:p>
          <a:p>
            <a:pPr lvl="1"/>
            <a:r>
              <a:rPr lang="en-US" dirty="0"/>
              <a:t>Background research to present theory and conclusions</a:t>
            </a:r>
          </a:p>
          <a:p>
            <a:r>
              <a:rPr lang="en-US" dirty="0"/>
              <a:t>Presenting your Final Project to the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591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B4F961-0757-D2B8-842E-86DF2976E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205 Sep 27, </a:t>
            </a:r>
            <a:r>
              <a:rPr lang="en-US" dirty="0"/>
              <a:t>Class 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06ADE8-E432-6D03-421D-EF4369ADB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1: Basics of Experimentation</a:t>
            </a:r>
          </a:p>
          <a:p>
            <a:pPr lvl="1"/>
            <a:r>
              <a:rPr lang="en-US" dirty="0"/>
              <a:t>Errors of experimentation</a:t>
            </a:r>
          </a:p>
          <a:p>
            <a:pPr lvl="1"/>
            <a:endParaRPr lang="en-US" dirty="0"/>
          </a:p>
          <a:p>
            <a:r>
              <a:rPr lang="en-US" dirty="0"/>
              <a:t>Craik &amp; Lockhart (1972)</a:t>
            </a:r>
          </a:p>
          <a:p>
            <a:pPr lvl="1"/>
            <a:r>
              <a:rPr lang="en-US" dirty="0"/>
              <a:t>Theoretical ideas behind “depths of processing”</a:t>
            </a:r>
          </a:p>
        </p:txBody>
      </p:sp>
    </p:spTree>
    <p:extLst>
      <p:ext uri="{BB962C8B-B14F-4D97-AF65-F5344CB8AC3E}">
        <p14:creationId xmlns:p14="http://schemas.microsoft.com/office/powerpoint/2010/main" val="1665069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Nightlights and myopia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50076" y="1417638"/>
            <a:ext cx="10087098" cy="4525963"/>
          </a:xfrm>
        </p:spPr>
        <p:txBody>
          <a:bodyPr/>
          <a:lstStyle/>
          <a:p>
            <a:pPr eaLnBrk="1" hangingPunct="1"/>
            <a:r>
              <a:rPr lang="en-US" dirty="0"/>
              <a:t>Quinn et al (1999)</a:t>
            </a:r>
          </a:p>
          <a:p>
            <a:pPr lvl="1" eaLnBrk="1" hangingPunct="1"/>
            <a:r>
              <a:rPr lang="en-US" dirty="0"/>
              <a:t>Data on vision &amp; nightlights in 479 children (age 2-16, mean = 8)</a:t>
            </a:r>
          </a:p>
        </p:txBody>
      </p:sp>
      <p:graphicFrame>
        <p:nvGraphicFramePr>
          <p:cNvPr id="14473" name="Group 13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65894436"/>
              </p:ext>
            </p:extLst>
          </p:nvPr>
        </p:nvGraphicFramePr>
        <p:xfrm>
          <a:off x="850076" y="3078012"/>
          <a:ext cx="8610600" cy="3048152"/>
        </p:xfrm>
        <a:graphic>
          <a:graphicData uri="http://schemas.openxmlformats.org/drawingml/2006/table">
            <a:tbl>
              <a:tblPr/>
              <a:tblGrid>
                <a:gridCol w="172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2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7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24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4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7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Lighting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Hyperopia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Emmetropia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Myopic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High Myopic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4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Darkness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390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Nightlight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390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Room light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48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90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5932C1B-AF86-6649-7F9B-9C8BAC3A2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Inferences from experimentation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4844EC-ED04-BF62-9C5B-8ADFD76C5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Reliability</a:t>
            </a:r>
          </a:p>
          <a:p>
            <a:pPr lvl="1"/>
            <a:r>
              <a:rPr lang="en-US" dirty="0"/>
              <a:t>Statistics: the IV affected the DV, e.g., p&lt;.05</a:t>
            </a:r>
          </a:p>
          <a:p>
            <a:pPr lvl="1"/>
            <a:r>
              <a:rPr lang="en-US" dirty="0"/>
              <a:t>Technically the probability is the “chance of obtaining these data under the null hypothesis”</a:t>
            </a:r>
          </a:p>
          <a:p>
            <a:pPr lvl="2"/>
            <a:r>
              <a:rPr lang="en-US" dirty="0"/>
              <a:t>Null = IV does not affect the DV</a:t>
            </a:r>
          </a:p>
          <a:p>
            <a:pPr lvl="1"/>
            <a:r>
              <a:rPr lang="en-US" dirty="0"/>
              <a:t>Reliability really should mean the probability that the experiment is reproducible</a:t>
            </a:r>
          </a:p>
          <a:p>
            <a:r>
              <a:rPr lang="en-US" dirty="0"/>
              <a:t>Validity</a:t>
            </a:r>
          </a:p>
          <a:p>
            <a:pPr lvl="1"/>
            <a:r>
              <a:rPr lang="en-US" dirty="0"/>
              <a:t>The experiment means what we say it means</a:t>
            </a:r>
          </a:p>
          <a:p>
            <a:pPr lvl="1"/>
            <a:r>
              <a:rPr lang="en-US" dirty="0"/>
              <a:t>Operational definition problems (measurement)</a:t>
            </a:r>
          </a:p>
          <a:p>
            <a:pPr lvl="1"/>
            <a:r>
              <a:rPr lang="en-US" dirty="0"/>
              <a:t>Confounds and alternate explanations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21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80367-9B98-E229-6962-0F38CEB60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D02AC-2805-8F8A-AC8A-623D77C63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1 error</a:t>
            </a:r>
          </a:p>
          <a:p>
            <a:pPr lvl="1"/>
            <a:r>
              <a:rPr lang="en-US" dirty="0"/>
              <a:t>False positive, incorrectly claiming the IV affects the DV</a:t>
            </a:r>
          </a:p>
          <a:p>
            <a:pPr lvl="1"/>
            <a:r>
              <a:rPr lang="en-US" dirty="0"/>
              <a:t>Operational definition problem: IV does not reflect the construct</a:t>
            </a:r>
          </a:p>
          <a:p>
            <a:pPr lvl="1"/>
            <a:r>
              <a:rPr lang="en-US" dirty="0"/>
              <a:t>Alternate explanation: another variable explains the data</a:t>
            </a:r>
          </a:p>
          <a:p>
            <a:pPr lvl="1"/>
            <a:endParaRPr lang="en-US" dirty="0"/>
          </a:p>
          <a:p>
            <a:r>
              <a:rPr lang="en-US" dirty="0"/>
              <a:t>Type 2 error</a:t>
            </a:r>
          </a:p>
          <a:p>
            <a:pPr lvl="1"/>
            <a:r>
              <a:rPr lang="en-US" dirty="0"/>
              <a:t>False negative, incorrectly thinking the IV did not affect the DV</a:t>
            </a:r>
          </a:p>
          <a:p>
            <a:pPr lvl="1"/>
            <a:r>
              <a:rPr lang="en-US" dirty="0"/>
              <a:t>Experimental control problem: too much noise/variance</a:t>
            </a:r>
          </a:p>
          <a:p>
            <a:pPr lvl="1"/>
            <a:r>
              <a:rPr lang="en-US" dirty="0"/>
              <a:t>Power problem: insufficient data (participants)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122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F68A-AC5C-8C82-B26F-9CBB16B0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6F4B6-6872-40B6-FBB8-A8CD1397D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</a:t>
            </a:r>
          </a:p>
          <a:p>
            <a:r>
              <a:rPr lang="en-US" dirty="0"/>
              <a:t>Operational definitions: IV, DV</a:t>
            </a:r>
          </a:p>
          <a:p>
            <a:pPr lvl="1"/>
            <a:r>
              <a:rPr lang="en-US" dirty="0"/>
              <a:t>Implementing a procedure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Analysis</a:t>
            </a:r>
          </a:p>
          <a:p>
            <a:pPr lvl="1"/>
            <a:r>
              <a:rPr lang="en-US" dirty="0"/>
              <a:t>Statement about how/if IV affected DV</a:t>
            </a:r>
          </a:p>
          <a:p>
            <a:r>
              <a:rPr lang="en-US" dirty="0"/>
              <a:t>Inference about results</a:t>
            </a:r>
          </a:p>
          <a:p>
            <a:pPr lvl="1"/>
            <a:r>
              <a:rPr lang="en-US" dirty="0"/>
              <a:t>Statement about relationship among constructs</a:t>
            </a:r>
          </a:p>
        </p:txBody>
      </p:sp>
    </p:spTree>
    <p:extLst>
      <p:ext uri="{BB962C8B-B14F-4D97-AF65-F5344CB8AC3E}">
        <p14:creationId xmlns:p14="http://schemas.microsoft.com/office/powerpoint/2010/main" val="3229781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29338-4AAD-2586-B8C1-A78F55F11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Craik &amp; Lockhart (1972): Depth of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A1CBE-6AD3-153A-910D-BA1D82A64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Memory background</a:t>
            </a:r>
          </a:p>
          <a:p>
            <a:pPr lvl="1"/>
            <a:r>
              <a:rPr lang="en-US" dirty="0"/>
              <a:t>Somewhat archaic terms (STS, LTS)</a:t>
            </a:r>
          </a:p>
          <a:p>
            <a:pPr lvl="1"/>
            <a:r>
              <a:rPr lang="en-US" dirty="0"/>
              <a:t>Modern framework has similar structure (Multistore)</a:t>
            </a:r>
          </a:p>
          <a:p>
            <a:pPr lvl="2"/>
            <a:r>
              <a:rPr lang="en-US" dirty="0"/>
              <a:t>Working memory (from perception): capacity-limited, rapidly fading</a:t>
            </a:r>
          </a:p>
          <a:p>
            <a:pPr lvl="2"/>
            <a:r>
              <a:rPr lang="en-US" dirty="0"/>
              <a:t>Long-term memory: large capacity, highly persistent</a:t>
            </a:r>
          </a:p>
          <a:p>
            <a:pPr lvl="1"/>
            <a:r>
              <a:rPr lang="en-US" dirty="0"/>
              <a:t>LTM is all stored knowledge</a:t>
            </a:r>
          </a:p>
          <a:p>
            <a:pPr lvl="2"/>
            <a:r>
              <a:rPr lang="en-US" dirty="0"/>
              <a:t>Knowledge of general facts = Semantic</a:t>
            </a:r>
          </a:p>
          <a:p>
            <a:pPr lvl="2"/>
            <a:r>
              <a:rPr lang="en-US" dirty="0"/>
              <a:t>Knowledge of personal experiences = Episodic</a:t>
            </a:r>
          </a:p>
          <a:p>
            <a:r>
              <a:rPr lang="en-US" dirty="0"/>
              <a:t>Semantic memory includes knowing what a word means </a:t>
            </a:r>
          </a:p>
          <a:p>
            <a:r>
              <a:rPr lang="en-US" dirty="0"/>
              <a:t>Episodic memory refers to the event of encountering that word during the study phase</a:t>
            </a:r>
          </a:p>
        </p:txBody>
      </p:sp>
    </p:spTree>
    <p:extLst>
      <p:ext uri="{BB962C8B-B14F-4D97-AF65-F5344CB8AC3E}">
        <p14:creationId xmlns:p14="http://schemas.microsoft.com/office/powerpoint/2010/main" val="1667505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12872</TotalTime>
  <Words>766</Words>
  <Application>Microsoft Office PowerPoint</Application>
  <PresentationFormat>Widescreen</PresentationFormat>
  <Paragraphs>128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Class Goals: Basic research methods</vt:lpstr>
      <vt:lpstr>Critical thinking</vt:lpstr>
      <vt:lpstr>PowerPoint Presentation</vt:lpstr>
      <vt:lpstr>205 Sep 27, Class 2</vt:lpstr>
      <vt:lpstr>Nightlights and myopia</vt:lpstr>
      <vt:lpstr>Inferences from experimentation</vt:lpstr>
      <vt:lpstr>Experimental Error</vt:lpstr>
      <vt:lpstr>Experimental Design Overview</vt:lpstr>
      <vt:lpstr>Craik &amp; Lockhart (1972): Depth of processing</vt:lpstr>
      <vt:lpstr>CL1972 HW Questions</vt:lpstr>
      <vt:lpstr>CL1972 HW Questions</vt:lpstr>
      <vt:lpstr>Experimental control</vt:lpstr>
      <vt:lpstr>For Monday, Jan 08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205 Sep 23, Class 2</dc:title>
  <dc:creator>Paul Reber</dc:creator>
  <cp:lastModifiedBy>Paul Reber</cp:lastModifiedBy>
  <cp:revision>13</cp:revision>
  <cp:lastPrinted>2022-09-23T17:25:37Z</cp:lastPrinted>
  <dcterms:created xsi:type="dcterms:W3CDTF">2022-09-13T14:04:12Z</dcterms:created>
  <dcterms:modified xsi:type="dcterms:W3CDTF">2024-09-21T18:31:19Z</dcterms:modified>
</cp:coreProperties>
</file>