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FF"/>
    <a:srgbClr val="006CBF"/>
    <a:srgbClr val="106600"/>
    <a:srgbClr val="FFA500"/>
    <a:srgbClr val="DC113A"/>
    <a:srgbClr val="FFFFFF"/>
    <a:srgbClr val="FFBF00"/>
    <a:srgbClr val="800080"/>
    <a:srgbClr val="40E0D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4F48-282B-CBED-0DF8-43E7B28BF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63ACF-45A4-EB99-DB54-15381A905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4F16-466E-EDF5-8630-AB4AB838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CDD0B-65B1-2F0D-8C5C-2D8575C8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1D66-6A09-E888-EECE-27114573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D108-FC8C-9342-7A0B-F978A28C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3EC37-AE66-D4A5-9135-59C07364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A7F8-D260-5CBA-9392-FA444C6D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22FB8-B3C4-F1C0-308E-1915A785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5A64-F70C-E812-4F5C-A762DA6F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BE52A-EB2E-ED49-C942-EC9FB26B0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67BC9-0730-E160-4A69-F2DC0AD07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8D90-28C4-B781-761B-F569015F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508F-DAB9-519D-A1F1-4A17A0DA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7C67A-FC5E-C47E-B86A-21EC8493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4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49936-AFD0-B1D8-67E7-D015421D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6FFE-9346-4761-CE62-E7CE2A05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0BB3-99AA-A4A9-4737-3BD1A250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6F2D-206D-BA36-D2F9-B8448214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296B-602F-521D-1601-A49C585B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A10D-EC02-444D-40C5-778887F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2D2AF-02F2-9828-F0D0-D4560217F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84D5-8E46-3520-B380-23489E2C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FD17-1D0D-FE67-B30E-28785F2D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7C156-780E-F1EA-6236-F89E6AD8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196B-8CA3-F178-873D-4258E6AB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C9B0-E2A4-C58C-BA38-DED14A741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7649A-53BF-FA1A-012B-A58DA7521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4247-676C-4EA4-F7F1-A328E802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440E-7CCA-656E-4FE1-27472F95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23707-FB11-8558-5543-24C428CC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EF81-08B6-92CF-11DC-5F260856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75BF7-771E-30C1-622A-BA4D35FA5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D952C-4238-E943-6AE3-A6457B196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32119-5591-6877-96E8-10482A7ED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575B-B5D4-72B6-CA0A-34273D59E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D8980-C71A-B74F-50EE-A51AF81E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53543-708B-4BCB-C322-327EE170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05B51-4A6D-0971-63F3-204310AE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1D74-13D5-2121-DA78-60EA2CAE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F7B99-A6EC-1A27-FF65-490ED299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24B71-3B22-CACA-8232-BCEFB5CD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7E350-4DD2-9110-6502-5E29B8F6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7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0A2A8-F9E9-4074-8572-42EFFD43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D1AEC-C7FD-0191-7E9B-C54E0F5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BCA46-3076-84C5-0F02-461B5C13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43CF-6BA8-236E-10D8-68B2B777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612C-36FF-934C-1180-0D208015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2B6EE-028F-0F4A-C136-7AA21E163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CD69-2FB8-4524-4857-538DFF37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D2B7-EADD-E598-0926-E01C3D12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EBBAD-B30A-291F-5312-6BD12DF4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8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6E05-B60C-2BEC-D8FB-BF820E7F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3817E-C9DE-4213-1367-34B4BF451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BC8C0-B299-DA13-24DB-FA777434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34D9D-A1BB-FC2F-DE57-538AC59B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2C6D3-F8F5-0FB1-0FB7-7D9E4443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7A95-78BB-A027-E535-85E9FAAE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6CDFE-7346-E0B7-EC16-493777B80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ED26E-30B0-EF75-F9AD-732E5D638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4A9F-9973-6C7F-CA69-ADC991ACA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50F2-8D7C-415A-AA29-920B8C1BD8E6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09C39-5205-E023-583C-BE01778AD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6124A-4CB2-066C-ED83-D477036E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A7EC2-894C-4296-9AD2-75E3ED71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94711CAE-C226-FD80-32E7-EA0181B57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12" y="1077301"/>
            <a:ext cx="4560697" cy="4572000"/>
          </a:xfrm>
          <a:prstGeom prst="rect">
            <a:avLst/>
          </a:prstGeom>
        </p:spPr>
      </p:pic>
      <p:pic>
        <p:nvPicPr>
          <p:cNvPr id="20" name="Picture 19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A218A586-B28A-6730-9D51-7FCD84EB6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09" y="1050142"/>
            <a:ext cx="4572000" cy="463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D25A5AC0-AD6F-39C7-B712-B2A1A7974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936" y="1421395"/>
            <a:ext cx="4572000" cy="4662534"/>
          </a:xfrm>
          <a:prstGeom prst="rect">
            <a:avLst/>
          </a:prstGeom>
        </p:spPr>
      </p:pic>
      <p:pic>
        <p:nvPicPr>
          <p:cNvPr id="4" name="Picture 3" descr="A screenshot of a journal&#10;&#10;Description automatically generated">
            <a:extLst>
              <a:ext uri="{FF2B5EF4-FFF2-40B4-BE49-F238E27FC236}">
                <a16:creationId xmlns:a16="http://schemas.microsoft.com/office/drawing/2014/main" id="{EEDC62E1-D3A3-6B3F-0DE1-EDCD0DA6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310" y="1430448"/>
            <a:ext cx="45946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792B-AED7-A4BE-05DC-59D50469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2AB0C-0A1C-2E51-DBDC-A04D042B7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4s time per word to rate (automatic advance)</a:t>
            </a:r>
          </a:p>
          <a:p>
            <a:pPr lvl="1"/>
            <a:r>
              <a:rPr lang="en-US" dirty="0"/>
              <a:t>“For each word, rate how much you like the word on a 1 to 5 scale. 5 means you like the word very much and 1 means you dislike the word very much. Indicate your rating with keyboard or mouse.”</a:t>
            </a:r>
          </a:p>
          <a:p>
            <a:pPr lvl="1"/>
            <a:r>
              <a:rPr lang="en-US" dirty="0"/>
              <a:t>“For each word, count the number of vowels in each word. Enter the number with keyboard or mouse"</a:t>
            </a:r>
          </a:p>
          <a:p>
            <a:r>
              <a:rPr lang="en-US" dirty="0"/>
              <a:t>3m delay period completing trivia questions</a:t>
            </a:r>
          </a:p>
          <a:p>
            <a:r>
              <a:rPr lang="en-US" sz="2800" dirty="0"/>
              <a:t>A set of 60 words was used for the study and test stimuli.  Words were selected to have a written frequency of 30-80 per million and to be 5-8 letters in length.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8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0C8-B743-3931-FF7D-31F3BA847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FDC2-7D42-CA99-1C4F-B5E8FFAC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POCKET, PAINT, PRISON, QUARTER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CITIZEN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ROUGH, BRAIN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TEMPLE, PRINCE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MEDICINE, FILLING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PALACE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GRAVE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CONCRETE, DANCER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BASEMENT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FENCE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SWIMMING, QUEEN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OCEAN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CLOTH, DRIVER, LIQUID, SOLDIER, GALLERY, CHAIN, LUMBER, STEEL, MISSILE, SMOKE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AUTHOR, OWNER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PORCH, FISHING, SMELL, SHADOW, TRACK, GUEST, DISPLAY, MUSCLE, SPEAKER, WEDDING, WORKER, GUIDE, BRUSH, HIGHWAY, NAVAL, CARBON, PARTNER</a:t>
            </a:r>
            <a:r>
              <a:rPr lang="en-US" sz="24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PASSAGE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93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trivia game&#10;&#10;Description automatically generated">
            <a:extLst>
              <a:ext uri="{FF2B5EF4-FFF2-40B4-BE49-F238E27FC236}">
                <a16:creationId xmlns:a16="http://schemas.microsoft.com/office/drawing/2014/main" id="{3898D561-D97A-6454-5E68-0C455FE95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76" y="1395252"/>
            <a:ext cx="4560753" cy="45720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21C6D64-383A-34F3-DCA4-2E1421145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53" y="1395252"/>
            <a:ext cx="453842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3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71ED113-4D5E-5A14-19AE-FF9CA0A6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340" y="1430447"/>
            <a:ext cx="4560725" cy="4572000"/>
          </a:xfrm>
          <a:prstGeom prst="rect">
            <a:avLst/>
          </a:prstGeom>
        </p:spPr>
      </p:pic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F9F53A23-76E0-0A37-ADFA-700B10D4B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36" y="1430447"/>
            <a:ext cx="45607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1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F6335-2281-3D07-F557-843C40B3BF2F}"/>
                  </a:ext>
                </a:extLst>
              </p:cNvPr>
              <p:cNvSpPr txBox="1"/>
              <p:nvPr/>
            </p:nvSpPr>
            <p:spPr>
              <a:xfrm>
                <a:off x="1608010" y="716121"/>
                <a:ext cx="91826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AF6335-2281-3D07-F557-843C40B3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010" y="716121"/>
                <a:ext cx="918265" cy="572273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B11D-E3F6-59C7-8816-3CC1B9A3B5C2}"/>
                  </a:ext>
                </a:extLst>
              </p:cNvPr>
              <p:cNvSpPr txBox="1"/>
              <p:nvPr/>
            </p:nvSpPr>
            <p:spPr>
              <a:xfrm>
                <a:off x="3810000" y="716121"/>
                <a:ext cx="1509259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00B11D-E3F6-59C7-8816-3CC1B9A3B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716121"/>
                <a:ext cx="1509259" cy="535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92C215-9D68-38B3-AEED-8E0C19FA22C8}"/>
                  </a:ext>
                </a:extLst>
              </p:cNvPr>
              <p:cNvSpPr txBox="1"/>
              <p:nvPr/>
            </p:nvSpPr>
            <p:spPr>
              <a:xfrm>
                <a:off x="5970284" y="533400"/>
                <a:ext cx="1804918" cy="1136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92C215-9D68-38B3-AEED-8E0C19FA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284" y="533400"/>
                <a:ext cx="1804918" cy="1136786"/>
              </a:xfrm>
              <a:prstGeom prst="rect">
                <a:avLst/>
              </a:prstGeom>
              <a:blipFill>
                <a:blip r:embed="rId4"/>
                <a:stretch>
                  <a:fillRect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FB8DC-C1F8-B490-27C3-C2410CA61D46}"/>
                  </a:ext>
                </a:extLst>
              </p:cNvPr>
              <p:cNvSpPr txBox="1"/>
              <p:nvPr/>
            </p:nvSpPr>
            <p:spPr>
              <a:xfrm>
                <a:off x="5664613" y="3291840"/>
                <a:ext cx="2401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2FB8DC-C1F8-B490-27C3-C2410CA6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613" y="3291840"/>
                <a:ext cx="2401875" cy="276999"/>
              </a:xfrm>
              <a:prstGeom prst="rect">
                <a:avLst/>
              </a:prstGeom>
              <a:blipFill>
                <a:blip r:embed="rId5"/>
                <a:stretch>
                  <a:fillRect l="-1523" t="-2222" r="-177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75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2DE492-39E3-9B21-EB24-291FF963C0F9}"/>
              </a:ext>
            </a:extLst>
          </p:cNvPr>
          <p:cNvSpPr/>
          <p:nvPr/>
        </p:nvSpPr>
        <p:spPr>
          <a:xfrm>
            <a:off x="1676400" y="971550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3200" b="1" dirty="0">
                <a:solidFill>
                  <a:srgbClr val="FF7F50"/>
                </a:solidFill>
              </a:rPr>
              <a:t>CORAL</a:t>
            </a:r>
          </a:p>
          <a:p>
            <a:pPr algn="ctr"/>
            <a:r>
              <a:rPr lang="en-US" sz="3200" b="1" dirty="0">
                <a:solidFill>
                  <a:srgbClr val="40E0D0"/>
                </a:solidFill>
              </a:rPr>
              <a:t>TURQUOISE</a:t>
            </a:r>
          </a:p>
          <a:p>
            <a:pPr algn="ctr"/>
            <a:r>
              <a:rPr lang="en-US" sz="3200" b="1" dirty="0">
                <a:solidFill>
                  <a:srgbClr val="800080"/>
                </a:solidFill>
              </a:rPr>
              <a:t>PURPLE</a:t>
            </a:r>
          </a:p>
          <a:p>
            <a:pPr algn="ctr"/>
            <a:r>
              <a:rPr lang="en-US" sz="3200" b="1" dirty="0">
                <a:solidFill>
                  <a:srgbClr val="FFBF00"/>
                </a:solidFill>
              </a:rPr>
              <a:t>AMBER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3903B-6C79-3734-7EB7-1472067A3430}"/>
              </a:ext>
            </a:extLst>
          </p:cNvPr>
          <p:cNvSpPr/>
          <p:nvPr/>
        </p:nvSpPr>
        <p:spPr>
          <a:xfrm>
            <a:off x="9829800" y="942975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BLUE</a:t>
            </a:r>
          </a:p>
          <a:p>
            <a:pPr algn="ctr"/>
            <a:r>
              <a:rPr lang="en-US" sz="3200" dirty="0">
                <a:solidFill>
                  <a:srgbClr val="DC143C"/>
                </a:solidFill>
              </a:rPr>
              <a:t>CRIMSON</a:t>
            </a:r>
          </a:p>
          <a:p>
            <a:pPr algn="ctr"/>
            <a:r>
              <a:rPr lang="en-US" sz="3200" dirty="0">
                <a:solidFill>
                  <a:srgbClr val="CCCCFF"/>
                </a:solidFill>
              </a:rPr>
              <a:t>PERIWINKLE</a:t>
            </a:r>
          </a:p>
          <a:p>
            <a:pPr algn="ctr"/>
            <a:r>
              <a:rPr lang="en-US" sz="3200" dirty="0">
                <a:solidFill>
                  <a:srgbClr val="FFA500"/>
                </a:solidFill>
              </a:rPr>
              <a:t>ORANGE</a:t>
            </a: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248DA-F53D-263E-C0E0-58DD82C7B592}"/>
              </a:ext>
            </a:extLst>
          </p:cNvPr>
          <p:cNvSpPr/>
          <p:nvPr/>
        </p:nvSpPr>
        <p:spPr>
          <a:xfrm>
            <a:off x="4572000" y="971550"/>
            <a:ext cx="2362200" cy="3238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DC113A"/>
                </a:solidFill>
              </a:rPr>
              <a:t>BLUE</a:t>
            </a:r>
          </a:p>
          <a:p>
            <a:pPr algn="ctr"/>
            <a:r>
              <a:rPr lang="en-US" sz="3200" b="1" dirty="0">
                <a:solidFill>
                  <a:srgbClr val="FFA500"/>
                </a:solidFill>
              </a:rPr>
              <a:t>CRIMSON</a:t>
            </a:r>
          </a:p>
          <a:p>
            <a:pPr algn="ctr"/>
            <a:r>
              <a:rPr lang="en-US" sz="3200" b="1" dirty="0">
                <a:solidFill>
                  <a:srgbClr val="106600"/>
                </a:solidFill>
              </a:rPr>
              <a:t>PERIWINKLE</a:t>
            </a:r>
          </a:p>
          <a:p>
            <a:pPr algn="ctr"/>
            <a:r>
              <a:rPr lang="en-US" sz="3200" b="1" dirty="0">
                <a:solidFill>
                  <a:srgbClr val="006CBF"/>
                </a:solidFill>
              </a:rPr>
              <a:t>ORANGE</a:t>
            </a:r>
          </a:p>
          <a:p>
            <a:pPr algn="ctr"/>
            <a:r>
              <a:rPr lang="en-US" sz="3200" b="1" dirty="0">
                <a:solidFill>
                  <a:srgbClr val="C8C8FF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399064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27787</TotalTime>
  <Words>271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Reber</dc:creator>
  <cp:lastModifiedBy>Paul Reber</cp:lastModifiedBy>
  <cp:revision>4</cp:revision>
  <dcterms:created xsi:type="dcterms:W3CDTF">2023-10-11T18:32:12Z</dcterms:created>
  <dcterms:modified xsi:type="dcterms:W3CDTF">2023-12-27T19:26:20Z</dcterms:modified>
</cp:coreProperties>
</file>