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6" r:id="rId5"/>
    <p:sldId id="258" r:id="rId6"/>
    <p:sldId id="259" r:id="rId7"/>
    <p:sldId id="260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05CD-4E92-496A-AEB2-F6A9593AF53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EE1CD-60C2-4BB7-BEBD-C0E819E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A137B-4407-4FD0-B3D1-1C7C10183054}" type="slidenum">
              <a:rPr lang="en-US"/>
              <a:pPr/>
              <a:t>5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EB516-4CF1-4418-ACA6-4CBB00073677}" type="slidenum">
              <a:rPr lang="en-US"/>
              <a:pPr/>
              <a:t>6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090E0-8188-4F4E-92E1-7BBC12B459BD}" type="slidenum">
              <a:rPr lang="en-US"/>
              <a:pPr/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F5FDB-7781-45FA-B3DD-1621141DC192}" type="slidenum">
              <a:rPr lang="en-US"/>
              <a:pPr/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3A41-3798-4289-1365-18E55829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DE4D-5027-DFFE-D298-2E0E2242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C272-63AC-7864-FAB7-EC7279B1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5769-4501-9BB4-75AC-67CCE85E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A4B-5CA0-E7F3-D3E9-134C4A2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039F-824C-10BE-42BF-999B04D5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28E5-9D62-233B-5A04-EBB31DE5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E73B-669A-43F6-E748-10A9CB3F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8508-DE92-7C44-E0D6-A84F49E6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7A1B-0CCD-8056-C17D-F494A24A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969C9-6C41-3F27-3373-B571A5498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0C4D-94D5-D65D-F1DF-615B45DF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5CFF-5A91-529E-9D66-78781DC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C8C0-275B-32BD-9ED1-40A592FF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576E-BD51-B4AB-43F8-22C992E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FED0-2AD8-212B-7C4C-60C5A79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07A5-6EC5-1BE4-8B81-AB0517A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83EA-4673-A0A1-602C-F218FFFE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B650-6480-096F-643B-5E32332C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7735-287C-4053-9B41-4614C96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A931-9470-4443-9D6B-EA2639D4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A0E8-4989-7842-2331-8C161F1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2BA8-4983-BA9A-B877-60FC5864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8C39-258B-D7AD-E220-051B5D0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7DB4-7FD1-B3BB-DCD1-9BB6A2C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9FCA-B79D-BAFB-4552-027DB01E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D630-6C5C-1A8D-49D5-09408383B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F241-65EB-9B80-7823-3E7C9697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B6BD-0A81-4257-1C58-06F6239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A7EDB-2511-03D5-4C90-5ED3BE76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2699-0BC1-FE2F-EB37-8154E59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170D-8BB8-F45B-5C89-79FA810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B6C7-5DEC-166E-9DB7-C7CB4978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1332E-D44C-182E-F40E-E200B8A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848C9-5E40-F8A4-52E3-0444470D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3285B-76CB-EF56-58EB-33C41EE6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29495-6622-6DC3-CB51-25D8CE4D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9B9B-F9AD-0837-207A-C53D553F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7B4CC-3EF2-66FC-B656-52C70F2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A37B-5CF2-7EF5-2ECB-213237FA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FB8AA-038E-E36E-7263-E035563B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229C-092E-1857-5A57-1AAA4997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3BCC-7469-110B-9B80-598F3C35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56646-728B-7F88-12A3-F2F17FB9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0B188-7588-7611-226E-56B8CF6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B48E-C3E3-129F-A5BD-72F02FE8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5155-40BD-2F21-332A-61B498C8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F18C-110B-C7AC-6807-091B1661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E4C0-0471-628A-55B8-EFFB6B9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C102-A191-E8E2-1C22-D13B24B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9EE8-04B7-E1CF-D43A-E3427EAA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D898-E635-3196-D6AB-297304EE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5A92-6232-BBA1-F2C2-FD7D31E9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9122B-C8C4-8BD4-2BF8-42AB5180A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E2FB-4397-8B16-BF3D-6DA3B359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E35B-AA16-1CDA-25AA-EAC365E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02F7D-9FED-1376-2CE6-96706B4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55DAD-5802-9E03-F40A-7185C327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D47-E8DE-2CAD-1AB2-FA63B2F4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D9FA-F8C4-285A-2F1B-B9C0361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7B4F-7ED0-9FCE-6DAF-B4650251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1A46-83B4-4A84-82DE-FF6DD8D0F66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F727-6D95-D585-6800-F94B40EAA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0BC-F2DC-F068-9438-382F6440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2D9B-EFDE-40B3-CA45-948B4F2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Methods, 205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89C-5C3D-2202-2136-946206BC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Paul J. Reber, PhD.</a:t>
            </a:r>
          </a:p>
          <a:p>
            <a:pPr lvl="1"/>
            <a:r>
              <a:rPr lang="en-US" dirty="0"/>
              <a:t>TA: Ouxun Jiang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856EA1-C210-3D45-2221-FA087506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31" y="3779520"/>
            <a:ext cx="56721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6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5DA2-0835-1CF4-5F9E-9BC5715F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DAA-9A6E-2351-9839-78B0C76B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</a:t>
            </a:r>
          </a:p>
          <a:p>
            <a:endParaRPr lang="en-US" dirty="0"/>
          </a:p>
          <a:p>
            <a:r>
              <a:rPr lang="en-US" dirty="0"/>
              <a:t>HW1: Reading 1, Craik &amp; Lockhart (1972)</a:t>
            </a:r>
          </a:p>
          <a:p>
            <a:pPr lvl="1"/>
            <a:r>
              <a:rPr lang="en-US" dirty="0"/>
              <a:t>This paper introduces the theoretical basis of our Experiment 1</a:t>
            </a:r>
          </a:p>
          <a:p>
            <a:pPr lvl="1"/>
            <a:r>
              <a:rPr lang="en-US" dirty="0"/>
              <a:t>Answer brief questions about this paper, posted to Canvas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631-4DAE-12FC-64FE-AD097FF9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9253-1D4B-DF7A-D750-405089C2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Should work on mobile devices…</a:t>
            </a:r>
          </a:p>
          <a:p>
            <a:endParaRPr lang="en-US" dirty="0"/>
          </a:p>
          <a:p>
            <a:r>
              <a:rPr lang="en-US" dirty="0"/>
              <a:t>Link on canvas</a:t>
            </a:r>
          </a:p>
          <a:p>
            <a:pPr lvl="1"/>
            <a:r>
              <a:rPr lang="en-US" dirty="0"/>
              <a:t>https://tinyurl.com/Reber205</a:t>
            </a:r>
          </a:p>
          <a:p>
            <a:pPr lvl="1"/>
            <a:r>
              <a:rPr lang="en-US" sz="2000" dirty="0"/>
              <a:t>https://www.reberlab.org/file/show/Memory205.html?group=c0ff24d7a593fce6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32500-B7C0-3C81-7540-B29B24E5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02" y="365125"/>
            <a:ext cx="3868573" cy="38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1DF-8AB7-940C-C0A0-BA7F7ECB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this experiment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7CDD-52F7-F8DA-2E31-B44138B6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independent variable?</a:t>
            </a:r>
          </a:p>
          <a:p>
            <a:r>
              <a:rPr lang="en-US" dirty="0"/>
              <a:t>What was the dependent variable?</a:t>
            </a:r>
          </a:p>
          <a:p>
            <a:r>
              <a:rPr lang="en-US" dirty="0"/>
              <a:t>State a hypothesis relating the independent variable to the dependent variable</a:t>
            </a:r>
          </a:p>
          <a:p>
            <a:r>
              <a:rPr lang="en-US" dirty="0"/>
              <a:t>What statistical test would we use to establish a reliable relationship between our independent and dependent variables that would allow us to test our hypothesis?</a:t>
            </a:r>
          </a:p>
        </p:txBody>
      </p:sp>
    </p:spTree>
    <p:extLst>
      <p:ext uri="{BB962C8B-B14F-4D97-AF65-F5344CB8AC3E}">
        <p14:creationId xmlns:p14="http://schemas.microsoft.com/office/powerpoint/2010/main" val="41769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982-64C6-81A3-BA9B-B75221B7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0868-37A5-730C-6757-EED0DAFC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Research Methods</a:t>
            </a:r>
          </a:p>
          <a:p>
            <a:r>
              <a:rPr lang="en-US" dirty="0"/>
              <a:t>Classroom:</a:t>
            </a:r>
          </a:p>
          <a:p>
            <a:pPr lvl="1"/>
            <a:r>
              <a:rPr lang="en-US" dirty="0"/>
              <a:t>Definitions, technique, discussion</a:t>
            </a:r>
          </a:p>
          <a:p>
            <a:pPr lvl="1"/>
            <a:r>
              <a:rPr lang="en-US" dirty="0"/>
              <a:t>Daily homework, 2 “Midterm” Exams (no Final Exam)</a:t>
            </a:r>
          </a:p>
          <a:p>
            <a:r>
              <a:rPr lang="en-US" dirty="0"/>
              <a:t>Hands on research</a:t>
            </a:r>
          </a:p>
          <a:p>
            <a:pPr lvl="1"/>
            <a:r>
              <a:rPr lang="en-US" dirty="0"/>
              <a:t>Experiment 1: you participate, analyze, write up (brief)</a:t>
            </a:r>
          </a:p>
          <a:p>
            <a:pPr lvl="1"/>
            <a:r>
              <a:rPr lang="en-US" dirty="0"/>
              <a:t>Experiment 2: you collect data, analyze, write up (complete)</a:t>
            </a:r>
          </a:p>
          <a:p>
            <a:pPr lvl="1"/>
            <a:r>
              <a:rPr lang="en-US" dirty="0"/>
              <a:t>Final project: working in small groups, carry out and write up a self-directed project</a:t>
            </a:r>
          </a:p>
        </p:txBody>
      </p:sp>
    </p:spTree>
    <p:extLst>
      <p:ext uri="{BB962C8B-B14F-4D97-AF65-F5344CB8AC3E}">
        <p14:creationId xmlns:p14="http://schemas.microsoft.com/office/powerpoint/2010/main" val="35894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Goals: Basic research methods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Between/within participant designs</a:t>
            </a:r>
          </a:p>
          <a:p>
            <a:pPr lvl="1"/>
            <a:r>
              <a:rPr lang="en-US" dirty="0"/>
              <a:t>Factorial designs</a:t>
            </a:r>
          </a:p>
          <a:p>
            <a:pPr lvl="1"/>
            <a:r>
              <a:rPr lang="en-US" dirty="0"/>
              <a:t>Correlational design</a:t>
            </a:r>
          </a:p>
          <a:p>
            <a:r>
              <a:rPr lang="en-US" dirty="0"/>
              <a:t>Experimental statistics</a:t>
            </a:r>
          </a:p>
          <a:p>
            <a:pPr lvl="1"/>
            <a:r>
              <a:rPr lang="en-US" dirty="0"/>
              <a:t>Descriptive statistics: mean, standard deviation, standard error</a:t>
            </a:r>
          </a:p>
          <a:p>
            <a:pPr lvl="1"/>
            <a:r>
              <a:rPr lang="en-US" dirty="0"/>
              <a:t>Inferential statistics: t-test, ANOVA, correlation, chi squared</a:t>
            </a:r>
          </a:p>
          <a:p>
            <a:r>
              <a:rPr lang="en-US" dirty="0"/>
              <a:t>Research ethics</a:t>
            </a:r>
          </a:p>
          <a:p>
            <a:pPr lvl="1"/>
            <a:r>
              <a:rPr lang="en-US" dirty="0"/>
              <a:t>Fair and equitable treatment of participants</a:t>
            </a:r>
          </a:p>
          <a:p>
            <a:pPr lvl="1"/>
            <a:r>
              <a:rPr lang="en-US" dirty="0"/>
              <a:t>Responsible Conduct of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thinking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Validity</a:t>
            </a:r>
          </a:p>
          <a:p>
            <a:pPr lvl="1" eaLnBrk="1" hangingPunct="1"/>
            <a:r>
              <a:rPr lang="en-US" dirty="0"/>
              <a:t>Design logic</a:t>
            </a:r>
          </a:p>
          <a:p>
            <a:pPr lvl="1" eaLnBrk="1" hangingPunct="1"/>
            <a:r>
              <a:rPr lang="en-US" dirty="0"/>
              <a:t>Interpreting results</a:t>
            </a:r>
          </a:p>
          <a:p>
            <a:pPr lvl="1" eaLnBrk="1" hangingPunct="1"/>
            <a:r>
              <a:rPr lang="en-US" dirty="0"/>
              <a:t>Identifying confounds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Statistical relationships among variables</a:t>
            </a:r>
          </a:p>
          <a:p>
            <a:pPr lvl="1"/>
            <a:r>
              <a:rPr lang="en-US" dirty="0"/>
              <a:t>Accuracy of operational definitions to constructs</a:t>
            </a:r>
          </a:p>
          <a:p>
            <a:pPr lvl="1"/>
            <a:r>
              <a:rPr lang="en-US" dirty="0"/>
              <a:t>Selection artifacts/bias</a:t>
            </a:r>
          </a:p>
          <a:p>
            <a:r>
              <a:rPr lang="en-US" dirty="0"/>
              <a:t>Understanding published research</a:t>
            </a:r>
          </a:p>
          <a:p>
            <a:pPr lvl="1"/>
            <a:r>
              <a:rPr lang="en-US" dirty="0"/>
              <a:t>Including from media report summaries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and Presenting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to read published research reports</a:t>
            </a:r>
          </a:p>
          <a:p>
            <a:pPr lvl="1"/>
            <a:r>
              <a:rPr lang="en-US" dirty="0"/>
              <a:t>Theory, methods, conclusions</a:t>
            </a:r>
          </a:p>
          <a:p>
            <a:pPr eaLnBrk="1" hangingPunct="1"/>
            <a:r>
              <a:rPr lang="en-US" dirty="0"/>
              <a:t>How to write an APA-format paper</a:t>
            </a:r>
          </a:p>
          <a:p>
            <a:pPr lvl="1" eaLnBrk="1" hangingPunct="1"/>
            <a:r>
              <a:rPr lang="en-US" dirty="0"/>
              <a:t>Abstract, Introduction, Methods, Results, Discussion, References,</a:t>
            </a:r>
          </a:p>
          <a:p>
            <a:pPr lvl="1" eaLnBrk="1" hangingPunct="1"/>
            <a:r>
              <a:rPr lang="en-US" dirty="0"/>
              <a:t>Figures &amp; Tables for data visualization</a:t>
            </a:r>
          </a:p>
          <a:p>
            <a:pPr lvl="1" eaLnBrk="1" hangingPunct="1"/>
            <a:r>
              <a:rPr lang="en-US" dirty="0"/>
              <a:t>How to design and plan a study</a:t>
            </a:r>
          </a:p>
          <a:p>
            <a:pPr lvl="2" eaLnBrk="1" hangingPunct="1"/>
            <a:r>
              <a:rPr lang="en-US" dirty="0"/>
              <a:t>Collecting data</a:t>
            </a:r>
          </a:p>
          <a:p>
            <a:pPr lvl="2" eaLnBrk="1" hangingPunct="1"/>
            <a:r>
              <a:rPr lang="en-US" dirty="0"/>
              <a:t>Organizing data for analysis</a:t>
            </a:r>
          </a:p>
          <a:p>
            <a:pPr lvl="1"/>
            <a:r>
              <a:rPr lang="en-US" dirty="0"/>
              <a:t>Background research to present theory and conclusions</a:t>
            </a:r>
          </a:p>
          <a:p>
            <a:r>
              <a:rPr lang="en-US" dirty="0"/>
              <a:t>Presenting your Final Project to the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Requirements &amp; 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Papers, 60%</a:t>
            </a:r>
          </a:p>
          <a:p>
            <a:pPr lvl="1" eaLnBrk="1" hangingPunct="1"/>
            <a:r>
              <a:rPr lang="en-US" dirty="0"/>
              <a:t>Experiment 1, 10%</a:t>
            </a:r>
          </a:p>
          <a:p>
            <a:pPr lvl="1" eaLnBrk="1" hangingPunct="1"/>
            <a:r>
              <a:rPr lang="en-US" dirty="0"/>
              <a:t>Experiments 1 &amp; 2, 20%</a:t>
            </a:r>
          </a:p>
          <a:p>
            <a:pPr lvl="2"/>
            <a:r>
              <a:rPr lang="en-US" dirty="0"/>
              <a:t>Including revisions of Experiment 1</a:t>
            </a:r>
          </a:p>
          <a:p>
            <a:pPr lvl="1" eaLnBrk="1" hangingPunct="1"/>
            <a:r>
              <a:rPr lang="en-US" dirty="0"/>
              <a:t>Final project, 30%</a:t>
            </a:r>
          </a:p>
          <a:p>
            <a:pPr lvl="2" eaLnBrk="1" hangingPunct="1"/>
            <a:r>
              <a:rPr lang="en-US" dirty="0"/>
              <a:t>Including proposal, presentation</a:t>
            </a:r>
          </a:p>
          <a:p>
            <a:pPr eaLnBrk="1" hangingPunct="1"/>
            <a:r>
              <a:rPr lang="en-US" dirty="0"/>
              <a:t>2 Exams, 30%</a:t>
            </a:r>
          </a:p>
          <a:p>
            <a:pPr lvl="1"/>
            <a:r>
              <a:rPr lang="en-US" dirty="0"/>
              <a:t>Oct 12 &amp; Nov 18</a:t>
            </a:r>
          </a:p>
          <a:p>
            <a:pPr eaLnBrk="1" hangingPunct="1"/>
            <a:r>
              <a:rPr lang="en-US" dirty="0"/>
              <a:t>Other assignments, 10%</a:t>
            </a:r>
          </a:p>
          <a:p>
            <a:pPr lvl="1"/>
            <a:r>
              <a:rPr lang="en-US" dirty="0"/>
              <a:t>Daily homework, discussed in class, late submissions not accepted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6BE5-9ACC-E324-AA01-A3B4A274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8811-D614-4AEA-1B13-AA5B5E40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process of editing an “open source” textbook on research methods to parallel the way 205 is taught at NU</a:t>
            </a:r>
          </a:p>
          <a:p>
            <a:endParaRPr lang="en-US" dirty="0"/>
          </a:p>
          <a:p>
            <a:r>
              <a:rPr lang="en-US" dirty="0"/>
              <a:t>Pros: free, well-synchronized with classroom content</a:t>
            </a:r>
          </a:p>
          <a:p>
            <a:r>
              <a:rPr lang="en-US" dirty="0"/>
              <a:t>Cons: typos, probably a bit rough in places, potential redundancies as content is edited</a:t>
            </a:r>
          </a:p>
          <a:p>
            <a:endParaRPr lang="en-US" dirty="0"/>
          </a:p>
          <a:p>
            <a:r>
              <a:rPr lang="en-US" dirty="0"/>
              <a:t>Chapters to be posted through Canvas</a:t>
            </a:r>
          </a:p>
        </p:txBody>
      </p:sp>
    </p:spTree>
    <p:extLst>
      <p:ext uri="{BB962C8B-B14F-4D97-AF65-F5344CB8AC3E}">
        <p14:creationId xmlns:p14="http://schemas.microsoft.com/office/powerpoint/2010/main" val="23067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8467</TotalTime>
  <Words>487</Words>
  <Application>Microsoft Office PowerPoint</Application>
  <PresentationFormat>Widescreen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Research Methods, 205</vt:lpstr>
      <vt:lpstr>Experiment 1</vt:lpstr>
      <vt:lpstr>What was this experiment about?</vt:lpstr>
      <vt:lpstr>Class overview</vt:lpstr>
      <vt:lpstr>Class Goals: Basic research methods</vt:lpstr>
      <vt:lpstr>Critical thinking</vt:lpstr>
      <vt:lpstr>Reading and Presenting Research</vt:lpstr>
      <vt:lpstr>Requirements &amp; Grading</vt:lpstr>
      <vt:lpstr>Textbook in progress</vt:lpstr>
      <vt:lpstr>For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Methods, 205</dc:title>
  <dc:creator>Paul Reber</dc:creator>
  <cp:lastModifiedBy>Paul Reber</cp:lastModifiedBy>
  <cp:revision>6</cp:revision>
  <dcterms:created xsi:type="dcterms:W3CDTF">2022-09-13T13:53:02Z</dcterms:created>
  <dcterms:modified xsi:type="dcterms:W3CDTF">2022-09-19T16:06:13Z</dcterms:modified>
</cp:coreProperties>
</file>