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91" r:id="rId4"/>
    <p:sldId id="382" r:id="rId5"/>
    <p:sldId id="380" r:id="rId6"/>
    <p:sldId id="292" r:id="rId7"/>
    <p:sldId id="376" r:id="rId8"/>
    <p:sldId id="377" r:id="rId9"/>
    <p:sldId id="258" r:id="rId10"/>
    <p:sldId id="259" r:id="rId11"/>
    <p:sldId id="279" r:id="rId12"/>
    <p:sldId id="280" r:id="rId13"/>
    <p:sldId id="381"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ropbox\Teaching\205\R%20for%20205\Oneway3_demo.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Oneway3_demo!$C$20</c:f>
              <c:strCache>
                <c:ptCount val="1"/>
                <c:pt idx="0">
                  <c:v>Score</c:v>
                </c:pt>
              </c:strCache>
            </c:strRef>
          </c:tx>
          <c:spPr>
            <a:solidFill>
              <a:schemeClr val="accent1"/>
            </a:solidFill>
            <a:ln>
              <a:noFill/>
            </a:ln>
            <a:effectLst/>
          </c:spPr>
          <c:invertIfNegative val="0"/>
          <c:errBars>
            <c:errBarType val="both"/>
            <c:errValType val="cust"/>
            <c:noEndCap val="0"/>
            <c:plus>
              <c:numRef>
                <c:f>Oneway3_demo!$D$21:$F$21</c:f>
                <c:numCache>
                  <c:formatCode>General</c:formatCode>
                  <c:ptCount val="3"/>
                  <c:pt idx="0">
                    <c:v>0.85893991511500889</c:v>
                  </c:pt>
                  <c:pt idx="1">
                    <c:v>0.75203427817856583</c:v>
                  </c:pt>
                  <c:pt idx="2">
                    <c:v>0.71802197428460124</c:v>
                  </c:pt>
                </c:numCache>
              </c:numRef>
            </c:plus>
            <c:minus>
              <c:numRef>
                <c:f>Oneway3_demo!$D$21:$F$21</c:f>
                <c:numCache>
                  <c:formatCode>General</c:formatCode>
                  <c:ptCount val="3"/>
                  <c:pt idx="0">
                    <c:v>0.85893991511500889</c:v>
                  </c:pt>
                  <c:pt idx="1">
                    <c:v>0.75203427817856583</c:v>
                  </c:pt>
                  <c:pt idx="2">
                    <c:v>0.71802197428460124</c:v>
                  </c:pt>
                </c:numCache>
              </c:numRef>
            </c:minus>
            <c:spPr>
              <a:noFill/>
              <a:ln w="9525" cap="flat" cmpd="sng" algn="ctr">
                <a:solidFill>
                  <a:schemeClr val="tx1">
                    <a:lumMod val="65000"/>
                    <a:lumOff val="35000"/>
                  </a:schemeClr>
                </a:solidFill>
                <a:round/>
              </a:ln>
              <a:effectLst/>
            </c:spPr>
          </c:errBars>
          <c:cat>
            <c:strRef>
              <c:f>Oneway3_demo!$D$19:$F$19</c:f>
              <c:strCache>
                <c:ptCount val="3"/>
                <c:pt idx="0">
                  <c:v>Ocean</c:v>
                </c:pt>
                <c:pt idx="1">
                  <c:v>EDM</c:v>
                </c:pt>
                <c:pt idx="2">
                  <c:v>Classical</c:v>
                </c:pt>
              </c:strCache>
            </c:strRef>
          </c:cat>
          <c:val>
            <c:numRef>
              <c:f>Oneway3_demo!$D$20:$F$20</c:f>
              <c:numCache>
                <c:formatCode>General</c:formatCode>
                <c:ptCount val="3"/>
                <c:pt idx="0">
                  <c:v>11.6</c:v>
                </c:pt>
                <c:pt idx="1">
                  <c:v>13.1</c:v>
                </c:pt>
                <c:pt idx="2">
                  <c:v>15.4</c:v>
                </c:pt>
              </c:numCache>
            </c:numRef>
          </c:val>
          <c:extLst>
            <c:ext xmlns:c16="http://schemas.microsoft.com/office/drawing/2014/chart" uri="{C3380CC4-5D6E-409C-BE32-E72D297353CC}">
              <c16:uniqueId val="{00000000-6009-4EB4-A8BE-6C83D22A1B8D}"/>
            </c:ext>
          </c:extLst>
        </c:ser>
        <c:dLbls>
          <c:showLegendKey val="0"/>
          <c:showVal val="0"/>
          <c:showCatName val="0"/>
          <c:showSerName val="0"/>
          <c:showPercent val="0"/>
          <c:showBubbleSize val="0"/>
        </c:dLbls>
        <c:gapWidth val="219"/>
        <c:overlap val="-27"/>
        <c:axId val="478743583"/>
        <c:axId val="478742751"/>
      </c:barChart>
      <c:catAx>
        <c:axId val="47874358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78742751"/>
        <c:crosses val="autoZero"/>
        <c:auto val="1"/>
        <c:lblAlgn val="ctr"/>
        <c:lblOffset val="100"/>
        <c:noMultiLvlLbl val="0"/>
      </c:catAx>
      <c:valAx>
        <c:axId val="478742751"/>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t>Score</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78743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60792951541850215"/>
          <c:h val="0.74747474747474751"/>
        </c:manualLayout>
      </c:layout>
      <c:lineChart>
        <c:grouping val="standard"/>
        <c:varyColors val="0"/>
        <c:ser>
          <c:idx val="0"/>
          <c:order val="0"/>
          <c:tx>
            <c:strRef>
              <c:f>Sheet1!$A$2</c:f>
              <c:strCache>
                <c:ptCount val="1"/>
                <c:pt idx="0">
                  <c:v>Girls</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Building</c:v>
                </c:pt>
                <c:pt idx="1">
                  <c:v>Non-building</c:v>
                </c:pt>
              </c:strCache>
            </c:strRef>
          </c:cat>
          <c:val>
            <c:numRef>
              <c:f>Sheet1!$B$2:$C$2</c:f>
              <c:numCache>
                <c:formatCode>General</c:formatCode>
                <c:ptCount val="2"/>
                <c:pt idx="0">
                  <c:v>7.2</c:v>
                </c:pt>
                <c:pt idx="1">
                  <c:v>5.7</c:v>
                </c:pt>
              </c:numCache>
            </c:numRef>
          </c:val>
          <c:smooth val="0"/>
          <c:extLst>
            <c:ext xmlns:c16="http://schemas.microsoft.com/office/drawing/2014/chart" uri="{C3380CC4-5D6E-409C-BE32-E72D297353CC}">
              <c16:uniqueId val="{00000000-0DF5-41A8-9297-6CE9D315E8C1}"/>
            </c:ext>
          </c:extLst>
        </c:ser>
        <c:ser>
          <c:idx val="1"/>
          <c:order val="1"/>
          <c:tx>
            <c:strRef>
              <c:f>Sheet1!$A$3</c:f>
              <c:strCache>
                <c:ptCount val="1"/>
                <c:pt idx="0">
                  <c:v>Boys</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Building</c:v>
                </c:pt>
                <c:pt idx="1">
                  <c:v>Non-building</c:v>
                </c:pt>
              </c:strCache>
            </c:strRef>
          </c:cat>
          <c:val>
            <c:numRef>
              <c:f>Sheet1!$B$3:$C$3</c:f>
              <c:numCache>
                <c:formatCode>General</c:formatCode>
                <c:ptCount val="2"/>
                <c:pt idx="0">
                  <c:v>7.3</c:v>
                </c:pt>
                <c:pt idx="1">
                  <c:v>5.6</c:v>
                </c:pt>
              </c:numCache>
            </c:numRef>
          </c:val>
          <c:smooth val="0"/>
          <c:extLst>
            <c:ext xmlns:c16="http://schemas.microsoft.com/office/drawing/2014/chart" uri="{C3380CC4-5D6E-409C-BE32-E72D297353CC}">
              <c16:uniqueId val="{00000001-0DF5-41A8-9297-6CE9D315E8C1}"/>
            </c:ext>
          </c:extLst>
        </c:ser>
        <c:dLbls>
          <c:showLegendKey val="0"/>
          <c:showVal val="0"/>
          <c:showCatName val="0"/>
          <c:showSerName val="0"/>
          <c:showPercent val="0"/>
          <c:showBubbleSize val="0"/>
        </c:dLbls>
        <c:marker val="1"/>
        <c:smooth val="0"/>
        <c:axId val="453850703"/>
        <c:axId val="1"/>
      </c:lineChart>
      <c:catAx>
        <c:axId val="453850703"/>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5"/>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Time played (min)</a:t>
                </a:r>
              </a:p>
            </c:rich>
          </c:tx>
          <c:layout>
            <c:manualLayout>
              <c:xMode val="edge"/>
              <c:yMode val="edge"/>
              <c:x val="2.4229074889867842E-2"/>
              <c:y val="0.21548821548821548"/>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453850703"/>
        <c:crosses val="autoZero"/>
        <c:crossBetween val="between"/>
      </c:valAx>
      <c:spPr>
        <a:noFill/>
        <a:ln w="14671">
          <a:solidFill>
            <a:schemeClr val="tx1"/>
          </a:solidFill>
          <a:prstDash val="solid"/>
        </a:ln>
      </c:spPr>
    </c:plotArea>
    <c:legend>
      <c:legendPos val="r"/>
      <c:layout>
        <c:manualLayout>
          <c:xMode val="edge"/>
          <c:yMode val="edge"/>
          <c:x val="0.80837004405286339"/>
          <c:y val="0.37373737373737376"/>
          <c:w val="0.1828193832599119"/>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1409691629956"/>
          <c:y val="8.7542087542087546E-2"/>
          <c:w val="0.56828193832599116"/>
          <c:h val="0.74747474747474751"/>
        </c:manualLayout>
      </c:layout>
      <c:lineChart>
        <c:grouping val="standard"/>
        <c:varyColors val="0"/>
        <c:ser>
          <c:idx val="0"/>
          <c:order val="0"/>
          <c:tx>
            <c:strRef>
              <c:f>Sheet1!$A$2</c:f>
              <c:strCache>
                <c:ptCount val="1"/>
                <c:pt idx="0">
                  <c:v>High MI</c:v>
                </c:pt>
              </c:strCache>
            </c:strRef>
          </c:tx>
          <c:spPr>
            <a:ln w="38100">
              <a:solidFill>
                <a:srgbClr val="FF0000"/>
              </a:solidFill>
              <a:prstDash val="solid"/>
            </a:ln>
          </c:spPr>
          <c:marker>
            <c:symbol val="diamond"/>
            <c:size val="5"/>
            <c:spPr>
              <a:solidFill>
                <a:srgbClr val="FF0000"/>
              </a:solidFill>
              <a:ln w="38100">
                <a:solidFill>
                  <a:srgbClr val="FF0000"/>
                </a:solidFill>
                <a:prstDash val="solid"/>
              </a:ln>
            </c:spPr>
          </c:marker>
          <c:cat>
            <c:strRef>
              <c:f>Sheet1!$B$1:$C$1</c:f>
              <c:strCache>
                <c:ptCount val="2"/>
                <c:pt idx="0">
                  <c:v>Threat</c:v>
                </c:pt>
                <c:pt idx="1">
                  <c:v>Control</c:v>
                </c:pt>
              </c:strCache>
            </c:strRef>
          </c:cat>
          <c:val>
            <c:numRef>
              <c:f>Sheet1!$B$2:$C$2</c:f>
              <c:numCache>
                <c:formatCode>General</c:formatCode>
                <c:ptCount val="2"/>
                <c:pt idx="0">
                  <c:v>3</c:v>
                </c:pt>
                <c:pt idx="1">
                  <c:v>4.0999999999999996</c:v>
                </c:pt>
              </c:numCache>
            </c:numRef>
          </c:val>
          <c:smooth val="0"/>
          <c:extLst>
            <c:ext xmlns:c16="http://schemas.microsoft.com/office/drawing/2014/chart" uri="{C3380CC4-5D6E-409C-BE32-E72D297353CC}">
              <c16:uniqueId val="{00000000-6217-4AFC-B759-7CB2F1EB0E92}"/>
            </c:ext>
          </c:extLst>
        </c:ser>
        <c:ser>
          <c:idx val="1"/>
          <c:order val="1"/>
          <c:tx>
            <c:strRef>
              <c:f>Sheet1!$A$3</c:f>
              <c:strCache>
                <c:ptCount val="1"/>
                <c:pt idx="0">
                  <c:v>Low MI</c:v>
                </c:pt>
              </c:strCache>
            </c:strRef>
          </c:tx>
          <c:spPr>
            <a:ln w="38100">
              <a:solidFill>
                <a:srgbClr val="0000FF"/>
              </a:solidFill>
              <a:prstDash val="solid"/>
            </a:ln>
          </c:spPr>
          <c:marker>
            <c:symbol val="square"/>
            <c:size val="5"/>
            <c:spPr>
              <a:solidFill>
                <a:srgbClr val="0000FF"/>
              </a:solidFill>
              <a:ln w="38100">
                <a:solidFill>
                  <a:srgbClr val="0000FF"/>
                </a:solidFill>
                <a:prstDash val="solid"/>
              </a:ln>
            </c:spPr>
          </c:marker>
          <c:cat>
            <c:strRef>
              <c:f>Sheet1!$B$1:$C$1</c:f>
              <c:strCache>
                <c:ptCount val="2"/>
                <c:pt idx="0">
                  <c:v>Threat</c:v>
                </c:pt>
                <c:pt idx="1">
                  <c:v>Control</c:v>
                </c:pt>
              </c:strCache>
            </c:strRef>
          </c:cat>
          <c:val>
            <c:numRef>
              <c:f>Sheet1!$B$3:$C$3</c:f>
              <c:numCache>
                <c:formatCode>General</c:formatCode>
                <c:ptCount val="2"/>
                <c:pt idx="0">
                  <c:v>4</c:v>
                </c:pt>
                <c:pt idx="1">
                  <c:v>2.5</c:v>
                </c:pt>
              </c:numCache>
            </c:numRef>
          </c:val>
          <c:smooth val="0"/>
          <c:extLst>
            <c:ext xmlns:c16="http://schemas.microsoft.com/office/drawing/2014/chart" uri="{C3380CC4-5D6E-409C-BE32-E72D297353CC}">
              <c16:uniqueId val="{00000001-6217-4AFC-B759-7CB2F1EB0E92}"/>
            </c:ext>
          </c:extLst>
        </c:ser>
        <c:dLbls>
          <c:showLegendKey val="0"/>
          <c:showVal val="0"/>
          <c:showCatName val="0"/>
          <c:showSerName val="0"/>
          <c:showPercent val="0"/>
          <c:showBubbleSize val="0"/>
        </c:dLbls>
        <c:marker val="1"/>
        <c:smooth val="0"/>
        <c:axId val="1609087616"/>
        <c:axId val="1"/>
      </c:lineChart>
      <c:catAx>
        <c:axId val="1609087616"/>
        <c:scaling>
          <c:orientation val="minMax"/>
        </c:scaling>
        <c:delete val="0"/>
        <c:axPos val="b"/>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min val="2"/>
        </c:scaling>
        <c:delete val="0"/>
        <c:axPos val="l"/>
        <c:majorGridlines>
          <c:spPr>
            <a:ln w="3668">
              <a:solidFill>
                <a:schemeClr val="tx1"/>
              </a:solidFill>
              <a:prstDash val="solid"/>
            </a:ln>
          </c:spPr>
        </c:majorGridlines>
        <c:title>
          <c:tx>
            <c:rich>
              <a:bodyPr/>
              <a:lstStyle/>
              <a:p>
                <a:pPr>
                  <a:defRPr sz="1473" b="1" i="0" u="none" strike="noStrike" baseline="0">
                    <a:solidFill>
                      <a:schemeClr val="tx1"/>
                    </a:solidFill>
                    <a:latin typeface="Arial"/>
                    <a:ea typeface="Arial"/>
                    <a:cs typeface="Arial"/>
                  </a:defRPr>
                </a:pPr>
                <a:r>
                  <a:rPr lang="en-US"/>
                  <a:t>Problems Solved</a:t>
                </a:r>
              </a:p>
            </c:rich>
          </c:tx>
          <c:layout>
            <c:manualLayout>
              <c:xMode val="edge"/>
              <c:yMode val="edge"/>
              <c:x val="2.4229074889867842E-2"/>
              <c:y val="0.22558922558922559"/>
            </c:manualLayout>
          </c:layout>
          <c:overlay val="0"/>
          <c:spPr>
            <a:noFill/>
            <a:ln w="29341">
              <a:noFill/>
            </a:ln>
          </c:spPr>
        </c:title>
        <c:numFmt formatCode="General" sourceLinked="1"/>
        <c:majorTickMark val="out"/>
        <c:minorTickMark val="none"/>
        <c:tickLblPos val="nextTo"/>
        <c:spPr>
          <a:ln w="3668">
            <a:solidFill>
              <a:schemeClr val="tx1"/>
            </a:solidFill>
            <a:prstDash val="solid"/>
          </a:ln>
        </c:spPr>
        <c:txPr>
          <a:bodyPr rot="0" vert="horz"/>
          <a:lstStyle/>
          <a:p>
            <a:pPr>
              <a:defRPr sz="1473" b="1" i="0" u="none" strike="noStrike" baseline="0">
                <a:solidFill>
                  <a:schemeClr val="tx1"/>
                </a:solidFill>
                <a:latin typeface="Arial"/>
                <a:ea typeface="Arial"/>
                <a:cs typeface="Arial"/>
              </a:defRPr>
            </a:pPr>
            <a:endParaRPr lang="en-US"/>
          </a:p>
        </c:txPr>
        <c:crossAx val="1609087616"/>
        <c:crosses val="autoZero"/>
        <c:crossBetween val="between"/>
      </c:valAx>
      <c:spPr>
        <a:noFill/>
        <a:ln w="14671">
          <a:solidFill>
            <a:schemeClr val="tx1"/>
          </a:solidFill>
          <a:prstDash val="solid"/>
        </a:ln>
      </c:spPr>
    </c:plotArea>
    <c:legend>
      <c:legendPos val="r"/>
      <c:layout>
        <c:manualLayout>
          <c:xMode val="edge"/>
          <c:yMode val="edge"/>
          <c:x val="0.7687224669603524"/>
          <c:y val="0.37373737373737376"/>
          <c:w val="0.22246696035242292"/>
          <c:h val="0.17171717171717171"/>
        </c:manualLayout>
      </c:layout>
      <c:overlay val="0"/>
      <c:spPr>
        <a:noFill/>
        <a:ln w="3668">
          <a:solidFill>
            <a:schemeClr val="tx1"/>
          </a:solidFill>
          <a:prstDash val="solid"/>
        </a:ln>
      </c:spPr>
      <c:txPr>
        <a:bodyPr/>
        <a:lstStyle/>
        <a:p>
          <a:pPr>
            <a:defRPr sz="1352"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73" b="1" i="0" u="none" strike="noStrike" baseline="0">
          <a:solidFill>
            <a:schemeClr val="tx1"/>
          </a:solidFill>
          <a:latin typeface="Arial"/>
          <a:ea typeface="Arial"/>
          <a:cs typeface="Aria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4E49063-5ED7-4181-A904-689CA2F22D9C}" type="datetimeFigureOut">
              <a:rPr lang="en-US" smtClean="0"/>
              <a:t>10/12/2022</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FE538F9-2AB0-457F-84C6-58AA59344ABC}" type="slidenum">
              <a:rPr lang="en-US" smtClean="0"/>
              <a:t>‹#›</a:t>
            </a:fld>
            <a:endParaRPr lang="en-US"/>
          </a:p>
        </p:txBody>
      </p:sp>
    </p:spTree>
    <p:extLst>
      <p:ext uri="{BB962C8B-B14F-4D97-AF65-F5344CB8AC3E}">
        <p14:creationId xmlns:p14="http://schemas.microsoft.com/office/powerpoint/2010/main" val="1053182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DBFE9D-98ED-4F84-97AA-ECB73150D12E}" type="slidenum">
              <a:rPr lang="en-US"/>
              <a:pPr fontAlgn="base">
                <a:spcBef>
                  <a:spcPct val="0"/>
                </a:spcBef>
                <a:spcAft>
                  <a:spcPct val="0"/>
                </a:spcAft>
              </a:pPr>
              <a:t>2</a:t>
            </a:fld>
            <a:endParaRPr lang="en-US"/>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18D3A5-F75D-4AB9-AA4F-0AB43A6BEEA2}" type="slidenum">
              <a:rPr lang="en-US"/>
              <a:pPr fontAlgn="base">
                <a:spcBef>
                  <a:spcPct val="0"/>
                </a:spcBef>
                <a:spcAft>
                  <a:spcPct val="0"/>
                </a:spcAft>
              </a:pPr>
              <a:t>3</a:t>
            </a:fld>
            <a:endParaRPr lang="en-US"/>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387203-AFBF-41CA-AFD9-AC89879EDA92}" type="slidenum">
              <a:rPr lang="en-US"/>
              <a:pPr fontAlgn="base">
                <a:spcBef>
                  <a:spcPct val="0"/>
                </a:spcBef>
                <a:spcAft>
                  <a:spcPct val="0"/>
                </a:spcAft>
              </a:pPr>
              <a:t>6</a:t>
            </a:fld>
            <a:endParaRPr lang="en-US"/>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3547E61-DD77-4499-BA2A-D53C70EF6DEC}" type="slidenum">
              <a:rPr lang="en-US" smtClean="0"/>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894BCC0-5BE5-4663-BCA8-3913EF9D5AE5}" type="slidenum">
              <a:rPr lang="en-US" smtClean="0"/>
              <a:pPr/>
              <a:t>10</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9BFCC5D-5AA2-4441-9569-89256B0D7761}" type="slidenum">
              <a:rPr lang="en-US" smtClean="0"/>
              <a:pPr/>
              <a:t>11</a:t>
            </a:fld>
            <a:endParaRPr lang="en-US"/>
          </a:p>
        </p:txBody>
      </p:sp>
      <p:sp>
        <p:nvSpPr>
          <p:cNvPr id="43011" name="Rectangle 2"/>
          <p:cNvSpPr>
            <a:spLocks noGrp="1" noRot="1" noChangeAspect="1" noChangeArrowheads="1" noTextEdit="1"/>
          </p:cNvSpPr>
          <p:nvPr>
            <p:ph type="sldImg"/>
          </p:nvPr>
        </p:nvSpPr>
        <p:spPr>
          <a:xfrm>
            <a:off x="415925" y="709613"/>
            <a:ext cx="6276975" cy="3530600"/>
          </a:xfrm>
          <a:ln/>
        </p:spPr>
      </p:sp>
      <p:sp>
        <p:nvSpPr>
          <p:cNvPr id="43012"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3290613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46F327C-83D3-4AFD-BBC3-B37222CE2174}" type="slidenum">
              <a:rPr lang="en-US" smtClean="0"/>
              <a:pPr/>
              <a:t>12</a:t>
            </a:fld>
            <a:endParaRPr lang="en-US"/>
          </a:p>
        </p:txBody>
      </p:sp>
      <p:sp>
        <p:nvSpPr>
          <p:cNvPr id="44035" name="Rectangle 2"/>
          <p:cNvSpPr>
            <a:spLocks noGrp="1" noRot="1" noChangeAspect="1" noChangeArrowheads="1" noTextEdit="1"/>
          </p:cNvSpPr>
          <p:nvPr>
            <p:ph type="sldImg"/>
          </p:nvPr>
        </p:nvSpPr>
        <p:spPr>
          <a:xfrm>
            <a:off x="415925" y="709613"/>
            <a:ext cx="6276975" cy="3530600"/>
          </a:xfrm>
          <a:ln/>
        </p:spPr>
      </p:sp>
      <p:sp>
        <p:nvSpPr>
          <p:cNvPr id="44036" name="Rectangle 3"/>
          <p:cNvSpPr>
            <a:spLocks noGrp="1" noChangeArrowheads="1"/>
          </p:cNvSpPr>
          <p:nvPr>
            <p:ph type="body" idx="1"/>
          </p:nvPr>
        </p:nvSpPr>
        <p:spPr>
          <a:xfrm>
            <a:off x="710248" y="4477458"/>
            <a:ext cx="5681980" cy="4239483"/>
          </a:xfrm>
          <a:noFill/>
          <a:ln/>
        </p:spPr>
        <p:txBody>
          <a:bodyPr/>
          <a:lstStyle/>
          <a:p>
            <a:pPr eaLnBrk="1" hangingPunct="1"/>
            <a:endParaRPr lang="en-US"/>
          </a:p>
        </p:txBody>
      </p:sp>
    </p:spTree>
    <p:extLst>
      <p:ext uri="{BB962C8B-B14F-4D97-AF65-F5344CB8AC3E}">
        <p14:creationId xmlns:p14="http://schemas.microsoft.com/office/powerpoint/2010/main" val="197890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D3AC-827D-B272-290C-3D667B2BC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E8FC14-C4FA-E1C5-DABA-30BC17041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6B1B39-563B-61BC-C069-F46A0DAE8B64}"/>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5" name="Footer Placeholder 4">
            <a:extLst>
              <a:ext uri="{FF2B5EF4-FFF2-40B4-BE49-F238E27FC236}">
                <a16:creationId xmlns:a16="http://schemas.microsoft.com/office/drawing/2014/main" id="{E5706CEC-870B-7ED2-C4E8-3BF47DF87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DB067-7ADE-6CC3-28DE-459AFE029C7C}"/>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94950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3CB5-AFB3-9660-9F55-320BDC2C28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F3827B-3956-573C-1634-3397886F1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E2E87-A71A-C849-238C-C9CF9E244268}"/>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5" name="Footer Placeholder 4">
            <a:extLst>
              <a:ext uri="{FF2B5EF4-FFF2-40B4-BE49-F238E27FC236}">
                <a16:creationId xmlns:a16="http://schemas.microsoft.com/office/drawing/2014/main" id="{7B9380B1-29D1-6AFD-200A-62D27286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52C6-9F4B-C352-EBA3-E88BEB405F0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9787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31750-F368-DBAD-FA27-5868BE9AAF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3412A-7984-7803-B5D3-C4D1B7BEEE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38FE-96C0-4E5E-92A5-F8A8E60242F7}"/>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5" name="Footer Placeholder 4">
            <a:extLst>
              <a:ext uri="{FF2B5EF4-FFF2-40B4-BE49-F238E27FC236}">
                <a16:creationId xmlns:a16="http://schemas.microsoft.com/office/drawing/2014/main" id="{E4F57BAC-9910-E58F-D46E-5748E804C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53568-C701-A680-7016-D4362B240A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3906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9FEF-0E18-955E-89B9-5706C2E7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752B4-3DB9-2023-B053-0F9F579C9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12F10-DDEA-F3B4-BBB5-C77E6ECB49E4}"/>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5" name="Footer Placeholder 4">
            <a:extLst>
              <a:ext uri="{FF2B5EF4-FFF2-40B4-BE49-F238E27FC236}">
                <a16:creationId xmlns:a16="http://schemas.microsoft.com/office/drawing/2014/main" id="{FEF3E1EB-99F6-6E01-BAD9-96BF487EE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51EB9-ADD3-4CC1-1F54-FF3808A4CA8B}"/>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82552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025-F5A9-708E-563B-A42F6E3EB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A6CA3-AE24-CAEE-2408-14B0E9FAA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F221E-F04C-03FC-2DBE-39551D0BB56D}"/>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5" name="Footer Placeholder 4">
            <a:extLst>
              <a:ext uri="{FF2B5EF4-FFF2-40B4-BE49-F238E27FC236}">
                <a16:creationId xmlns:a16="http://schemas.microsoft.com/office/drawing/2014/main" id="{05E97A92-88A2-0672-6D2E-9DD0B406E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63DE-B74C-C35D-ABAA-332790CF5E6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82872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179E-DF96-269E-88C9-C331736859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E7206-5A02-FCC0-264C-8DC11239C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BB5385-3574-1772-B8A6-3761D1C70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F76D8-FBC1-80BC-1BA0-BFC7C9E01900}"/>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6" name="Footer Placeholder 5">
            <a:extLst>
              <a:ext uri="{FF2B5EF4-FFF2-40B4-BE49-F238E27FC236}">
                <a16:creationId xmlns:a16="http://schemas.microsoft.com/office/drawing/2014/main" id="{A4D34BBF-19C7-93E7-1E64-AE07FE9E5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04013-34DE-B5E8-1CFD-327A622F6CB3}"/>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66620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B940-E248-C13C-CAD0-1B164E03B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17BD4-2527-686D-D348-F693D90C8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C4BBB-84E3-A13C-3019-B54DE3D8F4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B02CF8-B4E8-A6B0-8BCB-E09B9DBFE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79487-A26B-E625-8F43-29BAD70A2D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1EBB5B-0931-C507-5FB0-F27C56D76F6F}"/>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8" name="Footer Placeholder 7">
            <a:extLst>
              <a:ext uri="{FF2B5EF4-FFF2-40B4-BE49-F238E27FC236}">
                <a16:creationId xmlns:a16="http://schemas.microsoft.com/office/drawing/2014/main" id="{0BDE3B1C-3F65-F888-A9A8-0CD9B7153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EA9D6-37AD-D007-E957-3515F5E7989D}"/>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32074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20B-B356-B8B6-8F5B-594E5D5C62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B75927-E3A0-50FD-3651-87C67C8B7EB6}"/>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4" name="Footer Placeholder 3">
            <a:extLst>
              <a:ext uri="{FF2B5EF4-FFF2-40B4-BE49-F238E27FC236}">
                <a16:creationId xmlns:a16="http://schemas.microsoft.com/office/drawing/2014/main" id="{0B07A14F-DCA8-0CDA-2AB3-2418CB6A5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678A0-5AE5-5279-4A2E-801FD9DA08B6}"/>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367592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7AAF7-193F-A691-0351-4DC22BA5BAAC}"/>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3" name="Footer Placeholder 2">
            <a:extLst>
              <a:ext uri="{FF2B5EF4-FFF2-40B4-BE49-F238E27FC236}">
                <a16:creationId xmlns:a16="http://schemas.microsoft.com/office/drawing/2014/main" id="{A76C9DC3-8AC4-B601-EB30-1D08F47E8E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90CBF-6FAF-7B15-4481-C4D685BEE955}"/>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421072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A0AA-6E2E-1F12-1E48-893B8545E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4DA476-0F76-5660-7358-6C1DE2402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83295-BBE3-0421-DC20-1FB62F6F7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1F4F2-90DC-9050-3361-3F838F7BA883}"/>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6" name="Footer Placeholder 5">
            <a:extLst>
              <a:ext uri="{FF2B5EF4-FFF2-40B4-BE49-F238E27FC236}">
                <a16:creationId xmlns:a16="http://schemas.microsoft.com/office/drawing/2014/main" id="{61C4AAD4-11B0-335C-0DC8-877CC3E69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CDA99-F032-8FF9-425D-F0193C36A15E}"/>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216568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D3B1-5A95-B33B-B4EE-0E97DBE4C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3DE40-0D7F-A365-E653-AD1A5966C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101A7E-A81C-8D99-0082-6DE1F895B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72779-2D65-D65D-1538-96AA020B4943}"/>
              </a:ext>
            </a:extLst>
          </p:cNvPr>
          <p:cNvSpPr>
            <a:spLocks noGrp="1"/>
          </p:cNvSpPr>
          <p:nvPr>
            <p:ph type="dt" sz="half" idx="10"/>
          </p:nvPr>
        </p:nvSpPr>
        <p:spPr/>
        <p:txBody>
          <a:bodyPr/>
          <a:lstStyle/>
          <a:p>
            <a:fld id="{9D78718E-826C-48F9-8F36-291899E28248}" type="datetimeFigureOut">
              <a:rPr lang="en-US" smtClean="0"/>
              <a:t>10/12/2022</a:t>
            </a:fld>
            <a:endParaRPr lang="en-US"/>
          </a:p>
        </p:txBody>
      </p:sp>
      <p:sp>
        <p:nvSpPr>
          <p:cNvPr id="6" name="Footer Placeholder 5">
            <a:extLst>
              <a:ext uri="{FF2B5EF4-FFF2-40B4-BE49-F238E27FC236}">
                <a16:creationId xmlns:a16="http://schemas.microsoft.com/office/drawing/2014/main" id="{37F979FA-78F9-3D47-15E4-89E65AF20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FA150-835E-4E01-8C59-3DD7AB0669E0}"/>
              </a:ext>
            </a:extLst>
          </p:cNvPr>
          <p:cNvSpPr>
            <a:spLocks noGrp="1"/>
          </p:cNvSpPr>
          <p:nvPr>
            <p:ph type="sldNum" sz="quarter" idx="12"/>
          </p:nvPr>
        </p:nvSpPr>
        <p:spPr/>
        <p:txBody>
          <a:bodyPr/>
          <a:lstStyle/>
          <a:p>
            <a:fld id="{577D0162-62F4-4F84-932E-B9E16D083A65}" type="slidenum">
              <a:rPr lang="en-US" smtClean="0"/>
              <a:t>‹#›</a:t>
            </a:fld>
            <a:endParaRPr lang="en-US"/>
          </a:p>
        </p:txBody>
      </p:sp>
    </p:spTree>
    <p:extLst>
      <p:ext uri="{BB962C8B-B14F-4D97-AF65-F5344CB8AC3E}">
        <p14:creationId xmlns:p14="http://schemas.microsoft.com/office/powerpoint/2010/main" val="173235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FE36C-9BCB-A3D6-E318-9B161100B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F06A6-BC46-ADD9-4A97-A8CB4A85C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C408E-2A52-F3CA-CACB-090E62374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8718E-826C-48F9-8F36-291899E28248}" type="datetimeFigureOut">
              <a:rPr lang="en-US" smtClean="0"/>
              <a:t>10/12/2022</a:t>
            </a:fld>
            <a:endParaRPr lang="en-US"/>
          </a:p>
        </p:txBody>
      </p:sp>
      <p:sp>
        <p:nvSpPr>
          <p:cNvPr id="5" name="Footer Placeholder 4">
            <a:extLst>
              <a:ext uri="{FF2B5EF4-FFF2-40B4-BE49-F238E27FC236}">
                <a16:creationId xmlns:a16="http://schemas.microsoft.com/office/drawing/2014/main" id="{4EA467E4-2BDB-FA6B-396C-07E3060E4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0C0320-C2CA-5B2B-B1BB-6E68EDC87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D0162-62F4-4F84-932E-B9E16D083A65}" type="slidenum">
              <a:rPr lang="en-US" smtClean="0"/>
              <a:t>‹#›</a:t>
            </a:fld>
            <a:endParaRPr lang="en-US"/>
          </a:p>
        </p:txBody>
      </p:sp>
    </p:spTree>
    <p:extLst>
      <p:ext uri="{BB962C8B-B14F-4D97-AF65-F5344CB8AC3E}">
        <p14:creationId xmlns:p14="http://schemas.microsoft.com/office/powerpoint/2010/main" val="258691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32734-B9CC-33C2-30CF-40003AE1CAE8}"/>
              </a:ext>
            </a:extLst>
          </p:cNvPr>
          <p:cNvSpPr>
            <a:spLocks noGrp="1"/>
          </p:cNvSpPr>
          <p:nvPr>
            <p:ph type="title"/>
          </p:nvPr>
        </p:nvSpPr>
        <p:spPr/>
        <p:txBody>
          <a:bodyPr/>
          <a:lstStyle/>
          <a:p>
            <a:r>
              <a:rPr lang="en-US" dirty="0"/>
              <a:t>205 Oct 14, Class 11</a:t>
            </a:r>
          </a:p>
        </p:txBody>
      </p:sp>
      <p:sp>
        <p:nvSpPr>
          <p:cNvPr id="5" name="Content Placeholder 4">
            <a:extLst>
              <a:ext uri="{FF2B5EF4-FFF2-40B4-BE49-F238E27FC236}">
                <a16:creationId xmlns:a16="http://schemas.microsoft.com/office/drawing/2014/main" id="{42CB24EC-6E44-3967-E5C5-4C0611F8650E}"/>
              </a:ext>
            </a:extLst>
          </p:cNvPr>
          <p:cNvSpPr>
            <a:spLocks noGrp="1"/>
          </p:cNvSpPr>
          <p:nvPr>
            <p:ph idx="1"/>
          </p:nvPr>
        </p:nvSpPr>
        <p:spPr/>
        <p:txBody>
          <a:bodyPr/>
          <a:lstStyle/>
          <a:p>
            <a:r>
              <a:rPr lang="en-US" dirty="0"/>
              <a:t>Introduction to Factorial design</a:t>
            </a:r>
          </a:p>
          <a:p>
            <a:endParaRPr lang="en-US" dirty="0"/>
          </a:p>
          <a:p>
            <a:r>
              <a:rPr lang="en-US" dirty="0"/>
              <a:t>Designs with &gt;2 conditions</a:t>
            </a:r>
          </a:p>
          <a:p>
            <a:r>
              <a:rPr lang="en-US" dirty="0"/>
              <a:t>Designs with &gt;1 independent variable (factor)</a:t>
            </a:r>
          </a:p>
          <a:p>
            <a:pPr lvl="1"/>
            <a:r>
              <a:rPr lang="en-US" dirty="0"/>
              <a:t>2 x 2</a:t>
            </a:r>
          </a:p>
          <a:p>
            <a:endParaRPr lang="en-US" dirty="0"/>
          </a:p>
        </p:txBody>
      </p:sp>
    </p:spTree>
    <p:extLst>
      <p:ext uri="{BB962C8B-B14F-4D97-AF65-F5344CB8AC3E}">
        <p14:creationId xmlns:p14="http://schemas.microsoft.com/office/powerpoint/2010/main" val="76179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Group 2"/>
          <p:cNvGraphicFramePr>
            <a:graphicFrameLocks noGrp="1"/>
          </p:cNvGraphicFramePr>
          <p:nvPr/>
        </p:nvGraphicFramePr>
        <p:xfrm>
          <a:off x="1828800" y="228600"/>
          <a:ext cx="4267200" cy="29540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Building toys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Non-building toys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Boys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Girls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 name="Object 20"/>
          <p:cNvGraphicFramePr>
            <a:graphicFrameLocks noChangeAspect="1"/>
          </p:cNvGraphicFramePr>
          <p:nvPr>
            <p:extLst>
              <p:ext uri="{D42A27DB-BD31-4B8C-83A1-F6EECF244321}">
                <p14:modId xmlns:p14="http://schemas.microsoft.com/office/powerpoint/2010/main" val="4094940949"/>
              </p:ext>
            </p:extLst>
          </p:nvPr>
        </p:nvGraphicFramePr>
        <p:xfrm>
          <a:off x="5613400" y="3252789"/>
          <a:ext cx="5003800" cy="3278187"/>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1"/>
          <p:cNvGrpSpPr>
            <a:grpSpLocks/>
          </p:cNvGrpSpPr>
          <p:nvPr/>
        </p:nvGrpSpPr>
        <p:grpSpPr bwMode="auto">
          <a:xfrm>
            <a:off x="3657601" y="1636714"/>
            <a:ext cx="1831975" cy="1208087"/>
            <a:chOff x="1344" y="1031"/>
            <a:chExt cx="1154" cy="761"/>
          </a:xfrm>
        </p:grpSpPr>
        <p:sp>
          <p:nvSpPr>
            <p:cNvPr id="1046" name="Text Box 22"/>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7.3</a:t>
              </a:r>
            </a:p>
          </p:txBody>
        </p:sp>
        <p:sp>
          <p:nvSpPr>
            <p:cNvPr id="1047" name="Text Box 23"/>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5.6</a:t>
              </a:r>
            </a:p>
          </p:txBody>
        </p:sp>
        <p:sp>
          <p:nvSpPr>
            <p:cNvPr id="1048" name="Text Box 24"/>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7.2</a:t>
              </a:r>
            </a:p>
          </p:txBody>
        </p:sp>
        <p:sp>
          <p:nvSpPr>
            <p:cNvPr id="1049" name="Text Box 25"/>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5.7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Stereotype threat</a:t>
            </a:r>
          </a:p>
        </p:txBody>
      </p:sp>
      <p:sp>
        <p:nvSpPr>
          <p:cNvPr id="19459" name="Rectangle 3"/>
          <p:cNvSpPr>
            <a:spLocks noGrp="1" noChangeArrowheads="1"/>
          </p:cNvSpPr>
          <p:nvPr>
            <p:ph type="body" idx="1"/>
          </p:nvPr>
        </p:nvSpPr>
        <p:spPr/>
        <p:txBody>
          <a:bodyPr>
            <a:normAutofit lnSpcReduction="10000"/>
          </a:bodyPr>
          <a:lstStyle/>
          <a:p>
            <a:pPr eaLnBrk="1" hangingPunct="1"/>
            <a:r>
              <a:rPr lang="en-US" dirty="0"/>
              <a:t>Activating expectations associated with a stereotype reduces performance</a:t>
            </a:r>
          </a:p>
          <a:p>
            <a:pPr lvl="1" eaLnBrk="1" hangingPunct="1"/>
            <a:r>
              <a:rPr lang="en-US" dirty="0"/>
              <a:t>Typically gender or race based</a:t>
            </a:r>
          </a:p>
          <a:p>
            <a:pPr lvl="1" eaLnBrk="1" hangingPunct="1"/>
            <a:r>
              <a:rPr lang="en-US" dirty="0"/>
              <a:t>E.g., expectations on a challenging math test</a:t>
            </a:r>
          </a:p>
          <a:p>
            <a:r>
              <a:rPr lang="en-US" dirty="0"/>
              <a:t>Aronson et al. (1999)</a:t>
            </a:r>
          </a:p>
          <a:p>
            <a:pPr lvl="1"/>
            <a:r>
              <a:rPr lang="en-US" dirty="0"/>
              <a:t>Half the participants were reminded of the stereotype that Asians outperform Whites</a:t>
            </a:r>
          </a:p>
          <a:p>
            <a:pPr lvl="2"/>
            <a:r>
              <a:rPr lang="en-US" dirty="0"/>
              <a:t>Participants were all White, Male</a:t>
            </a:r>
          </a:p>
          <a:p>
            <a:pPr eaLnBrk="1" hangingPunct="1"/>
            <a:r>
              <a:rPr lang="en-US" dirty="0"/>
              <a:t>Participants were either high or low in “math identification” (MI)</a:t>
            </a:r>
          </a:p>
          <a:p>
            <a:pPr lvl="1"/>
            <a:r>
              <a:rPr lang="en-US" dirty="0"/>
              <a:t>Self-rating of importance of mathematical ability</a:t>
            </a:r>
          </a:p>
          <a:p>
            <a:r>
              <a:rPr lang="en-US" dirty="0"/>
              <a:t>All participants took a math test</a:t>
            </a:r>
          </a:p>
          <a:p>
            <a:endParaRPr lang="en-US" dirty="0"/>
          </a:p>
        </p:txBody>
      </p:sp>
    </p:spTree>
    <p:extLst>
      <p:ext uri="{BB962C8B-B14F-4D97-AF65-F5344CB8AC3E}">
        <p14:creationId xmlns:p14="http://schemas.microsoft.com/office/powerpoint/2010/main" val="399430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nvGraphicFramePr>
        <p:xfrm>
          <a:off x="1981200" y="3810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Threat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High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Low 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886201" y="1600200"/>
            <a:ext cx="1831975" cy="1208088"/>
            <a:chOff x="1344" y="1031"/>
            <a:chExt cx="1154" cy="761"/>
          </a:xfrm>
        </p:grpSpPr>
        <p:sp>
          <p:nvSpPr>
            <p:cNvPr id="5142" name="Text Box 21"/>
            <p:cNvSpPr txBox="1">
              <a:spLocks noChangeArrowheads="1"/>
            </p:cNvSpPr>
            <p:nvPr/>
          </p:nvSpPr>
          <p:spPr bwMode="auto">
            <a:xfrm>
              <a:off x="1344" y="1031"/>
              <a:ext cx="300" cy="233"/>
            </a:xfrm>
            <a:prstGeom prst="rect">
              <a:avLst/>
            </a:prstGeom>
            <a:noFill/>
            <a:ln w="9525">
              <a:noFill/>
              <a:miter lim="800000"/>
              <a:headEnd/>
              <a:tailEnd/>
            </a:ln>
          </p:spPr>
          <p:txBody>
            <a:bodyPr wrap="none">
              <a:spAutoFit/>
            </a:bodyPr>
            <a:lstStyle/>
            <a:p>
              <a:r>
                <a:rPr lang="en-US"/>
                <a:t>3.0</a:t>
              </a:r>
            </a:p>
          </p:txBody>
        </p:sp>
        <p:sp>
          <p:nvSpPr>
            <p:cNvPr id="5143"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a:t>4.1</a:t>
              </a:r>
            </a:p>
          </p:txBody>
        </p:sp>
        <p:sp>
          <p:nvSpPr>
            <p:cNvPr id="5144" name="Text Box 23"/>
            <p:cNvSpPr txBox="1">
              <a:spLocks noChangeArrowheads="1"/>
            </p:cNvSpPr>
            <p:nvPr/>
          </p:nvSpPr>
          <p:spPr bwMode="auto">
            <a:xfrm>
              <a:off x="1344" y="1559"/>
              <a:ext cx="300" cy="233"/>
            </a:xfrm>
            <a:prstGeom prst="rect">
              <a:avLst/>
            </a:prstGeom>
            <a:noFill/>
            <a:ln w="9525">
              <a:noFill/>
              <a:miter lim="800000"/>
              <a:headEnd/>
              <a:tailEnd/>
            </a:ln>
          </p:spPr>
          <p:txBody>
            <a:bodyPr wrap="none">
              <a:spAutoFit/>
            </a:bodyPr>
            <a:lstStyle/>
            <a:p>
              <a:r>
                <a:rPr lang="en-US"/>
                <a:t>4.0</a:t>
              </a:r>
            </a:p>
          </p:txBody>
        </p:sp>
        <p:sp>
          <p:nvSpPr>
            <p:cNvPr id="5145"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a:t>2.5</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594422591"/>
              </p:ext>
            </p:extLst>
          </p:nvPr>
        </p:nvGraphicFramePr>
        <p:xfrm>
          <a:off x="5279587" y="3250052"/>
          <a:ext cx="5003800" cy="32781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069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1DDE-9C7D-DBCE-7EC5-C46E5D91BDEF}"/>
              </a:ext>
            </a:extLst>
          </p:cNvPr>
          <p:cNvSpPr>
            <a:spLocks noGrp="1"/>
          </p:cNvSpPr>
          <p:nvPr>
            <p:ph type="title"/>
          </p:nvPr>
        </p:nvSpPr>
        <p:spPr/>
        <p:txBody>
          <a:bodyPr/>
          <a:lstStyle/>
          <a:p>
            <a:r>
              <a:rPr lang="en-US" dirty="0"/>
              <a:t>For Monday Oct 17 </a:t>
            </a:r>
          </a:p>
        </p:txBody>
      </p:sp>
      <p:sp>
        <p:nvSpPr>
          <p:cNvPr id="3" name="Content Placeholder 2">
            <a:extLst>
              <a:ext uri="{FF2B5EF4-FFF2-40B4-BE49-F238E27FC236}">
                <a16:creationId xmlns:a16="http://schemas.microsoft.com/office/drawing/2014/main" id="{FF84F652-E8F7-A662-E4DD-35AD42C84216}"/>
              </a:ext>
            </a:extLst>
          </p:cNvPr>
          <p:cNvSpPr>
            <a:spLocks noGrp="1"/>
          </p:cNvSpPr>
          <p:nvPr>
            <p:ph idx="1"/>
          </p:nvPr>
        </p:nvSpPr>
        <p:spPr/>
        <p:txBody>
          <a:bodyPr/>
          <a:lstStyle/>
          <a:p>
            <a:r>
              <a:rPr lang="en-US" dirty="0"/>
              <a:t>Chapter 10, Interpreting data from in Factorial designs</a:t>
            </a:r>
          </a:p>
          <a:p>
            <a:endParaRPr lang="en-US" dirty="0"/>
          </a:p>
          <a:p>
            <a:r>
              <a:rPr lang="en-US" dirty="0"/>
              <a:t>Read </a:t>
            </a:r>
            <a:r>
              <a:rPr lang="en-US" dirty="0" err="1"/>
              <a:t>Levav</a:t>
            </a:r>
            <a:r>
              <a:rPr lang="en-US" dirty="0"/>
              <a:t> &amp; Argo (2010)</a:t>
            </a:r>
          </a:p>
          <a:p>
            <a:endParaRPr lang="en-US" dirty="0"/>
          </a:p>
          <a:p>
            <a:r>
              <a:rPr lang="en-US" dirty="0"/>
              <a:t>We will start planning Experiment 2 next week</a:t>
            </a:r>
          </a:p>
          <a:p>
            <a:pPr lvl="1"/>
            <a:r>
              <a:rPr lang="en-US" dirty="0"/>
              <a:t>Hint: it will use a factorial design</a:t>
            </a:r>
          </a:p>
          <a:p>
            <a:endParaRPr lang="en-US" dirty="0"/>
          </a:p>
        </p:txBody>
      </p:sp>
    </p:spTree>
    <p:extLst>
      <p:ext uri="{BB962C8B-B14F-4D97-AF65-F5344CB8AC3E}">
        <p14:creationId xmlns:p14="http://schemas.microsoft.com/office/powerpoint/2010/main" val="38035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p>
        </p:txBody>
      </p:sp>
      <p:sp>
        <p:nvSpPr>
          <p:cNvPr id="4099" name="Rectangle 3"/>
          <p:cNvSpPr>
            <a:spLocks noGrp="1" noChangeArrowheads="1"/>
          </p:cNvSpPr>
          <p:nvPr>
            <p:ph type="body" idx="1"/>
          </p:nvPr>
        </p:nvSpPr>
        <p:spPr/>
        <p:txBody>
          <a:bodyPr/>
          <a:lstStyle/>
          <a:p>
            <a:pPr>
              <a:lnSpc>
                <a:spcPct val="90000"/>
              </a:lnSpc>
            </a:pPr>
            <a:r>
              <a:rPr lang="en-US" sz="2400"/>
              <a:t>An investigator hypothesized that the hippocampus (a part of the brain) is related to complex thinking processes but not to simple thinking processes.  He removed the hippocampus from a random sample of 20 rats.  He had 10 of these rats learn a very simple maze and had the other 10 learn a very difficult and complex maze.  The first group learned to run the maze without error within ten trials.  It took the second group at least 30 trials to run the maze without error.  Based on these results, he concluded that his hypothesis had been confirmed – rats without a hippocampus have more trouble learning a complex task than they do a simple task.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endParaRPr lang="en-US"/>
          </a:p>
        </p:txBody>
      </p:sp>
      <p:sp>
        <p:nvSpPr>
          <p:cNvPr id="5123" name="Rectangle 3"/>
          <p:cNvSpPr>
            <a:spLocks noGrp="1" noChangeArrowheads="1"/>
          </p:cNvSpPr>
          <p:nvPr>
            <p:ph type="body" idx="1"/>
          </p:nvPr>
        </p:nvSpPr>
        <p:spPr/>
        <p:txBody>
          <a:bodyPr/>
          <a:lstStyle/>
          <a:p>
            <a:pPr>
              <a:lnSpc>
                <a:spcPct val="80000"/>
              </a:lnSpc>
            </a:pPr>
            <a:r>
              <a:rPr lang="en-US"/>
              <a:t>An investigator hypothesized that </a:t>
            </a:r>
            <a:r>
              <a:rPr lang="en-US">
                <a:solidFill>
                  <a:srgbClr val="0066FF"/>
                </a:solidFill>
              </a:rPr>
              <a:t>caffeine</a:t>
            </a:r>
            <a:r>
              <a:rPr lang="en-US"/>
              <a:t> is related to hard </a:t>
            </a:r>
            <a:r>
              <a:rPr lang="en-US">
                <a:solidFill>
                  <a:srgbClr val="0066FF"/>
                </a:solidFill>
              </a:rPr>
              <a:t>NU classes</a:t>
            </a:r>
            <a:r>
              <a:rPr lang="en-US"/>
              <a:t> but not to </a:t>
            </a:r>
            <a:r>
              <a:rPr lang="en-US">
                <a:solidFill>
                  <a:srgbClr val="0066FF"/>
                </a:solidFill>
              </a:rPr>
              <a:t>easy NU classes</a:t>
            </a:r>
            <a:r>
              <a:rPr lang="en-US"/>
              <a:t>.  He removed </a:t>
            </a:r>
            <a:r>
              <a:rPr lang="en-US">
                <a:solidFill>
                  <a:srgbClr val="0066FF"/>
                </a:solidFill>
              </a:rPr>
              <a:t>caffeine</a:t>
            </a:r>
            <a:r>
              <a:rPr lang="en-US"/>
              <a:t> from a random sample of </a:t>
            </a:r>
            <a:r>
              <a:rPr lang="en-US">
                <a:solidFill>
                  <a:srgbClr val="0066FF"/>
                </a:solidFill>
              </a:rPr>
              <a:t>20 NU students</a:t>
            </a:r>
            <a:r>
              <a:rPr lang="en-US"/>
              <a:t>.  He had 10 of these students take a very simple </a:t>
            </a:r>
            <a:r>
              <a:rPr lang="en-US">
                <a:solidFill>
                  <a:srgbClr val="0066FF"/>
                </a:solidFill>
              </a:rPr>
              <a:t>class</a:t>
            </a:r>
            <a:r>
              <a:rPr lang="en-US"/>
              <a:t> and had the other 10 take a very difficult and complex </a:t>
            </a:r>
            <a:r>
              <a:rPr lang="en-US">
                <a:solidFill>
                  <a:srgbClr val="0066FF"/>
                </a:solidFill>
              </a:rPr>
              <a:t>class</a:t>
            </a:r>
            <a:r>
              <a:rPr lang="en-US"/>
              <a:t> </a:t>
            </a:r>
            <a:r>
              <a:rPr lang="en-US">
                <a:solidFill>
                  <a:srgbClr val="0066FF"/>
                </a:solidFill>
              </a:rPr>
              <a:t>(205).</a:t>
            </a:r>
            <a:r>
              <a:rPr lang="en-US"/>
              <a:t>  The first group </a:t>
            </a:r>
            <a:r>
              <a:rPr lang="en-US">
                <a:solidFill>
                  <a:srgbClr val="0066FF"/>
                </a:solidFill>
              </a:rPr>
              <a:t>got A’s</a:t>
            </a:r>
            <a:r>
              <a:rPr lang="en-US"/>
              <a:t>.  The second group got </a:t>
            </a:r>
            <a:r>
              <a:rPr lang="en-US">
                <a:solidFill>
                  <a:srgbClr val="0066FF"/>
                </a:solidFill>
              </a:rPr>
              <a:t>B’s</a:t>
            </a:r>
            <a:r>
              <a:rPr lang="en-US"/>
              <a:t>.  Based on these results, he concluded that his hypothesis had been confirmed – </a:t>
            </a:r>
            <a:r>
              <a:rPr lang="en-US">
                <a:solidFill>
                  <a:srgbClr val="0066FF"/>
                </a:solidFill>
              </a:rPr>
              <a:t>NU students without caffeine</a:t>
            </a:r>
            <a:r>
              <a:rPr lang="en-US"/>
              <a:t> have more trouble </a:t>
            </a:r>
            <a:r>
              <a:rPr lang="en-US">
                <a:solidFill>
                  <a:srgbClr val="0066FF"/>
                </a:solidFill>
              </a:rPr>
              <a:t>taking a complex class</a:t>
            </a:r>
            <a:r>
              <a:rPr lang="en-US"/>
              <a:t> than they do a </a:t>
            </a:r>
            <a:r>
              <a:rPr lang="en-US">
                <a:solidFill>
                  <a:srgbClr val="0066FF"/>
                </a:solidFill>
              </a:rPr>
              <a:t>simple class</a:t>
            </a:r>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A38E-0F63-20E4-8DA8-C1813A4F8C8D}"/>
              </a:ext>
            </a:extLst>
          </p:cNvPr>
          <p:cNvSpPr>
            <a:spLocks noGrp="1"/>
          </p:cNvSpPr>
          <p:nvPr>
            <p:ph type="title"/>
          </p:nvPr>
        </p:nvSpPr>
        <p:spPr/>
        <p:txBody>
          <a:bodyPr/>
          <a:lstStyle/>
          <a:p>
            <a:r>
              <a:rPr lang="en-US" dirty="0"/>
              <a:t>Factorial design</a:t>
            </a:r>
          </a:p>
        </p:txBody>
      </p:sp>
      <p:sp>
        <p:nvSpPr>
          <p:cNvPr id="4" name="Content Placeholder 3">
            <a:extLst>
              <a:ext uri="{FF2B5EF4-FFF2-40B4-BE49-F238E27FC236}">
                <a16:creationId xmlns:a16="http://schemas.microsoft.com/office/drawing/2014/main" id="{B8A3A6CD-9D72-1150-6279-8751829260FD}"/>
              </a:ext>
            </a:extLst>
          </p:cNvPr>
          <p:cNvSpPr>
            <a:spLocks noGrp="1"/>
          </p:cNvSpPr>
          <p:nvPr>
            <p:ph sz="half" idx="1"/>
          </p:nvPr>
        </p:nvSpPr>
        <p:spPr/>
        <p:txBody>
          <a:bodyPr/>
          <a:lstStyle/>
          <a:p>
            <a:r>
              <a:rPr lang="en-US" dirty="0"/>
              <a:t>2 x 2 design</a:t>
            </a:r>
          </a:p>
          <a:p>
            <a:pPr lvl="1"/>
            <a:r>
              <a:rPr lang="en-US" dirty="0"/>
              <a:t>Class difficulty: easy, hard</a:t>
            </a:r>
          </a:p>
          <a:p>
            <a:pPr lvl="1"/>
            <a:r>
              <a:rPr lang="en-US" dirty="0"/>
              <a:t>Caffeine: yes, no</a:t>
            </a:r>
          </a:p>
          <a:p>
            <a:endParaRPr lang="en-US" dirty="0"/>
          </a:p>
          <a:p>
            <a:r>
              <a:rPr lang="en-US" dirty="0"/>
              <a:t>Between-participants design</a:t>
            </a:r>
          </a:p>
          <a:p>
            <a:r>
              <a:rPr lang="en-US" dirty="0"/>
              <a:t>All conditions (cells) recruited equally</a:t>
            </a:r>
          </a:p>
        </p:txBody>
      </p:sp>
      <p:graphicFrame>
        <p:nvGraphicFramePr>
          <p:cNvPr id="6" name="Table 6">
            <a:extLst>
              <a:ext uri="{FF2B5EF4-FFF2-40B4-BE49-F238E27FC236}">
                <a16:creationId xmlns:a16="http://schemas.microsoft.com/office/drawing/2014/main" id="{381B0580-03DF-F5E3-BFF4-B849B2C9C097}"/>
              </a:ext>
            </a:extLst>
          </p:cNvPr>
          <p:cNvGraphicFramePr>
            <a:graphicFrameLocks noGrp="1"/>
          </p:cNvGraphicFramePr>
          <p:nvPr>
            <p:ph sz="half" idx="2"/>
            <p:extLst>
              <p:ext uri="{D42A27DB-BD31-4B8C-83A1-F6EECF244321}">
                <p14:modId xmlns:p14="http://schemas.microsoft.com/office/powerpoint/2010/main" val="1164510561"/>
              </p:ext>
            </p:extLst>
          </p:nvPr>
        </p:nvGraphicFramePr>
        <p:xfrm>
          <a:off x="6338454" y="1825625"/>
          <a:ext cx="5181600" cy="4064537"/>
        </p:xfrm>
        <a:graphic>
          <a:graphicData uri="http://schemas.openxmlformats.org/drawingml/2006/table">
            <a:tbl>
              <a:tblPr firstRow="1" bandRow="1">
                <a:tableStyleId>{5940675A-B579-460E-94D1-54222C63F5DA}</a:tableStyleId>
              </a:tblPr>
              <a:tblGrid>
                <a:gridCol w="739240">
                  <a:extLst>
                    <a:ext uri="{9D8B030D-6E8A-4147-A177-3AD203B41FA5}">
                      <a16:colId xmlns:a16="http://schemas.microsoft.com/office/drawing/2014/main" val="1083982452"/>
                    </a:ext>
                  </a:extLst>
                </a:gridCol>
                <a:gridCol w="760020">
                  <a:extLst>
                    <a:ext uri="{9D8B030D-6E8A-4147-A177-3AD203B41FA5}">
                      <a16:colId xmlns:a16="http://schemas.microsoft.com/office/drawing/2014/main" val="2362652419"/>
                    </a:ext>
                  </a:extLst>
                </a:gridCol>
                <a:gridCol w="1828800">
                  <a:extLst>
                    <a:ext uri="{9D8B030D-6E8A-4147-A177-3AD203B41FA5}">
                      <a16:colId xmlns:a16="http://schemas.microsoft.com/office/drawing/2014/main" val="1877924373"/>
                    </a:ext>
                  </a:extLst>
                </a:gridCol>
                <a:gridCol w="1853540">
                  <a:extLst>
                    <a:ext uri="{9D8B030D-6E8A-4147-A177-3AD203B41FA5}">
                      <a16:colId xmlns:a16="http://schemas.microsoft.com/office/drawing/2014/main" val="2446511839"/>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Caffeine</a:t>
                      </a:r>
                    </a:p>
                  </a:txBody>
                  <a:tcPr/>
                </a:tc>
                <a:tc hMerge="1">
                  <a:txBody>
                    <a:bodyPr/>
                    <a:lstStyle/>
                    <a:p>
                      <a:endParaRPr lang="en-US" dirty="0"/>
                    </a:p>
                  </a:txBody>
                  <a:tcPr/>
                </a:tc>
                <a:extLst>
                  <a:ext uri="{0D108BD9-81ED-4DB2-BD59-A6C34878D82A}">
                    <a16:rowId xmlns:a16="http://schemas.microsoft.com/office/drawing/2014/main" val="866275051"/>
                  </a:ext>
                </a:extLst>
              </a:tr>
              <a:tr h="370840">
                <a:tc gridSpan="2" vMerge="1">
                  <a:txBody>
                    <a:bodyPr/>
                    <a:lstStyle/>
                    <a:p>
                      <a:endParaRPr lang="en-US" dirty="0"/>
                    </a:p>
                  </a:txBody>
                  <a:tcPr/>
                </a:tc>
                <a:tc hMerge="1" vMerge="1">
                  <a:txBody>
                    <a:bodyPr/>
                    <a:lstStyle/>
                    <a:p>
                      <a:endParaRPr lang="en-US" dirty="0"/>
                    </a:p>
                  </a:txBody>
                  <a:tcPr/>
                </a:tc>
                <a:tc>
                  <a:txBody>
                    <a:bodyPr/>
                    <a:lstStyle/>
                    <a:p>
                      <a:pPr algn="ctr"/>
                      <a:r>
                        <a:rPr lang="en-US" dirty="0"/>
                        <a:t>No</a:t>
                      </a:r>
                    </a:p>
                  </a:txBody>
                  <a:tcPr/>
                </a:tc>
                <a:tc>
                  <a:txBody>
                    <a:bodyPr/>
                    <a:lstStyle/>
                    <a:p>
                      <a:pPr algn="ctr"/>
                      <a:r>
                        <a:rPr lang="en-US" dirty="0"/>
                        <a:t>Yes</a:t>
                      </a:r>
                    </a:p>
                  </a:txBody>
                  <a:tcPr/>
                </a:tc>
                <a:extLst>
                  <a:ext uri="{0D108BD9-81ED-4DB2-BD59-A6C34878D82A}">
                    <a16:rowId xmlns:a16="http://schemas.microsoft.com/office/drawing/2014/main" val="1700528758"/>
                  </a:ext>
                </a:extLst>
              </a:tr>
              <a:tr h="1589059">
                <a:tc rowSpan="2">
                  <a:txBody>
                    <a:bodyPr/>
                    <a:lstStyle/>
                    <a:p>
                      <a:pPr algn="ctr"/>
                      <a:r>
                        <a:rPr lang="en-US" dirty="0"/>
                        <a:t>Class Difficulty</a:t>
                      </a:r>
                    </a:p>
                  </a:txBody>
                  <a:tcPr vert="vert270"/>
                </a:tc>
                <a:tc>
                  <a:txBody>
                    <a:bodyPr/>
                    <a:lstStyle/>
                    <a:p>
                      <a:pPr algn="ctr"/>
                      <a:r>
                        <a:rPr lang="en-US" dirty="0"/>
                        <a:t>Easy</a:t>
                      </a:r>
                    </a:p>
                  </a:txBody>
                  <a:tcPr vert="vert270"/>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6027436"/>
                  </a:ext>
                </a:extLst>
              </a:tr>
              <a:tr h="1733798">
                <a:tc vMerge="1">
                  <a:txBody>
                    <a:bodyPr/>
                    <a:lstStyle/>
                    <a:p>
                      <a:endParaRPr lang="en-US" dirty="0"/>
                    </a:p>
                  </a:txBody>
                  <a:tcPr/>
                </a:tc>
                <a:tc>
                  <a:txBody>
                    <a:bodyPr/>
                    <a:lstStyle/>
                    <a:p>
                      <a:pPr algn="ctr"/>
                      <a:r>
                        <a:rPr lang="en-US" dirty="0"/>
                        <a:t>Hard</a:t>
                      </a:r>
                    </a:p>
                  </a:txBody>
                  <a:tcPr vert="vert270"/>
                </a:tc>
                <a:tc>
                  <a:txBody>
                    <a:bodyPr/>
                    <a:lstStyle/>
                    <a:p>
                      <a:endParaRPr lang="en-US"/>
                    </a:p>
                  </a:txBody>
                  <a:tcPr/>
                </a:tc>
                <a:tc>
                  <a:txBody>
                    <a:bodyPr/>
                    <a:lstStyle/>
                    <a:p>
                      <a:endParaRPr lang="en-US" dirty="0"/>
                    </a:p>
                  </a:txBody>
                  <a:tcPr/>
                </a:tc>
                <a:extLst>
                  <a:ext uri="{0D108BD9-81ED-4DB2-BD59-A6C34878D82A}">
                    <a16:rowId xmlns:a16="http://schemas.microsoft.com/office/drawing/2014/main" val="4194397767"/>
                  </a:ext>
                </a:extLst>
              </a:tr>
            </a:tbl>
          </a:graphicData>
        </a:graphic>
      </p:graphicFrame>
    </p:spTree>
    <p:extLst>
      <p:ext uri="{BB962C8B-B14F-4D97-AF65-F5344CB8AC3E}">
        <p14:creationId xmlns:p14="http://schemas.microsoft.com/office/powerpoint/2010/main" val="257012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1730-8E93-F98B-992E-077B9EDA26E8}"/>
              </a:ext>
            </a:extLst>
          </p:cNvPr>
          <p:cNvSpPr>
            <a:spLocks noGrp="1"/>
          </p:cNvSpPr>
          <p:nvPr>
            <p:ph type="title"/>
          </p:nvPr>
        </p:nvSpPr>
        <p:spPr/>
        <p:txBody>
          <a:bodyPr/>
          <a:lstStyle/>
          <a:p>
            <a:r>
              <a:rPr lang="en-US" dirty="0"/>
              <a:t>One factor, 3 levels</a:t>
            </a:r>
          </a:p>
        </p:txBody>
      </p:sp>
      <p:sp>
        <p:nvSpPr>
          <p:cNvPr id="4" name="Content Placeholder 3">
            <a:extLst>
              <a:ext uri="{FF2B5EF4-FFF2-40B4-BE49-F238E27FC236}">
                <a16:creationId xmlns:a16="http://schemas.microsoft.com/office/drawing/2014/main" id="{C2F532E4-839B-7ABC-31B9-2C4320226A8A}"/>
              </a:ext>
            </a:extLst>
          </p:cNvPr>
          <p:cNvSpPr>
            <a:spLocks noGrp="1"/>
          </p:cNvSpPr>
          <p:nvPr>
            <p:ph sz="half" idx="1"/>
          </p:nvPr>
        </p:nvSpPr>
        <p:spPr/>
        <p:txBody>
          <a:bodyPr/>
          <a:lstStyle/>
          <a:p>
            <a:r>
              <a:rPr lang="en-US" dirty="0"/>
              <a:t>Score on spatial cognition task across 3 conditions</a:t>
            </a:r>
          </a:p>
          <a:p>
            <a:pPr lvl="1"/>
            <a:r>
              <a:rPr lang="en-US" dirty="0"/>
              <a:t>Ocean sounds</a:t>
            </a:r>
          </a:p>
          <a:p>
            <a:pPr lvl="1"/>
            <a:r>
              <a:rPr lang="en-US" dirty="0"/>
              <a:t>Dance music</a:t>
            </a:r>
          </a:p>
          <a:p>
            <a:pPr lvl="1"/>
            <a:r>
              <a:rPr lang="en-US" dirty="0"/>
              <a:t>Classical music</a:t>
            </a:r>
          </a:p>
          <a:p>
            <a:endParaRPr lang="en-US" dirty="0"/>
          </a:p>
          <a:p>
            <a:r>
              <a:rPr lang="en-US" dirty="0"/>
              <a:t>3 hypotheses: all comparisons</a:t>
            </a:r>
          </a:p>
        </p:txBody>
      </p:sp>
      <p:graphicFrame>
        <p:nvGraphicFramePr>
          <p:cNvPr id="6" name="Content Placeholder 5">
            <a:extLst>
              <a:ext uri="{FF2B5EF4-FFF2-40B4-BE49-F238E27FC236}">
                <a16:creationId xmlns:a16="http://schemas.microsoft.com/office/drawing/2014/main" id="{F1364CD9-D19A-1819-D89C-DE2675FE304A}"/>
              </a:ext>
            </a:extLst>
          </p:cNvPr>
          <p:cNvGraphicFramePr>
            <a:graphicFrameLocks noGrp="1"/>
          </p:cNvGraphicFramePr>
          <p:nvPr>
            <p:ph sz="half" idx="2"/>
            <p:extLst>
              <p:ext uri="{D42A27DB-BD31-4B8C-83A1-F6EECF244321}">
                <p14:modId xmlns:p14="http://schemas.microsoft.com/office/powerpoint/2010/main" val="1882856702"/>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259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Factorial designs</a:t>
            </a:r>
          </a:p>
        </p:txBody>
      </p:sp>
      <p:sp>
        <p:nvSpPr>
          <p:cNvPr id="6147" name="Rectangle 3"/>
          <p:cNvSpPr>
            <a:spLocks noGrp="1" noChangeArrowheads="1"/>
          </p:cNvSpPr>
          <p:nvPr>
            <p:ph type="body" idx="1"/>
          </p:nvPr>
        </p:nvSpPr>
        <p:spPr/>
        <p:txBody>
          <a:bodyPr/>
          <a:lstStyle/>
          <a:p>
            <a:r>
              <a:rPr lang="en-US" dirty="0"/>
              <a:t>Factors</a:t>
            </a:r>
          </a:p>
          <a:p>
            <a:pPr lvl="1"/>
            <a:r>
              <a:rPr lang="en-US" dirty="0"/>
              <a:t>Levels within each factor</a:t>
            </a:r>
          </a:p>
          <a:p>
            <a:r>
              <a:rPr lang="en-US" dirty="0"/>
              <a:t>Shorthand notation</a:t>
            </a:r>
          </a:p>
          <a:p>
            <a:pPr lvl="1"/>
            <a:r>
              <a:rPr lang="en-US" dirty="0"/>
              <a:t>“2 x 2 design”</a:t>
            </a:r>
          </a:p>
          <a:p>
            <a:pPr lvl="1"/>
            <a:r>
              <a:rPr lang="en-US" dirty="0"/>
              <a:t>2 x 2 x 2, 2 x 3</a:t>
            </a:r>
          </a:p>
          <a:p>
            <a:r>
              <a:rPr lang="en-US" dirty="0"/>
              <a:t>3 Effects tested</a:t>
            </a:r>
          </a:p>
          <a:p>
            <a:pPr lvl="1"/>
            <a:r>
              <a:rPr lang="en-US" dirty="0"/>
              <a:t>Main effects of factor 1</a:t>
            </a:r>
          </a:p>
          <a:p>
            <a:pPr lvl="1"/>
            <a:r>
              <a:rPr lang="en-US" dirty="0"/>
              <a:t>Main effect of factor 2</a:t>
            </a:r>
          </a:p>
          <a:p>
            <a:pPr lvl="1"/>
            <a:r>
              <a:rPr lang="en-US" dirty="0"/>
              <a:t>Interaction between the factors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2E12-BFB2-45C7-AC0F-5D74E82F0CDF}"/>
              </a:ext>
            </a:extLst>
          </p:cNvPr>
          <p:cNvSpPr>
            <a:spLocks noGrp="1"/>
          </p:cNvSpPr>
          <p:nvPr>
            <p:ph type="title"/>
          </p:nvPr>
        </p:nvSpPr>
        <p:spPr/>
        <p:txBody>
          <a:bodyPr/>
          <a:lstStyle/>
          <a:p>
            <a:r>
              <a:rPr lang="en-US" dirty="0"/>
              <a:t>Factorial diagram</a:t>
            </a:r>
          </a:p>
        </p:txBody>
      </p:sp>
      <p:graphicFrame>
        <p:nvGraphicFramePr>
          <p:cNvPr id="12" name="Table 12">
            <a:extLst>
              <a:ext uri="{FF2B5EF4-FFF2-40B4-BE49-F238E27FC236}">
                <a16:creationId xmlns:a16="http://schemas.microsoft.com/office/drawing/2014/main" id="{3A96E512-D9D3-46A9-9759-2EB4D565402F}"/>
              </a:ext>
            </a:extLst>
          </p:cNvPr>
          <p:cNvGraphicFramePr>
            <a:graphicFrameLocks noGrp="1"/>
          </p:cNvGraphicFramePr>
          <p:nvPr>
            <p:ph idx="1"/>
          </p:nvPr>
        </p:nvGraphicFramePr>
        <p:xfrm>
          <a:off x="3200400" y="24384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Factor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Factor 1</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Level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996883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2D37-3AE2-4530-B10B-814944CE3CF0}"/>
              </a:ext>
            </a:extLst>
          </p:cNvPr>
          <p:cNvSpPr>
            <a:spLocks noGrp="1"/>
          </p:cNvSpPr>
          <p:nvPr>
            <p:ph type="title"/>
          </p:nvPr>
        </p:nvSpPr>
        <p:spPr/>
        <p:txBody>
          <a:bodyPr/>
          <a:lstStyle/>
          <a:p>
            <a:r>
              <a:rPr lang="en-US" dirty="0"/>
              <a:t>Using factorial diagrams</a:t>
            </a:r>
          </a:p>
        </p:txBody>
      </p:sp>
      <p:graphicFrame>
        <p:nvGraphicFramePr>
          <p:cNvPr id="7" name="Table 6">
            <a:extLst>
              <a:ext uri="{FF2B5EF4-FFF2-40B4-BE49-F238E27FC236}">
                <a16:creationId xmlns:a16="http://schemas.microsoft.com/office/drawing/2014/main" id="{C8226A54-559A-4F6B-83CC-48BEDCCE7A29}"/>
              </a:ext>
            </a:extLst>
          </p:cNvPr>
          <p:cNvGraphicFramePr>
            <a:graphicFrameLocks/>
          </p:cNvGraphicFramePr>
          <p:nvPr/>
        </p:nvGraphicFramePr>
        <p:xfrm>
          <a:off x="2133600" y="1752601"/>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graphicFrame>
        <p:nvGraphicFramePr>
          <p:cNvPr id="9" name="Table 8">
            <a:extLst>
              <a:ext uri="{FF2B5EF4-FFF2-40B4-BE49-F238E27FC236}">
                <a16:creationId xmlns:a16="http://schemas.microsoft.com/office/drawing/2014/main" id="{95887854-77EB-42F5-B39A-79F99DC38F67}"/>
              </a:ext>
            </a:extLst>
          </p:cNvPr>
          <p:cNvGraphicFramePr>
            <a:graphicFrameLocks/>
          </p:cNvGraphicFramePr>
          <p:nvPr/>
        </p:nvGraphicFramePr>
        <p:xfrm>
          <a:off x="5105400" y="4260402"/>
          <a:ext cx="4953000" cy="2172839"/>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861923587"/>
                    </a:ext>
                  </a:extLst>
                </a:gridCol>
                <a:gridCol w="1066800">
                  <a:extLst>
                    <a:ext uri="{9D8B030D-6E8A-4147-A177-3AD203B41FA5}">
                      <a16:colId xmlns:a16="http://schemas.microsoft.com/office/drawing/2014/main" val="762835054"/>
                    </a:ext>
                  </a:extLst>
                </a:gridCol>
                <a:gridCol w="1524000">
                  <a:extLst>
                    <a:ext uri="{9D8B030D-6E8A-4147-A177-3AD203B41FA5}">
                      <a16:colId xmlns:a16="http://schemas.microsoft.com/office/drawing/2014/main" val="730290203"/>
                    </a:ext>
                  </a:extLst>
                </a:gridCol>
                <a:gridCol w="1752600">
                  <a:extLst>
                    <a:ext uri="{9D8B030D-6E8A-4147-A177-3AD203B41FA5}">
                      <a16:colId xmlns:a16="http://schemas.microsoft.com/office/drawing/2014/main" val="2610166615"/>
                    </a:ext>
                  </a:extLst>
                </a:gridCol>
              </a:tblGrid>
              <a:tr h="521839">
                <a:tc gridSpan="2">
                  <a:txBody>
                    <a:bodyPr/>
                    <a:lstStyle/>
                    <a:p>
                      <a:r>
                        <a:rPr lang="en-US" dirty="0"/>
                        <a:t>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96768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182786"/>
                  </a:ext>
                </a:extLst>
              </a:tr>
              <a:tr h="370840">
                <a:tc rowSpan="2">
                  <a:txBody>
                    <a:bodyPr/>
                    <a:lstStyle/>
                    <a:p>
                      <a:pPr algn="ctr"/>
                      <a:r>
                        <a:rPr lang="en-US" dirty="0"/>
                        <a:t>Caffeine</a:t>
                      </a: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3.8</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13494"/>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735498"/>
                  </a:ext>
                </a:extLst>
              </a:tr>
            </a:tbl>
          </a:graphicData>
        </a:graphic>
      </p:graphicFrame>
    </p:spTree>
    <p:extLst>
      <p:ext uri="{BB962C8B-B14F-4D97-AF65-F5344CB8AC3E}">
        <p14:creationId xmlns:p14="http://schemas.microsoft.com/office/powerpoint/2010/main" val="347643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Assignment</a:t>
            </a:r>
          </a:p>
        </p:txBody>
      </p:sp>
      <p:sp>
        <p:nvSpPr>
          <p:cNvPr id="15363" name="Rectangle 3"/>
          <p:cNvSpPr>
            <a:spLocks noGrp="1" noChangeArrowheads="1"/>
          </p:cNvSpPr>
          <p:nvPr>
            <p:ph type="body" idx="1"/>
          </p:nvPr>
        </p:nvSpPr>
        <p:spPr/>
        <p:txBody>
          <a:bodyPr>
            <a:normAutofit/>
          </a:bodyPr>
          <a:lstStyle/>
          <a:p>
            <a:pPr eaLnBrk="1" hangingPunct="1">
              <a:lnSpc>
                <a:spcPct val="90000"/>
              </a:lnSpc>
            </a:pPr>
            <a:r>
              <a:rPr lang="en-US" dirty="0"/>
              <a:t>After watching a group of nursery school children, we get the idea that some toys are more popular with children than others are.  We would like to test the difference in time spent playing with toys that are used for building (e.g. blocks) and toys that are not (e.g., stuffed animals).  Since there are many differences between boys and girls, we would also like to look at gender as an independent variable.  What kind of design do we need?</a:t>
            </a:r>
          </a:p>
          <a:p>
            <a:pPr lvl="1"/>
            <a:r>
              <a:rPr lang="en-US" b="0" i="0" dirty="0">
                <a:solidFill>
                  <a:srgbClr val="2D3B45"/>
                </a:solidFill>
                <a:effectLst/>
                <a:latin typeface="Lato Extended"/>
              </a:rPr>
              <a:t>Outline a factorial design for this study and describe the operational definitions of the factors (independent variables) and dependent variable.  Speculate about hypotheses for what you might see if you ran this study (effect of toy, gender and any interaction).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2578</TotalTime>
  <Words>684</Words>
  <Application>Microsoft Office PowerPoint</Application>
  <PresentationFormat>Widescreen</PresentationFormat>
  <Paragraphs>114</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Lato Extended</vt:lpstr>
      <vt:lpstr>Office Theme</vt:lpstr>
      <vt:lpstr>205 Oct 14, Class 11</vt:lpstr>
      <vt:lpstr>PowerPoint Presentation</vt:lpstr>
      <vt:lpstr>PowerPoint Presentation</vt:lpstr>
      <vt:lpstr>Factorial design</vt:lpstr>
      <vt:lpstr>One factor, 3 levels</vt:lpstr>
      <vt:lpstr>Factorial designs</vt:lpstr>
      <vt:lpstr>Factorial diagram</vt:lpstr>
      <vt:lpstr>Using factorial diagrams</vt:lpstr>
      <vt:lpstr>Assignment</vt:lpstr>
      <vt:lpstr>PowerPoint Presentation</vt:lpstr>
      <vt:lpstr>Stereotype threat</vt:lpstr>
      <vt:lpstr>PowerPoint Presentation</vt:lpstr>
      <vt:lpstr>For Monday Oct 17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14, Class 11</dc:title>
  <dc:creator>Paul Reber</dc:creator>
  <cp:lastModifiedBy>Paul Reber</cp:lastModifiedBy>
  <cp:revision>6</cp:revision>
  <cp:lastPrinted>2022-10-14T17:04:42Z</cp:lastPrinted>
  <dcterms:created xsi:type="dcterms:W3CDTF">2022-10-12T22:06:55Z</dcterms:created>
  <dcterms:modified xsi:type="dcterms:W3CDTF">2022-10-14T17:05:14Z</dcterms:modified>
</cp:coreProperties>
</file>