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5" r:id="rId3"/>
    <p:sldId id="276" r:id="rId4"/>
    <p:sldId id="277" r:id="rId5"/>
    <p:sldId id="278" r:id="rId6"/>
    <p:sldId id="264" r:id="rId7"/>
    <p:sldId id="265" r:id="rId8"/>
    <p:sldId id="282" r:id="rId9"/>
    <p:sldId id="293" r:id="rId10"/>
    <p:sldId id="361" r:id="rId11"/>
    <p:sldId id="294" r:id="rId12"/>
    <p:sldId id="362" r:id="rId13"/>
    <p:sldId id="280" r:id="rId14"/>
    <p:sldId id="382" r:id="rId15"/>
    <p:sldId id="384" r:id="rId16"/>
    <p:sldId id="385" r:id="rId17"/>
    <p:sldId id="273" r:id="rId18"/>
    <p:sldId id="386" r:id="rId19"/>
    <p:sldId id="387" r:id="rId20"/>
    <p:sldId id="388" r:id="rId21"/>
    <p:sldId id="383" r:id="rId22"/>
    <p:sldId id="390" r:id="rId23"/>
    <p:sldId id="262" r:id="rId24"/>
    <p:sldId id="26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E7C20-884B-4AD7-AC5E-61FD9B638185}"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BFFE7-63B1-4148-AD17-CDD381518529}" type="slidenum">
              <a:rPr lang="en-US" smtClean="0"/>
              <a:t>‹#›</a:t>
            </a:fld>
            <a:endParaRPr lang="en-US"/>
          </a:p>
        </p:txBody>
      </p:sp>
    </p:spTree>
    <p:extLst>
      <p:ext uri="{BB962C8B-B14F-4D97-AF65-F5344CB8AC3E}">
        <p14:creationId xmlns:p14="http://schemas.microsoft.com/office/powerpoint/2010/main" val="18406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p:txBody>
          <a:bodyPr/>
          <a:lstStyle/>
          <a:p>
            <a:pPr>
              <a:defRPr/>
            </a:pPr>
            <a:fld id="{0C949C00-F9FE-494A-8F72-A34556B1B416}"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9FDBC92-A2CD-430F-B457-AE151215CE44}" type="slidenum">
              <a:rPr lang="en-US" smtClean="0"/>
              <a:pPr/>
              <a:t>24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p:txBody>
          <a:bodyPr/>
          <a:lstStyle/>
          <a:p>
            <a:pPr>
              <a:defRPr/>
            </a:pPr>
            <a:fld id="{5681F23D-7C69-46C9-86E3-F797AF044AB0}"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p:txBody>
          <a:bodyPr/>
          <a:lstStyle/>
          <a:p>
            <a:pPr>
              <a:defRPr/>
            </a:pPr>
            <a:fld id="{AE89325E-ACA8-40F8-BFF5-1D5AD6DB43B2}"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2772" name="Slide Number Placeholder 3"/>
          <p:cNvSpPr>
            <a:spLocks noGrp="1"/>
          </p:cNvSpPr>
          <p:nvPr>
            <p:ph type="sldNum" sz="quarter" idx="5"/>
          </p:nvPr>
        </p:nvSpPr>
        <p:spPr/>
        <p:txBody>
          <a:bodyPr/>
          <a:lstStyle/>
          <a:p>
            <a:pPr>
              <a:defRPr/>
            </a:pPr>
            <a:fld id="{ED0C1F9A-F7B5-40B7-9C72-F73B4B86440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400DAB-D642-4450-9FB8-7E8059C75B16}" type="slidenum">
              <a:rPr lang="en-US" smtClean="0"/>
              <a:pPr/>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1951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835882-5389-4FD0-8253-4B5D9C1C44F0}" type="slidenum">
              <a:rPr lang="en-US" smtClean="0"/>
              <a:pPr/>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33197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8</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898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10</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99217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4E4C8E8-E769-4FB3-BD13-F5445F1CB928}" type="slidenum">
              <a:rPr lang="en-US" smtClean="0"/>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D316-4FC1-1F8B-01C5-339D40AF5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184E33-EF2C-450F-2863-D692D25595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7964A-6AC7-80C2-B0BC-CA25838FC036}"/>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0C75CD5E-8F55-4586-3781-F7048613F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23BD6-4E54-18C1-E264-8AE1B2AF9548}"/>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146912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883D-39DF-F85C-350D-8488C641C8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B0B97-221B-B588-7F39-E6E40A93D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798A1-E3DA-10A9-9634-F8670547F5A2}"/>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178A8E7B-7AFC-DBA6-CCD5-87A5E7706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3D27B-30E1-A6E8-C43F-C9F778A9CF47}"/>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142572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BD7BE-A2A8-AB3B-3AE7-37CAED55B5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209F5E-B736-4964-EDBD-FD77E48E0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0B20B-61C2-DFAC-4012-47B692DED26C}"/>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A1C255C7-C7C7-D397-7E26-3D5A9A077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839E4-A285-5086-167F-BAE56C2F8CC7}"/>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39933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424D-A69E-ED57-20DB-00430264B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FA7B9-47CB-C5B9-7640-952432FF3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F7C31-1771-3FE6-9B45-536CC73C4278}"/>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79E6BFB2-F039-3AAA-E577-C24DAA9E7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A54F4-1326-88C4-56CD-68E0BFE18BD4}"/>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230602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3992-E9D6-650B-8619-3B180AF2C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9461A-6674-81EC-2E5C-96E6E9B0F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A6A3DE-FA5D-2374-6B7F-DB1BB55C7769}"/>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00D7C185-DC20-F363-42BD-D5FB9B723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33BF0-944D-E351-5694-CD2B35E8EBDE}"/>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285687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1A3A-04F7-22B8-A3D4-7B03D9A63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3303D-3436-B90B-D246-4540F9D7F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82083-597E-3C9D-B8FC-4A111568A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F4DB1A-E731-1BBF-FDDF-5496C89D6BE3}"/>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6" name="Footer Placeholder 5">
            <a:extLst>
              <a:ext uri="{FF2B5EF4-FFF2-40B4-BE49-F238E27FC236}">
                <a16:creationId xmlns:a16="http://schemas.microsoft.com/office/drawing/2014/main" id="{96EC3D0E-1938-054E-61CF-08033AF48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161AC-B0B7-6C6E-2764-5AC585428CD7}"/>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398412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51EA-CE04-F63E-F920-9BC5F8B9E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E1042-EC5A-77A8-A862-A1069FD17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5C453-FF19-E560-636C-E985A68734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10FFDC-4B82-0EBF-D15F-58084C4DA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4EE55-0CC7-E667-6F17-4CE3AD899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E2D6F3-B6FD-B027-FD9A-0A3E9ADD6C76}"/>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8" name="Footer Placeholder 7">
            <a:extLst>
              <a:ext uri="{FF2B5EF4-FFF2-40B4-BE49-F238E27FC236}">
                <a16:creationId xmlns:a16="http://schemas.microsoft.com/office/drawing/2014/main" id="{BC5A3C32-845E-827E-E0D5-C09ED821A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7B4C4-4C9F-00C3-3EE9-F9394D66FAB1}"/>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49294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8EEB-9980-C632-DE29-CE046C5DA9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776DCC-E307-7954-A1A9-3DBBA574A841}"/>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4" name="Footer Placeholder 3">
            <a:extLst>
              <a:ext uri="{FF2B5EF4-FFF2-40B4-BE49-F238E27FC236}">
                <a16:creationId xmlns:a16="http://schemas.microsoft.com/office/drawing/2014/main" id="{3147EB3F-DD14-6947-A08B-EEFB6E4001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0B374-7B16-F169-24E2-6B602C2C45C8}"/>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145061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CBA01-8229-5CCC-3D26-0B199DD890D9}"/>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3" name="Footer Placeholder 2">
            <a:extLst>
              <a:ext uri="{FF2B5EF4-FFF2-40B4-BE49-F238E27FC236}">
                <a16:creationId xmlns:a16="http://schemas.microsoft.com/office/drawing/2014/main" id="{17CC87C8-567E-3786-A3F3-BB17AC4490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9F4E3-DD7A-C740-F72C-7822651130D4}"/>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177043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5822-A5EA-CCFE-7943-976454A81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192929-15D0-82C0-DB7C-7EFF0A3E0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4DFB06-B102-3F5D-FEF5-4F439D7ED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E2899-1C39-F0EA-3C5C-8875DA937BFE}"/>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6" name="Footer Placeholder 5">
            <a:extLst>
              <a:ext uri="{FF2B5EF4-FFF2-40B4-BE49-F238E27FC236}">
                <a16:creationId xmlns:a16="http://schemas.microsoft.com/office/drawing/2014/main" id="{FF01B0ED-B2EE-2CA7-3F50-D1B62E1A7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AB2DE-0A22-596F-51F3-B9F6BE928D5E}"/>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219057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4662-2352-4D2F-7F78-D9DDBDFB3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892F9E-90E4-DC87-6D7B-28F072434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8434C-7D18-0769-124C-CE1DC3F99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C5F6E-6E7F-999B-EA5C-9B1FA25142DF}"/>
              </a:ext>
            </a:extLst>
          </p:cNvPr>
          <p:cNvSpPr>
            <a:spLocks noGrp="1"/>
          </p:cNvSpPr>
          <p:nvPr>
            <p:ph type="dt" sz="half" idx="10"/>
          </p:nvPr>
        </p:nvSpPr>
        <p:spPr/>
        <p:txBody>
          <a:bodyPr/>
          <a:lstStyle/>
          <a:p>
            <a:fld id="{913D958D-6EF0-4115-9E19-50641A40D361}" type="datetimeFigureOut">
              <a:rPr lang="en-US" smtClean="0"/>
              <a:t>10/15/2022</a:t>
            </a:fld>
            <a:endParaRPr lang="en-US"/>
          </a:p>
        </p:txBody>
      </p:sp>
      <p:sp>
        <p:nvSpPr>
          <p:cNvPr id="6" name="Footer Placeholder 5">
            <a:extLst>
              <a:ext uri="{FF2B5EF4-FFF2-40B4-BE49-F238E27FC236}">
                <a16:creationId xmlns:a16="http://schemas.microsoft.com/office/drawing/2014/main" id="{A4B7B4DE-589D-158A-FCF1-BCFE0D707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AB686-5159-133D-3F1D-440895EEC4C0}"/>
              </a:ext>
            </a:extLst>
          </p:cNvPr>
          <p:cNvSpPr>
            <a:spLocks noGrp="1"/>
          </p:cNvSpPr>
          <p:nvPr>
            <p:ph type="sldNum" sz="quarter" idx="12"/>
          </p:nvPr>
        </p:nvSpPr>
        <p:spPr/>
        <p:txBody>
          <a:bodyPr/>
          <a:lstStyle/>
          <a:p>
            <a:fld id="{C185E342-4EE4-4C9D-BD20-922283FDB8E1}" type="slidenum">
              <a:rPr lang="en-US" smtClean="0"/>
              <a:t>‹#›</a:t>
            </a:fld>
            <a:endParaRPr lang="en-US"/>
          </a:p>
        </p:txBody>
      </p:sp>
    </p:spTree>
    <p:extLst>
      <p:ext uri="{BB962C8B-B14F-4D97-AF65-F5344CB8AC3E}">
        <p14:creationId xmlns:p14="http://schemas.microsoft.com/office/powerpoint/2010/main" val="1622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6909E-8DAB-A7F4-E140-7D9A0B736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58E334-DF7A-9CFD-8DD6-591D2A729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39B29-0BD5-4F85-8E0F-7967107E1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D958D-6EF0-4115-9E19-50641A40D361}" type="datetimeFigureOut">
              <a:rPr lang="en-US" smtClean="0"/>
              <a:t>10/15/2022</a:t>
            </a:fld>
            <a:endParaRPr lang="en-US"/>
          </a:p>
        </p:txBody>
      </p:sp>
      <p:sp>
        <p:nvSpPr>
          <p:cNvPr id="5" name="Footer Placeholder 4">
            <a:extLst>
              <a:ext uri="{FF2B5EF4-FFF2-40B4-BE49-F238E27FC236}">
                <a16:creationId xmlns:a16="http://schemas.microsoft.com/office/drawing/2014/main" id="{70959446-260E-04D8-117D-497924CD5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F4B81-4C0A-8ECF-60A8-2D197C122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5E342-4EE4-4C9D-BD20-922283FDB8E1}" type="slidenum">
              <a:rPr lang="en-US" smtClean="0"/>
              <a:t>‹#›</a:t>
            </a:fld>
            <a:endParaRPr lang="en-US"/>
          </a:p>
        </p:txBody>
      </p:sp>
    </p:spTree>
    <p:extLst>
      <p:ext uri="{BB962C8B-B14F-4D97-AF65-F5344CB8AC3E}">
        <p14:creationId xmlns:p14="http://schemas.microsoft.com/office/powerpoint/2010/main" val="120360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D2285E-BBAF-A6BC-CD4B-9157FAB68858}"/>
              </a:ext>
            </a:extLst>
          </p:cNvPr>
          <p:cNvSpPr>
            <a:spLocks noGrp="1"/>
          </p:cNvSpPr>
          <p:nvPr>
            <p:ph type="title"/>
          </p:nvPr>
        </p:nvSpPr>
        <p:spPr/>
        <p:txBody>
          <a:bodyPr/>
          <a:lstStyle/>
          <a:p>
            <a:r>
              <a:rPr lang="en-US" dirty="0"/>
              <a:t>205 Oct 17, Class 12</a:t>
            </a:r>
          </a:p>
        </p:txBody>
      </p:sp>
      <p:sp>
        <p:nvSpPr>
          <p:cNvPr id="5" name="Content Placeholder 4">
            <a:extLst>
              <a:ext uri="{FF2B5EF4-FFF2-40B4-BE49-F238E27FC236}">
                <a16:creationId xmlns:a16="http://schemas.microsoft.com/office/drawing/2014/main" id="{D82ADED9-0271-02CC-A3B7-6E3A7C4A25B1}"/>
              </a:ext>
            </a:extLst>
          </p:cNvPr>
          <p:cNvSpPr>
            <a:spLocks noGrp="1"/>
          </p:cNvSpPr>
          <p:nvPr>
            <p:ph idx="1"/>
          </p:nvPr>
        </p:nvSpPr>
        <p:spPr/>
        <p:txBody>
          <a:bodyPr/>
          <a:lstStyle/>
          <a:p>
            <a:r>
              <a:rPr lang="en-US" dirty="0"/>
              <a:t>Interpreting data from factorial designs, part 1</a:t>
            </a:r>
          </a:p>
          <a:p>
            <a:r>
              <a:rPr lang="en-US" dirty="0" err="1"/>
              <a:t>Levav</a:t>
            </a:r>
            <a:r>
              <a:rPr lang="en-US" dirty="0"/>
              <a:t> &amp; Argo (2010)</a:t>
            </a:r>
          </a:p>
          <a:p>
            <a:r>
              <a:rPr lang="en-US" dirty="0" err="1"/>
              <a:t>Assefi</a:t>
            </a:r>
            <a:r>
              <a:rPr lang="en-US" dirty="0"/>
              <a:t> &amp; Garry (2003)</a:t>
            </a:r>
          </a:p>
          <a:p>
            <a:r>
              <a:rPr lang="en-US" dirty="0"/>
              <a:t>Discussion of Experiment 2</a:t>
            </a:r>
          </a:p>
          <a:p>
            <a:endParaRPr lang="en-US" dirty="0"/>
          </a:p>
        </p:txBody>
      </p:sp>
    </p:spTree>
    <p:extLst>
      <p:ext uri="{BB962C8B-B14F-4D97-AF65-F5344CB8AC3E}">
        <p14:creationId xmlns:p14="http://schemas.microsoft.com/office/powerpoint/2010/main" val="244988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56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53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C9E1-AEC7-C45E-B54F-26CAB2DFFB55}"/>
              </a:ext>
            </a:extLst>
          </p:cNvPr>
          <p:cNvSpPr>
            <a:spLocks noGrp="1"/>
          </p:cNvSpPr>
          <p:nvPr>
            <p:ph type="title"/>
          </p:nvPr>
        </p:nvSpPr>
        <p:spPr/>
        <p:txBody>
          <a:bodyPr/>
          <a:lstStyle/>
          <a:p>
            <a:r>
              <a:rPr lang="en-US" dirty="0"/>
              <a:t>Factorial design outcomes</a:t>
            </a:r>
          </a:p>
        </p:txBody>
      </p:sp>
      <p:sp>
        <p:nvSpPr>
          <p:cNvPr id="3" name="Content Placeholder 2">
            <a:extLst>
              <a:ext uri="{FF2B5EF4-FFF2-40B4-BE49-F238E27FC236}">
                <a16:creationId xmlns:a16="http://schemas.microsoft.com/office/drawing/2014/main" id="{40AAB74F-6573-3A1D-DD51-2E53CACF3F6D}"/>
              </a:ext>
            </a:extLst>
          </p:cNvPr>
          <p:cNvSpPr>
            <a:spLocks noGrp="1"/>
          </p:cNvSpPr>
          <p:nvPr>
            <p:ph idx="1"/>
          </p:nvPr>
        </p:nvSpPr>
        <p:spPr/>
        <p:txBody>
          <a:bodyPr>
            <a:normAutofit lnSpcReduction="10000"/>
          </a:bodyPr>
          <a:lstStyle/>
          <a:p>
            <a:r>
              <a:rPr lang="en-US" dirty="0"/>
              <a:t>1 main effect</a:t>
            </a:r>
          </a:p>
          <a:p>
            <a:pPr lvl="1"/>
            <a:r>
              <a:rPr lang="en-US" dirty="0"/>
              <a:t>Or the other main effect</a:t>
            </a:r>
          </a:p>
          <a:p>
            <a:r>
              <a:rPr lang="en-US" dirty="0"/>
              <a:t>2 main effects with no interaction</a:t>
            </a:r>
          </a:p>
          <a:p>
            <a:pPr lvl="1"/>
            <a:r>
              <a:rPr lang="en-US" dirty="0"/>
              <a:t>Effects add up</a:t>
            </a:r>
          </a:p>
          <a:p>
            <a:r>
              <a:rPr lang="en-US" dirty="0"/>
              <a:t>Super-additive interaction</a:t>
            </a:r>
          </a:p>
          <a:p>
            <a:pPr lvl="1"/>
            <a:r>
              <a:rPr lang="en-US" dirty="0"/>
              <a:t>Bigger effect in one condition</a:t>
            </a:r>
          </a:p>
          <a:p>
            <a:r>
              <a:rPr lang="en-US" dirty="0"/>
              <a:t>3:1 interaction</a:t>
            </a:r>
          </a:p>
          <a:p>
            <a:pPr lvl="1"/>
            <a:r>
              <a:rPr lang="en-US" dirty="0"/>
              <a:t>Little to no effect in one condition</a:t>
            </a:r>
          </a:p>
          <a:p>
            <a:r>
              <a:rPr lang="en-US" dirty="0"/>
              <a:t>Cross-over interaction</a:t>
            </a:r>
          </a:p>
          <a:p>
            <a:pPr lvl="1"/>
            <a:r>
              <a:rPr lang="en-US" dirty="0"/>
              <a:t>Effect inverts across conditions</a:t>
            </a:r>
          </a:p>
        </p:txBody>
      </p:sp>
    </p:spTree>
    <p:extLst>
      <p:ext uri="{BB962C8B-B14F-4D97-AF65-F5344CB8AC3E}">
        <p14:creationId xmlns:p14="http://schemas.microsoft.com/office/powerpoint/2010/main" val="148002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FD1B-2D97-427F-968A-5EE0E0A45418}"/>
              </a:ext>
            </a:extLst>
          </p:cNvPr>
          <p:cNvSpPr>
            <a:spLocks noGrp="1"/>
          </p:cNvSpPr>
          <p:nvPr>
            <p:ph type="title"/>
          </p:nvPr>
        </p:nvSpPr>
        <p:spPr/>
        <p:txBody>
          <a:bodyPr/>
          <a:lstStyle/>
          <a:p>
            <a:r>
              <a:rPr lang="en-US" dirty="0"/>
              <a:t>Experiment 2</a:t>
            </a:r>
          </a:p>
        </p:txBody>
      </p:sp>
      <p:sp>
        <p:nvSpPr>
          <p:cNvPr id="3" name="Content Placeholder 2">
            <a:extLst>
              <a:ext uri="{FF2B5EF4-FFF2-40B4-BE49-F238E27FC236}">
                <a16:creationId xmlns:a16="http://schemas.microsoft.com/office/drawing/2014/main" id="{7FAFDFAB-9675-4E70-B048-20DCF3E97857}"/>
              </a:ext>
            </a:extLst>
          </p:cNvPr>
          <p:cNvSpPr>
            <a:spLocks noGrp="1"/>
          </p:cNvSpPr>
          <p:nvPr>
            <p:ph idx="1"/>
          </p:nvPr>
        </p:nvSpPr>
        <p:spPr/>
        <p:txBody>
          <a:bodyPr/>
          <a:lstStyle/>
          <a:p>
            <a:r>
              <a:rPr lang="en-US" dirty="0"/>
              <a:t>Memory for pictures/images</a:t>
            </a:r>
          </a:p>
          <a:p>
            <a:pPr lvl="1"/>
            <a:r>
              <a:rPr lang="en-US" dirty="0"/>
              <a:t>Usually very good</a:t>
            </a:r>
          </a:p>
          <a:p>
            <a:pPr lvl="1"/>
            <a:r>
              <a:rPr lang="en-US" dirty="0"/>
              <a:t>“Picture superiority” effect</a:t>
            </a:r>
          </a:p>
          <a:p>
            <a:pPr lvl="1"/>
            <a:endParaRPr lang="en-US" dirty="0"/>
          </a:p>
          <a:p>
            <a:r>
              <a:rPr lang="en-US" dirty="0"/>
              <a:t>How does “deep encoding” work?</a:t>
            </a:r>
          </a:p>
          <a:p>
            <a:r>
              <a:rPr lang="en-US" dirty="0"/>
              <a:t>How would this process be affected by more or less meaningful pictures?</a:t>
            </a:r>
          </a:p>
        </p:txBody>
      </p:sp>
    </p:spTree>
    <p:extLst>
      <p:ext uri="{BB962C8B-B14F-4D97-AF65-F5344CB8AC3E}">
        <p14:creationId xmlns:p14="http://schemas.microsoft.com/office/powerpoint/2010/main" val="18527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5444-0321-4893-B2B7-E56A8EEC33E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D83C909-DB84-45E4-ACC9-DA076CC70628}"/>
              </a:ext>
            </a:extLst>
          </p:cNvPr>
          <p:cNvSpPr>
            <a:spLocks noGrp="1"/>
          </p:cNvSpPr>
          <p:nvPr>
            <p:ph idx="1"/>
          </p:nvPr>
        </p:nvSpPr>
        <p:spPr/>
        <p:txBody>
          <a:bodyPr/>
          <a:lstStyle/>
          <a:p>
            <a:endParaRPr lang="en-US" dirty="0"/>
          </a:p>
        </p:txBody>
      </p:sp>
      <p:pic>
        <p:nvPicPr>
          <p:cNvPr id="6" name="Content Placeholder 4">
            <a:extLst>
              <a:ext uri="{FF2B5EF4-FFF2-40B4-BE49-F238E27FC236}">
                <a16:creationId xmlns:a16="http://schemas.microsoft.com/office/drawing/2014/main" id="{4D513838-5D5A-41D4-9FB2-129EBC3696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381500" y="171450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24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977-0980-4580-8B69-947B3D3A39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9C605-6F3C-4E54-91F5-A5986F549B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5A4843-1060-4663-AD6B-A946DA7307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928648"/>
            <a:ext cx="3352800" cy="3352800"/>
          </a:xfrm>
          <a:prstGeom prst="rect">
            <a:avLst/>
          </a:prstGeom>
        </p:spPr>
      </p:pic>
    </p:spTree>
    <p:extLst>
      <p:ext uri="{BB962C8B-B14F-4D97-AF65-F5344CB8AC3E}">
        <p14:creationId xmlns:p14="http://schemas.microsoft.com/office/powerpoint/2010/main" val="213137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9334-EA89-4C5E-8044-39AFE941DC6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DD6561-107F-4B94-A5A2-D923DD2BC6AA}"/>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3A0CEC81-3413-4C61-A6F6-DF3235A84E19}"/>
              </a:ext>
            </a:extLst>
          </p:cNvPr>
          <p:cNvPicPr>
            <a:picLocks noChangeAspect="1"/>
          </p:cNvPicPr>
          <p:nvPr/>
        </p:nvPicPr>
        <p:blipFill rotWithShape="1">
          <a:blip r:embed="rId2">
            <a:extLst>
              <a:ext uri="{28A0092B-C50C-407E-A947-70E740481C1C}">
                <a14:useLocalDpi xmlns:a14="http://schemas.microsoft.com/office/drawing/2010/main" val="0"/>
              </a:ext>
            </a:extLst>
          </a:blip>
          <a:srcRect l="20834" t="16683" r="22222" b="7049"/>
          <a:stretch/>
        </p:blipFill>
        <p:spPr>
          <a:xfrm>
            <a:off x="4495800" y="2514601"/>
            <a:ext cx="3124200" cy="2438400"/>
          </a:xfrm>
          <a:prstGeom prst="rect">
            <a:avLst/>
          </a:prstGeom>
        </p:spPr>
      </p:pic>
    </p:spTree>
    <p:extLst>
      <p:ext uri="{BB962C8B-B14F-4D97-AF65-F5344CB8AC3E}">
        <p14:creationId xmlns:p14="http://schemas.microsoft.com/office/powerpoint/2010/main" val="287995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2525-4291-430F-8A31-FE11E9584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70ADD6-A925-4870-AA59-8B48FD2D8B9A}"/>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6D5D7EF-CAC1-4983-874F-F902F48600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209800" y="2344738"/>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D9B4BF1-1812-4EE1-B7B3-99CE0ADF96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4731" y="2209800"/>
            <a:ext cx="3429000" cy="3429000"/>
          </a:xfrm>
          <a:prstGeom prst="rect">
            <a:avLst/>
          </a:prstGeom>
        </p:spPr>
      </p:pic>
    </p:spTree>
    <p:extLst>
      <p:ext uri="{BB962C8B-B14F-4D97-AF65-F5344CB8AC3E}">
        <p14:creationId xmlns:p14="http://schemas.microsoft.com/office/powerpoint/2010/main" val="184145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C75-FD6B-491D-BF76-BE1C07C41C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FED448-49D4-4B8B-9A2D-752931252B5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68B11BA-8F18-4454-8382-37F13112D2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3407" y="1836683"/>
            <a:ext cx="3429000" cy="3429000"/>
          </a:xfrm>
          <a:prstGeom prst="rect">
            <a:avLst/>
          </a:prstGeom>
        </p:spPr>
      </p:pic>
      <p:pic>
        <p:nvPicPr>
          <p:cNvPr id="5" name="Picture 4">
            <a:extLst>
              <a:ext uri="{FF2B5EF4-FFF2-40B4-BE49-F238E27FC236}">
                <a16:creationId xmlns:a16="http://schemas.microsoft.com/office/drawing/2014/main" id="{36F0A299-94F0-4D31-8B1F-72349858E9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905000"/>
            <a:ext cx="3429000" cy="3429000"/>
          </a:xfrm>
          <a:prstGeom prst="rect">
            <a:avLst/>
          </a:prstGeom>
        </p:spPr>
      </p:pic>
    </p:spTree>
    <p:extLst>
      <p:ext uri="{BB962C8B-B14F-4D97-AF65-F5344CB8AC3E}">
        <p14:creationId xmlns:p14="http://schemas.microsoft.com/office/powerpoint/2010/main" val="176318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Levav &amp; Argo (2010)</a:t>
            </a:r>
          </a:p>
        </p:txBody>
      </p:sp>
      <p:sp>
        <p:nvSpPr>
          <p:cNvPr id="10243" name="Content Placeholder 2"/>
          <p:cNvSpPr>
            <a:spLocks noGrp="1"/>
          </p:cNvSpPr>
          <p:nvPr>
            <p:ph idx="1"/>
          </p:nvPr>
        </p:nvSpPr>
        <p:spPr/>
        <p:txBody>
          <a:bodyPr/>
          <a:lstStyle/>
          <a:p>
            <a:endParaRPr lang="en-US"/>
          </a:p>
        </p:txBody>
      </p:sp>
      <p:pic>
        <p:nvPicPr>
          <p:cNvPr id="10244" name="Picture 2"/>
          <p:cNvPicPr>
            <a:picLocks noChangeAspect="1" noChangeArrowheads="1"/>
          </p:cNvPicPr>
          <p:nvPr/>
        </p:nvPicPr>
        <p:blipFill>
          <a:blip r:embed="rId3" cstate="print"/>
          <a:srcRect/>
          <a:stretch>
            <a:fillRect/>
          </a:stretch>
        </p:blipFill>
        <p:spPr bwMode="auto">
          <a:xfrm>
            <a:off x="648195" y="1262742"/>
            <a:ext cx="10324605" cy="518029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B849-B223-4D6C-90BF-64944DEFA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2D2BCA-616A-4733-94EF-5B2859FBAD2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277AC43-75A4-4545-89CF-0EAA66308782}"/>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8187" r="9722" b="16844"/>
          <a:stretch/>
        </p:blipFill>
        <p:spPr>
          <a:xfrm>
            <a:off x="2406287" y="2262981"/>
            <a:ext cx="3437467" cy="3200400"/>
          </a:xfrm>
          <a:prstGeom prst="rect">
            <a:avLst/>
          </a:prstGeom>
        </p:spPr>
      </p:pic>
      <p:pic>
        <p:nvPicPr>
          <p:cNvPr id="5" name="Picture 4">
            <a:extLst>
              <a:ext uri="{FF2B5EF4-FFF2-40B4-BE49-F238E27FC236}">
                <a16:creationId xmlns:a16="http://schemas.microsoft.com/office/drawing/2014/main" id="{3A4A6F1F-C091-4815-8F9E-7E2B4DFA7850}"/>
              </a:ext>
            </a:extLst>
          </p:cNvPr>
          <p:cNvPicPr>
            <a:picLocks noChangeAspect="1"/>
          </p:cNvPicPr>
          <p:nvPr/>
        </p:nvPicPr>
        <p:blipFill rotWithShape="1">
          <a:blip r:embed="rId2">
            <a:extLst>
              <a:ext uri="{28A0092B-C50C-407E-A947-70E740481C1C}">
                <a14:useLocalDpi xmlns:a14="http://schemas.microsoft.com/office/drawing/2010/main" val="0"/>
              </a:ext>
            </a:extLst>
          </a:blip>
          <a:srcRect l="6034" t="18549" r="52299" b="16481"/>
          <a:stretch/>
        </p:blipFill>
        <p:spPr>
          <a:xfrm>
            <a:off x="6324600" y="2171700"/>
            <a:ext cx="3556000" cy="3200400"/>
          </a:xfrm>
          <a:prstGeom prst="rect">
            <a:avLst/>
          </a:prstGeom>
        </p:spPr>
      </p:pic>
    </p:spTree>
    <p:extLst>
      <p:ext uri="{BB962C8B-B14F-4D97-AF65-F5344CB8AC3E}">
        <p14:creationId xmlns:p14="http://schemas.microsoft.com/office/powerpoint/2010/main" val="367073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D1DC-41CC-442E-9023-E3EA017085B8}"/>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5E03403-5B94-4A0B-BDCB-34912BCE4772}"/>
              </a:ext>
            </a:extLst>
          </p:cNvPr>
          <p:cNvSpPr>
            <a:spLocks noGrp="1"/>
          </p:cNvSpPr>
          <p:nvPr>
            <p:ph idx="1"/>
          </p:nvPr>
        </p:nvSpPr>
        <p:spPr/>
        <p:txBody>
          <a:bodyPr/>
          <a:lstStyle/>
          <a:p>
            <a:r>
              <a:rPr lang="en-US" dirty="0"/>
              <a:t>Deep?</a:t>
            </a:r>
          </a:p>
          <a:p>
            <a:endParaRPr lang="en-US" dirty="0"/>
          </a:p>
          <a:p>
            <a:endParaRPr lang="en-US" dirty="0"/>
          </a:p>
          <a:p>
            <a:r>
              <a:rPr lang="en-US" dirty="0"/>
              <a:t>Shallow?</a:t>
            </a:r>
          </a:p>
        </p:txBody>
      </p:sp>
    </p:spTree>
    <p:extLst>
      <p:ext uri="{BB962C8B-B14F-4D97-AF65-F5344CB8AC3E}">
        <p14:creationId xmlns:p14="http://schemas.microsoft.com/office/powerpoint/2010/main" val="340954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extLst>
              <p:ext uri="{D42A27DB-BD31-4B8C-83A1-F6EECF244321}">
                <p14:modId xmlns:p14="http://schemas.microsoft.com/office/powerpoint/2010/main" val="593841900"/>
              </p:ext>
            </p:extLst>
          </p:nvPr>
        </p:nvGraphicFramePr>
        <p:xfrm>
          <a:off x="2873829" y="2438401"/>
          <a:ext cx="5279570" cy="2172839"/>
        </p:xfrm>
        <a:graphic>
          <a:graphicData uri="http://schemas.openxmlformats.org/drawingml/2006/table">
            <a:tbl>
              <a:tblPr firstRow="1" bandRow="1">
                <a:tableStyleId>{2D5ABB26-0587-4C30-8999-92F81FD0307C}</a:tableStyleId>
              </a:tblPr>
              <a:tblGrid>
                <a:gridCol w="736270">
                  <a:extLst>
                    <a:ext uri="{9D8B030D-6E8A-4147-A177-3AD203B41FA5}">
                      <a16:colId xmlns:a16="http://schemas.microsoft.com/office/drawing/2014/main" val="3861923587"/>
                    </a:ext>
                  </a:extLst>
                </a:gridCol>
                <a:gridCol w="1050661">
                  <a:extLst>
                    <a:ext uri="{9D8B030D-6E8A-4147-A177-3AD203B41FA5}">
                      <a16:colId xmlns:a16="http://schemas.microsoft.com/office/drawing/2014/main" val="762835054"/>
                    </a:ext>
                  </a:extLst>
                </a:gridCol>
                <a:gridCol w="1624483">
                  <a:extLst>
                    <a:ext uri="{9D8B030D-6E8A-4147-A177-3AD203B41FA5}">
                      <a16:colId xmlns:a16="http://schemas.microsoft.com/office/drawing/2014/main" val="730290203"/>
                    </a:ext>
                  </a:extLst>
                </a:gridCol>
                <a:gridCol w="1868156">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Type of Picture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Meaningful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Type of Study</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Shallow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89737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Choosing where to sit</a:t>
            </a:r>
          </a:p>
        </p:txBody>
      </p:sp>
      <p:sp>
        <p:nvSpPr>
          <p:cNvPr id="17411" name="Rectangle 3"/>
          <p:cNvSpPr>
            <a:spLocks noGrp="1" noChangeArrowheads="1"/>
          </p:cNvSpPr>
          <p:nvPr>
            <p:ph type="body" idx="1"/>
          </p:nvPr>
        </p:nvSpPr>
        <p:spPr/>
        <p:txBody>
          <a:bodyPr>
            <a:normAutofit/>
          </a:bodyPr>
          <a:lstStyle/>
          <a:p>
            <a:pPr eaLnBrk="1" hangingPunct="1">
              <a:lnSpc>
                <a:spcPct val="80000"/>
              </a:lnSpc>
            </a:pPr>
            <a:r>
              <a:rPr lang="en-US" dirty="0"/>
              <a:t>In a study of interpersonal closeness, researchers primed either independence or interdependence by writing out reasons why they thought of themselves as similar or different from their close friends and family.</a:t>
            </a:r>
          </a:p>
          <a:p>
            <a:pPr eaLnBrk="1" hangingPunct="1">
              <a:lnSpc>
                <a:spcPct val="80000"/>
              </a:lnSpc>
            </a:pPr>
            <a:r>
              <a:rPr lang="en-US" dirty="0"/>
              <a:t>Participants were then were asked to take a seat in a waiting area full of chairs where a jacket indicated the presence of another person.</a:t>
            </a:r>
          </a:p>
          <a:p>
            <a:pPr eaLnBrk="1" hangingPunct="1">
              <a:lnSpc>
                <a:spcPct val="80000"/>
              </a:lnSpc>
            </a:pPr>
            <a:r>
              <a:rPr lang="en-US" dirty="0"/>
              <a:t>Data from men and women in the study were considered separately</a:t>
            </a:r>
          </a:p>
          <a:p>
            <a:pPr eaLnBrk="1" hangingPunct="1">
              <a:lnSpc>
                <a:spcPct val="80000"/>
              </a:lnSpc>
            </a:pPr>
            <a:r>
              <a:rPr lang="en-US" dirty="0"/>
              <a:t>The dependent variable measured was the number of chairs between the jacket and the chosen seat.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Group 2"/>
          <p:cNvGraphicFramePr>
            <a:graphicFrameLocks noGrp="1"/>
          </p:cNvGraphicFramePr>
          <p:nvPr/>
        </p:nvGraphicFramePr>
        <p:xfrm>
          <a:off x="1828800" y="228600"/>
          <a:ext cx="5410200" cy="2781300"/>
        </p:xfrm>
        <a:graphic>
          <a:graphicData uri="http://schemas.openxmlformats.org/drawingml/2006/table">
            <a:tbl>
              <a:tblPr/>
              <a:tblGrid>
                <a:gridCol w="27432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Women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Independent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Interdepdendent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076" name="Object 20"/>
          <p:cNvGraphicFramePr>
            <a:graphicFrameLocks noChangeAspect="1"/>
          </p:cNvGraphicFramePr>
          <p:nvPr/>
        </p:nvGraphicFramePr>
        <p:xfrm>
          <a:off x="5562600" y="3201989"/>
          <a:ext cx="5105400" cy="3379787"/>
        </p:xfrm>
        <a:graphic>
          <a:graphicData uri="http://schemas.openxmlformats.org/presentationml/2006/ole">
            <mc:AlternateContent xmlns:mc="http://schemas.openxmlformats.org/markup-compatibility/2006">
              <mc:Choice xmlns:v="urn:schemas-microsoft-com:vml" Requires="v">
                <p:oleObj name="Chart" r:id="rId3" imgW="4419600" imgH="2924231" progId="MSGraph.Chart.8">
                  <p:embed followColorScheme="full"/>
                </p:oleObj>
              </mc:Choice>
              <mc:Fallback>
                <p:oleObj name="Chart" r:id="rId3" imgW="4419600" imgH="2924231" progId="MSGraph.Chart.8">
                  <p:embed followColorScheme="full"/>
                  <p:pic>
                    <p:nvPicPr>
                      <p:cNvPr id="45076" name="Object 20"/>
                      <p:cNvPicPr>
                        <a:picLocks noChangeAspect="1" noChangeArrowheads="1"/>
                      </p:cNvPicPr>
                      <p:nvPr/>
                    </p:nvPicPr>
                    <p:blipFill>
                      <a:blip r:embed="rId4"/>
                      <a:srcRect/>
                      <a:stretch>
                        <a:fillRect/>
                      </a:stretch>
                    </p:blipFill>
                    <p:spPr bwMode="auto">
                      <a:xfrm>
                        <a:off x="5562600" y="3201989"/>
                        <a:ext cx="5105400" cy="337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5105401" y="1447800"/>
            <a:ext cx="1831975" cy="1208088"/>
            <a:chOff x="1344" y="1031"/>
            <a:chExt cx="1154" cy="761"/>
          </a:xfrm>
        </p:grpSpPr>
        <p:sp>
          <p:nvSpPr>
            <p:cNvPr id="3094"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6.1</a:t>
              </a:r>
            </a:p>
          </p:txBody>
        </p:sp>
        <p:sp>
          <p:nvSpPr>
            <p:cNvPr id="3095"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4.5</a:t>
              </a:r>
            </a:p>
          </p:txBody>
        </p:sp>
        <p:sp>
          <p:nvSpPr>
            <p:cNvPr id="3096"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4.3</a:t>
              </a:r>
            </a:p>
          </p:txBody>
        </p:sp>
        <p:sp>
          <p:nvSpPr>
            <p:cNvPr id="3097"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50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CADA-45E9-6FC1-24D0-4618F08B6C7E}"/>
              </a:ext>
            </a:extLst>
          </p:cNvPr>
          <p:cNvSpPr>
            <a:spLocks noGrp="1"/>
          </p:cNvSpPr>
          <p:nvPr>
            <p:ph type="title"/>
          </p:nvPr>
        </p:nvSpPr>
        <p:spPr/>
        <p:txBody>
          <a:bodyPr/>
          <a:lstStyle/>
          <a:p>
            <a:r>
              <a:rPr lang="en-US" dirty="0"/>
              <a:t>For Wed 10/19</a:t>
            </a:r>
          </a:p>
        </p:txBody>
      </p:sp>
      <p:sp>
        <p:nvSpPr>
          <p:cNvPr id="3" name="Content Placeholder 2">
            <a:extLst>
              <a:ext uri="{FF2B5EF4-FFF2-40B4-BE49-F238E27FC236}">
                <a16:creationId xmlns:a16="http://schemas.microsoft.com/office/drawing/2014/main" id="{C38FA75F-3D74-CE6D-E635-7A71418240BE}"/>
              </a:ext>
            </a:extLst>
          </p:cNvPr>
          <p:cNvSpPr>
            <a:spLocks noGrp="1"/>
          </p:cNvSpPr>
          <p:nvPr>
            <p:ph idx="1"/>
          </p:nvPr>
        </p:nvSpPr>
        <p:spPr/>
        <p:txBody>
          <a:bodyPr/>
          <a:lstStyle/>
          <a:p>
            <a:r>
              <a:rPr lang="en-US" dirty="0"/>
              <a:t>Chapter 10</a:t>
            </a:r>
          </a:p>
          <a:p>
            <a:endParaRPr lang="en-US" dirty="0"/>
          </a:p>
          <a:p>
            <a:r>
              <a:rPr lang="en-US" dirty="0"/>
              <a:t>Test out Exp2 for pilot testing</a:t>
            </a:r>
          </a:p>
          <a:p>
            <a:pPr lvl="1"/>
            <a:r>
              <a:rPr lang="en-US" dirty="0"/>
              <a:t>Report back subjective impressions of the design</a:t>
            </a:r>
          </a:p>
          <a:p>
            <a:pPr lvl="1"/>
            <a:endParaRPr lang="en-US" dirty="0"/>
          </a:p>
        </p:txBody>
      </p:sp>
    </p:spTree>
    <p:extLst>
      <p:ext uri="{BB962C8B-B14F-4D97-AF65-F5344CB8AC3E}">
        <p14:creationId xmlns:p14="http://schemas.microsoft.com/office/powerpoint/2010/main" val="81387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Design, Experiment 1</a:t>
            </a:r>
          </a:p>
        </p:txBody>
      </p:sp>
      <p:sp>
        <p:nvSpPr>
          <p:cNvPr id="11267" name="Content Placeholder 2"/>
          <p:cNvSpPr>
            <a:spLocks noGrp="1"/>
          </p:cNvSpPr>
          <p:nvPr>
            <p:ph idx="1"/>
          </p:nvPr>
        </p:nvSpPr>
        <p:spPr/>
        <p:txBody>
          <a:bodyPr/>
          <a:lstStyle/>
          <a:p>
            <a:endParaRPr lang="en-US"/>
          </a:p>
        </p:txBody>
      </p:sp>
      <p:pic>
        <p:nvPicPr>
          <p:cNvPr id="11268" name="Picture 2"/>
          <p:cNvPicPr>
            <a:picLocks noChangeAspect="1" noChangeArrowheads="1"/>
          </p:cNvPicPr>
          <p:nvPr/>
        </p:nvPicPr>
        <p:blipFill>
          <a:blip r:embed="rId3" cstate="print"/>
          <a:srcRect/>
          <a:stretch>
            <a:fillRect/>
          </a:stretch>
        </p:blipFill>
        <p:spPr bwMode="auto">
          <a:xfrm>
            <a:off x="1107375" y="1576388"/>
            <a:ext cx="4988625" cy="4822732"/>
          </a:xfrm>
          <a:prstGeom prst="rect">
            <a:avLst/>
          </a:prstGeom>
          <a:noFill/>
          <a:ln w="9525">
            <a:noFill/>
            <a:miter lim="800000"/>
            <a:headEnd/>
            <a:tailEnd/>
          </a:ln>
        </p:spPr>
      </p:pic>
      <p:pic>
        <p:nvPicPr>
          <p:cNvPr id="11269" name="Picture 3"/>
          <p:cNvPicPr>
            <a:picLocks noChangeAspect="1" noChangeArrowheads="1"/>
          </p:cNvPicPr>
          <p:nvPr/>
        </p:nvPicPr>
        <p:blipFill>
          <a:blip r:embed="rId4" cstate="print"/>
          <a:srcRect/>
          <a:stretch>
            <a:fillRect/>
          </a:stretch>
        </p:blipFill>
        <p:spPr bwMode="auto">
          <a:xfrm>
            <a:off x="6122078" y="1690688"/>
            <a:ext cx="4962547" cy="226125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Experiment 2</a:t>
            </a:r>
          </a:p>
        </p:txBody>
      </p:sp>
      <p:sp>
        <p:nvSpPr>
          <p:cNvPr id="12291" name="Content Placeholder 2"/>
          <p:cNvSpPr>
            <a:spLocks noGrp="1"/>
          </p:cNvSpPr>
          <p:nvPr>
            <p:ph idx="1"/>
          </p:nvPr>
        </p:nvSpPr>
        <p:spPr/>
        <p:txBody>
          <a:bodyPr/>
          <a:lstStyle/>
          <a:p>
            <a:endParaRPr lang="en-US"/>
          </a:p>
        </p:txBody>
      </p:sp>
      <p:pic>
        <p:nvPicPr>
          <p:cNvPr id="12292" name="Picture 2"/>
          <p:cNvPicPr>
            <a:picLocks noChangeAspect="1" noChangeArrowheads="1"/>
          </p:cNvPicPr>
          <p:nvPr/>
        </p:nvPicPr>
        <p:blipFill>
          <a:blip r:embed="rId3" cstate="print"/>
          <a:srcRect/>
          <a:stretch>
            <a:fillRect/>
          </a:stretch>
        </p:blipFill>
        <p:spPr bwMode="auto">
          <a:xfrm>
            <a:off x="838200" y="1825625"/>
            <a:ext cx="5119835" cy="1325563"/>
          </a:xfrm>
          <a:prstGeom prst="rect">
            <a:avLst/>
          </a:prstGeom>
          <a:noFill/>
          <a:ln w="9525">
            <a:noFill/>
            <a:miter lim="800000"/>
            <a:headEnd/>
            <a:tailEnd/>
          </a:ln>
        </p:spPr>
      </p:pic>
      <p:pic>
        <p:nvPicPr>
          <p:cNvPr id="12293" name="Picture 3"/>
          <p:cNvPicPr>
            <a:picLocks noChangeAspect="1" noChangeArrowheads="1"/>
          </p:cNvPicPr>
          <p:nvPr/>
        </p:nvPicPr>
        <p:blipFill>
          <a:blip r:embed="rId4" cstate="print"/>
          <a:srcRect/>
          <a:stretch>
            <a:fillRect/>
          </a:stretch>
        </p:blipFill>
        <p:spPr bwMode="auto">
          <a:xfrm>
            <a:off x="6172201" y="1600201"/>
            <a:ext cx="3933825" cy="35909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Experiment 3</a:t>
            </a:r>
          </a:p>
        </p:txBody>
      </p:sp>
      <p:pic>
        <p:nvPicPr>
          <p:cNvPr id="13315" name="Picture 2"/>
          <p:cNvPicPr>
            <a:picLocks noChangeAspect="1" noChangeArrowheads="1"/>
          </p:cNvPicPr>
          <p:nvPr/>
        </p:nvPicPr>
        <p:blipFill>
          <a:blip r:embed="rId3" cstate="print"/>
          <a:srcRect/>
          <a:stretch>
            <a:fillRect/>
          </a:stretch>
        </p:blipFill>
        <p:spPr bwMode="auto">
          <a:xfrm>
            <a:off x="838200" y="1635918"/>
            <a:ext cx="5196638" cy="1024155"/>
          </a:xfrm>
          <a:prstGeom prst="rect">
            <a:avLst/>
          </a:prstGeom>
          <a:noFill/>
          <a:ln w="9525">
            <a:noFill/>
            <a:miter lim="800000"/>
            <a:headEnd/>
            <a:tailEnd/>
          </a:ln>
        </p:spPr>
      </p:pic>
      <p:pic>
        <p:nvPicPr>
          <p:cNvPr id="13316" name="Picture 3"/>
          <p:cNvPicPr>
            <a:picLocks noGrp="1" noChangeAspect="1" noChangeArrowheads="1"/>
          </p:cNvPicPr>
          <p:nvPr>
            <p:ph idx="1"/>
          </p:nvPr>
        </p:nvPicPr>
        <p:blipFill>
          <a:blip r:embed="rId4" cstate="print"/>
          <a:srcRect/>
          <a:stretch>
            <a:fillRect/>
          </a:stretch>
        </p:blipFill>
        <p:spPr>
          <a:xfrm>
            <a:off x="1444832" y="2961481"/>
            <a:ext cx="3905250" cy="3276600"/>
          </a:xfrm>
        </p:spPr>
      </p:pic>
      <p:pic>
        <p:nvPicPr>
          <p:cNvPr id="13317" name="Picture 6"/>
          <p:cNvPicPr>
            <a:picLocks noChangeAspect="1" noChangeArrowheads="1"/>
          </p:cNvPicPr>
          <p:nvPr/>
        </p:nvPicPr>
        <p:blipFill>
          <a:blip r:embed="rId5" cstate="print"/>
          <a:srcRect/>
          <a:stretch>
            <a:fillRect/>
          </a:stretch>
        </p:blipFill>
        <p:spPr bwMode="auto">
          <a:xfrm>
            <a:off x="6258298" y="2894806"/>
            <a:ext cx="4086225" cy="3409950"/>
          </a:xfrm>
          <a:prstGeom prst="rect">
            <a:avLst/>
          </a:prstGeom>
          <a:noFill/>
          <a:ln w="9525">
            <a:noFill/>
            <a:miter lim="800000"/>
            <a:headEnd/>
            <a:tailEnd/>
          </a:ln>
        </p:spPr>
      </p:pic>
      <p:sp>
        <p:nvSpPr>
          <p:cNvPr id="13318" name="Rectangle 8"/>
          <p:cNvSpPr>
            <a:spLocks noChangeArrowheads="1"/>
          </p:cNvSpPr>
          <p:nvPr/>
        </p:nvSpPr>
        <p:spPr bwMode="auto">
          <a:xfrm>
            <a:off x="6095999" y="1600199"/>
            <a:ext cx="5043055" cy="1015663"/>
          </a:xfrm>
          <a:prstGeom prst="rect">
            <a:avLst/>
          </a:prstGeom>
          <a:noFill/>
          <a:ln w="9525">
            <a:noFill/>
            <a:miter lim="800000"/>
            <a:headEnd/>
            <a:tailEnd/>
          </a:ln>
        </p:spPr>
        <p:txBody>
          <a:bodyPr wrap="square">
            <a:spAutoFit/>
          </a:bodyPr>
          <a:lstStyle/>
          <a:p>
            <a:r>
              <a:rPr lang="en-US" sz="1200" b="1" dirty="0"/>
              <a:t>Operational definition, Security:</a:t>
            </a:r>
          </a:p>
          <a:p>
            <a:r>
              <a:rPr lang="en-US" sz="1200" dirty="0"/>
              <a:t>We primed feelings of security or insecurity in a laboratory room by having participants write a brief essay about a time in their life when they “felt secure and supported” (secure-essay condition) or a time in their life when they “felt insecure and alone” (insecure-essay condition).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The grass is always greener on the other side</a:t>
            </a:r>
          </a:p>
        </p:txBody>
      </p:sp>
      <p:sp>
        <p:nvSpPr>
          <p:cNvPr id="18435" name="Rectangle 3"/>
          <p:cNvSpPr>
            <a:spLocks noGrp="1" noChangeArrowheads="1"/>
          </p:cNvSpPr>
          <p:nvPr>
            <p:ph type="body" idx="1"/>
          </p:nvPr>
        </p:nvSpPr>
        <p:spPr/>
        <p:txBody>
          <a:bodyPr/>
          <a:lstStyle/>
          <a:p>
            <a:pPr eaLnBrk="1" hangingPunct="1"/>
            <a:r>
              <a:rPr lang="en-US" dirty="0"/>
              <a:t>Design a 2x2 between-participants factorial experiment to test the everyday meaning of this aphorism.  </a:t>
            </a:r>
          </a:p>
          <a:p>
            <a:pPr eaLnBrk="1" hangingPunct="1"/>
            <a:r>
              <a:rPr lang="en-US" dirty="0"/>
              <a:t>Use subjects high and low in optimism as one factor in the design.</a:t>
            </a:r>
          </a:p>
          <a:p>
            <a:pPr eaLnBrk="1" hangingPunct="1"/>
            <a:r>
              <a:rPr lang="en-US" dirty="0"/>
              <a:t>Give predicted results consistent with the idea that the grass on the other side will look greener and it will look particularly greener to optimists.</a:t>
            </a:r>
          </a:p>
        </p:txBody>
      </p:sp>
    </p:spTree>
    <p:extLst>
      <p:ext uri="{BB962C8B-B14F-4D97-AF65-F5344CB8AC3E}">
        <p14:creationId xmlns:p14="http://schemas.microsoft.com/office/powerpoint/2010/main" val="219932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1828800" y="2286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Optimists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Pessimists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733801" y="1447800"/>
            <a:ext cx="1831975" cy="1208088"/>
            <a:chOff x="1344" y="1031"/>
            <a:chExt cx="1154" cy="761"/>
          </a:xfrm>
        </p:grpSpPr>
        <p:sp>
          <p:nvSpPr>
            <p:cNvPr id="4118"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6.5</a:t>
              </a:r>
            </a:p>
          </p:txBody>
        </p:sp>
        <p:sp>
          <p:nvSpPr>
            <p:cNvPr id="4119"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9.7</a:t>
              </a:r>
            </a:p>
          </p:txBody>
        </p:sp>
        <p:sp>
          <p:nvSpPr>
            <p:cNvPr id="4120"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6.5</a:t>
              </a:r>
            </a:p>
          </p:txBody>
        </p:sp>
        <p:sp>
          <p:nvSpPr>
            <p:cNvPr id="4121"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8.2</a:t>
              </a:r>
            </a:p>
          </p:txBody>
        </p:sp>
      </p:grpSp>
      <p:graphicFrame>
        <p:nvGraphicFramePr>
          <p:cNvPr id="49177" name="Object 25"/>
          <p:cNvGraphicFramePr>
            <a:graphicFrameLocks noChangeAspect="1"/>
          </p:cNvGraphicFramePr>
          <p:nvPr/>
        </p:nvGraphicFramePr>
        <p:xfrm>
          <a:off x="5562600" y="3201989"/>
          <a:ext cx="5105400" cy="3379787"/>
        </p:xfrm>
        <a:graphic>
          <a:graphicData uri="http://schemas.openxmlformats.org/presentationml/2006/ole">
            <mc:AlternateContent xmlns:mc="http://schemas.openxmlformats.org/markup-compatibility/2006">
              <mc:Choice xmlns:v="urn:schemas-microsoft-com:vml" Requires="v">
                <p:oleObj name="Chart" r:id="rId3" imgW="4419600" imgH="2924231" progId="MSGraph.Chart.8">
                  <p:embed followColorScheme="full"/>
                </p:oleObj>
              </mc:Choice>
              <mc:Fallback>
                <p:oleObj name="Chart" r:id="rId3" imgW="4419600" imgH="2924231" progId="MSGraph.Chart.8">
                  <p:embed followColorScheme="full"/>
                  <p:pic>
                    <p:nvPicPr>
                      <p:cNvPr id="49177" name="Object 25"/>
                      <p:cNvPicPr>
                        <a:picLocks noChangeAspect="1" noChangeArrowheads="1"/>
                      </p:cNvPicPr>
                      <p:nvPr/>
                    </p:nvPicPr>
                    <p:blipFill>
                      <a:blip r:embed="rId4"/>
                      <a:srcRect/>
                      <a:stretch>
                        <a:fillRect/>
                      </a:stretch>
                    </p:blipFill>
                    <p:spPr bwMode="auto">
                      <a:xfrm>
                        <a:off x="5562600" y="3201989"/>
                        <a:ext cx="5105400" cy="337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076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91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lstStyle/>
          <a:p>
            <a:pPr>
              <a:lnSpc>
                <a:spcPct val="80000"/>
              </a:lnSpc>
            </a:pPr>
            <a:r>
              <a:rPr lang="en-US" sz="200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postevent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242211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93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5915</TotalTime>
  <Words>614</Words>
  <Application>Microsoft Office PowerPoint</Application>
  <PresentationFormat>Widescreen</PresentationFormat>
  <Paragraphs>102</Paragraphs>
  <Slides>25</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Office Theme</vt:lpstr>
      <vt:lpstr>Chart</vt:lpstr>
      <vt:lpstr>205 Oct 17, Class 12</vt:lpstr>
      <vt:lpstr>Levav &amp; Argo (2010)</vt:lpstr>
      <vt:lpstr>Design, Experiment 1</vt:lpstr>
      <vt:lpstr>Experiment 2</vt:lpstr>
      <vt:lpstr>Experiment 3</vt:lpstr>
      <vt:lpstr>The grass is always greener on the other side</vt:lpstr>
      <vt:lpstr>PowerPoint Presentation</vt:lpstr>
      <vt:lpstr>Absolut Memory Distortions</vt:lpstr>
      <vt:lpstr>PowerPoint Presentation</vt:lpstr>
      <vt:lpstr>Diagram</vt:lpstr>
      <vt:lpstr>PowerPoint Presentation</vt:lpstr>
      <vt:lpstr>PowerPoint Presentation</vt:lpstr>
      <vt:lpstr>Factorial design outcomes</vt:lpstr>
      <vt:lpstr>Experiment 2</vt:lpstr>
      <vt:lpstr>PowerPoint Presentation</vt:lpstr>
      <vt:lpstr>PowerPoint Presentation</vt:lpstr>
      <vt:lpstr>PowerPoint Presentation</vt:lpstr>
      <vt:lpstr>PowerPoint Presentation</vt:lpstr>
      <vt:lpstr>PowerPoint Presentation</vt:lpstr>
      <vt:lpstr>PowerPoint Presentation</vt:lpstr>
      <vt:lpstr>Operational definitions</vt:lpstr>
      <vt:lpstr>Factorial diagram</vt:lpstr>
      <vt:lpstr>Choosing where to sit</vt:lpstr>
      <vt:lpstr>PowerPoint Presentation</vt:lpstr>
      <vt:lpstr>For Wed 10/19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17, Interactions</dc:title>
  <dc:creator>Paul Reber</dc:creator>
  <cp:lastModifiedBy>Paul Reber</cp:lastModifiedBy>
  <cp:revision>6</cp:revision>
  <dcterms:created xsi:type="dcterms:W3CDTF">2022-10-12T22:21:01Z</dcterms:created>
  <dcterms:modified xsi:type="dcterms:W3CDTF">2022-10-17T17:43:16Z</dcterms:modified>
</cp:coreProperties>
</file>