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271" r:id="rId5"/>
    <p:sldId id="272" r:id="rId6"/>
    <p:sldId id="258" r:id="rId7"/>
    <p:sldId id="259" r:id="rId8"/>
    <p:sldId id="260" r:id="rId9"/>
    <p:sldId id="274" r:id="rId10"/>
    <p:sldId id="276" r:id="rId11"/>
    <p:sldId id="277" r:id="rId12"/>
    <p:sldId id="278" r:id="rId13"/>
    <p:sldId id="279" r:id="rId14"/>
    <p:sldId id="280" r:id="rId15"/>
    <p:sldId id="275" r:id="rId16"/>
    <p:sldId id="281" r:id="rId17"/>
    <p:sldId id="282" r:id="rId18"/>
    <p:sldId id="257" r:id="rId1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F190-A0A4-C928-2759-69C776260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B82FB-D28C-FCE9-1AC2-A50A11981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BAF602-B1C6-6BC0-6DBC-0916E0CB7919}"/>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5" name="Footer Placeholder 4">
            <a:extLst>
              <a:ext uri="{FF2B5EF4-FFF2-40B4-BE49-F238E27FC236}">
                <a16:creationId xmlns:a16="http://schemas.microsoft.com/office/drawing/2014/main" id="{1D6C78E3-594D-B2B0-05F8-C715AD409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A9BC2-3AC8-02A4-F3E4-442E8A8D2C7D}"/>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428761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AB65-9311-5458-578B-C1D49FBA98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6756F-1308-617C-A5C0-984A8AD64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3862E-954D-4DD0-11FF-728721038199}"/>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5" name="Footer Placeholder 4">
            <a:extLst>
              <a:ext uri="{FF2B5EF4-FFF2-40B4-BE49-F238E27FC236}">
                <a16:creationId xmlns:a16="http://schemas.microsoft.com/office/drawing/2014/main" id="{FE8BF523-9AAE-7041-5FC9-A02180A29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FF77-7CD3-7BDF-7077-5071911DA8C3}"/>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231419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A4F03-FC43-18C0-1F86-A645E5B7C5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3831B-89DC-58FC-727D-6AAD9497B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F6596-85F7-5A4D-2ABF-2C962942296D}"/>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5" name="Footer Placeholder 4">
            <a:extLst>
              <a:ext uri="{FF2B5EF4-FFF2-40B4-BE49-F238E27FC236}">
                <a16:creationId xmlns:a16="http://schemas.microsoft.com/office/drawing/2014/main" id="{7B367D60-6744-2569-42E9-E3053FF8E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CA74E-CB6C-A67B-1A59-73CBEFC0D343}"/>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219485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5D78-789D-57F6-592C-EE11F095D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60B31-9C83-829D-9475-C928389AF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7E6E0-75DB-C1A6-C69F-D3429ABE82D5}"/>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5" name="Footer Placeholder 4">
            <a:extLst>
              <a:ext uri="{FF2B5EF4-FFF2-40B4-BE49-F238E27FC236}">
                <a16:creationId xmlns:a16="http://schemas.microsoft.com/office/drawing/2014/main" id="{FE7F7C84-A512-E5CA-CD42-54451E913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AD3E8-5DDE-D2F3-28E6-5B9B2070833E}"/>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445766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C8D5-1EBF-943E-7523-2E144E2FE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FC4BC-1425-12AE-2DE7-BDFC0BC91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C143D-35A1-EAC6-7752-A0B9B811D068}"/>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5" name="Footer Placeholder 4">
            <a:extLst>
              <a:ext uri="{FF2B5EF4-FFF2-40B4-BE49-F238E27FC236}">
                <a16:creationId xmlns:a16="http://schemas.microsoft.com/office/drawing/2014/main" id="{10D2507E-BBDA-B2DA-3045-4553DEF60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3944B-514A-24A4-9957-11998BC12439}"/>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358979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0333-9DF0-9F70-AAC5-AFDB745CB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FDE09-9B03-3517-F48C-D773D2DD0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15C70-486B-6951-BC4E-84469A869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6F893-B7B1-F1D8-788D-51866F5A6F43}"/>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6" name="Footer Placeholder 5">
            <a:extLst>
              <a:ext uri="{FF2B5EF4-FFF2-40B4-BE49-F238E27FC236}">
                <a16:creationId xmlns:a16="http://schemas.microsoft.com/office/drawing/2014/main" id="{AB1612CD-A81B-E7EB-88BE-1CD24B806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2BF68-B3CB-FB88-5B6E-1912287F4311}"/>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29148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B0D9-A1D4-E67F-FCB9-ADB24E870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212C25-21D4-0A87-EEE5-F0F933CA7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7BBD6-3840-5B7A-7FD7-6F037A9E3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00DDB-1023-6ACC-8AFA-8CAEE962A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AE9A8-98E5-5ED3-8F65-DE21BB849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D3B17C-35AB-73F9-EF51-FBC6CBC9B646}"/>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8" name="Footer Placeholder 7">
            <a:extLst>
              <a:ext uri="{FF2B5EF4-FFF2-40B4-BE49-F238E27FC236}">
                <a16:creationId xmlns:a16="http://schemas.microsoft.com/office/drawing/2014/main" id="{B7608CE5-7AFF-5442-5910-683AB4F2BD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B8807-9E35-E76A-3BA0-B22B7F080F75}"/>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321689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A9C4-0B10-EB03-6747-3E47A286EF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4FD5F-C2F6-E191-23DA-85168221E2C0}"/>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4" name="Footer Placeholder 3">
            <a:extLst>
              <a:ext uri="{FF2B5EF4-FFF2-40B4-BE49-F238E27FC236}">
                <a16:creationId xmlns:a16="http://schemas.microsoft.com/office/drawing/2014/main" id="{CE2E5044-68F6-93AC-D316-6E3467C74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E9740-D3C4-258D-051D-B553BC4B7173}"/>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03249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4C075-173D-CCDE-4B47-273E2278FB40}"/>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3" name="Footer Placeholder 2">
            <a:extLst>
              <a:ext uri="{FF2B5EF4-FFF2-40B4-BE49-F238E27FC236}">
                <a16:creationId xmlns:a16="http://schemas.microsoft.com/office/drawing/2014/main" id="{3436660F-E4C5-8D05-157C-B05F6AC23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ECFB5-3BC3-7CD9-AC73-CFB635591B9B}"/>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362990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9383-CDF7-2DB0-818F-AC4D19C53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F19427-8379-C474-07F5-309D652A8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1D88A-D115-2B06-34BA-C1343BFB4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01DD2-2D9D-33FB-088E-10EC2E3F771C}"/>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6" name="Footer Placeholder 5">
            <a:extLst>
              <a:ext uri="{FF2B5EF4-FFF2-40B4-BE49-F238E27FC236}">
                <a16:creationId xmlns:a16="http://schemas.microsoft.com/office/drawing/2014/main" id="{AC681137-A9BD-B429-4E09-39FAA5C7C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165C5-262B-0AA9-307A-0CBEB6775B97}"/>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116195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29D7-00F5-9B1A-AC93-F4BD71D8D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68E00-A309-43FA-212E-35E99489A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68636-8DB0-DD78-993E-4A18B6974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544BA-B30C-08E1-D4F1-8DEFBBE6C7B1}"/>
              </a:ext>
            </a:extLst>
          </p:cNvPr>
          <p:cNvSpPr>
            <a:spLocks noGrp="1"/>
          </p:cNvSpPr>
          <p:nvPr>
            <p:ph type="dt" sz="half" idx="10"/>
          </p:nvPr>
        </p:nvSpPr>
        <p:spPr/>
        <p:txBody>
          <a:bodyPr/>
          <a:lstStyle/>
          <a:p>
            <a:fld id="{54C02000-2437-4124-A50E-6426CFF0B9D2}" type="datetimeFigureOut">
              <a:rPr lang="en-US" smtClean="0"/>
              <a:t>10/24/2022</a:t>
            </a:fld>
            <a:endParaRPr lang="en-US"/>
          </a:p>
        </p:txBody>
      </p:sp>
      <p:sp>
        <p:nvSpPr>
          <p:cNvPr id="6" name="Footer Placeholder 5">
            <a:extLst>
              <a:ext uri="{FF2B5EF4-FFF2-40B4-BE49-F238E27FC236}">
                <a16:creationId xmlns:a16="http://schemas.microsoft.com/office/drawing/2014/main" id="{CCB2C67F-C458-6300-DFAC-36BA9832E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A07F7-365E-4891-727A-E5C2A685A154}"/>
              </a:ext>
            </a:extLst>
          </p:cNvPr>
          <p:cNvSpPr>
            <a:spLocks noGrp="1"/>
          </p:cNvSpPr>
          <p:nvPr>
            <p:ph type="sldNum" sz="quarter" idx="12"/>
          </p:nvPr>
        </p:nvSpPr>
        <p:spPr/>
        <p:txBody>
          <a:bodyPr/>
          <a:lstStyle/>
          <a:p>
            <a:fld id="{A993D898-074C-4FFE-B4AB-124964C0E76F}" type="slidenum">
              <a:rPr lang="en-US" smtClean="0"/>
              <a:t>‹#›</a:t>
            </a:fld>
            <a:endParaRPr lang="en-US"/>
          </a:p>
        </p:txBody>
      </p:sp>
    </p:spTree>
    <p:extLst>
      <p:ext uri="{BB962C8B-B14F-4D97-AF65-F5344CB8AC3E}">
        <p14:creationId xmlns:p14="http://schemas.microsoft.com/office/powerpoint/2010/main" val="404215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EF9E8-0976-8746-500A-3A9EDC301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062C19-532B-D5C7-D90B-CEF68EF70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B42F6-67F4-F05C-D2D0-A9CBE7C06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02000-2437-4124-A50E-6426CFF0B9D2}" type="datetimeFigureOut">
              <a:rPr lang="en-US" smtClean="0"/>
              <a:t>10/24/2022</a:t>
            </a:fld>
            <a:endParaRPr lang="en-US"/>
          </a:p>
        </p:txBody>
      </p:sp>
      <p:sp>
        <p:nvSpPr>
          <p:cNvPr id="5" name="Footer Placeholder 4">
            <a:extLst>
              <a:ext uri="{FF2B5EF4-FFF2-40B4-BE49-F238E27FC236}">
                <a16:creationId xmlns:a16="http://schemas.microsoft.com/office/drawing/2014/main" id="{B8F527B3-4FCB-5C0A-11DB-02425EEA4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CCCF8E-8834-7990-8EF3-71B8F0FCB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3D898-074C-4FFE-B4AB-124964C0E76F}" type="slidenum">
              <a:rPr lang="en-US" smtClean="0"/>
              <a:t>‹#›</a:t>
            </a:fld>
            <a:endParaRPr lang="en-US"/>
          </a:p>
        </p:txBody>
      </p:sp>
    </p:spTree>
    <p:extLst>
      <p:ext uri="{BB962C8B-B14F-4D97-AF65-F5344CB8AC3E}">
        <p14:creationId xmlns:p14="http://schemas.microsoft.com/office/powerpoint/2010/main" val="216204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85331-D61B-0689-C51E-A84CAF4EDB7A}"/>
              </a:ext>
            </a:extLst>
          </p:cNvPr>
          <p:cNvSpPr>
            <a:spLocks noGrp="1"/>
          </p:cNvSpPr>
          <p:nvPr>
            <p:ph type="title"/>
          </p:nvPr>
        </p:nvSpPr>
        <p:spPr/>
        <p:txBody>
          <a:bodyPr/>
          <a:lstStyle/>
          <a:p>
            <a:r>
              <a:rPr lang="en-US" dirty="0"/>
              <a:t>205 Oct 26, Class 16</a:t>
            </a:r>
          </a:p>
        </p:txBody>
      </p:sp>
      <p:sp>
        <p:nvSpPr>
          <p:cNvPr id="5" name="Content Placeholder 4">
            <a:extLst>
              <a:ext uri="{FF2B5EF4-FFF2-40B4-BE49-F238E27FC236}">
                <a16:creationId xmlns:a16="http://schemas.microsoft.com/office/drawing/2014/main" id="{0541832B-55CE-80F0-D10A-D4CECC72A123}"/>
              </a:ext>
            </a:extLst>
          </p:cNvPr>
          <p:cNvSpPr>
            <a:spLocks noGrp="1"/>
          </p:cNvSpPr>
          <p:nvPr>
            <p:ph idx="1"/>
          </p:nvPr>
        </p:nvSpPr>
        <p:spPr/>
        <p:txBody>
          <a:bodyPr/>
          <a:lstStyle/>
          <a:p>
            <a:r>
              <a:rPr lang="en-US" dirty="0"/>
              <a:t>Exam feedback</a:t>
            </a:r>
          </a:p>
          <a:p>
            <a:endParaRPr lang="en-US" dirty="0"/>
          </a:p>
          <a:p>
            <a:r>
              <a:rPr lang="en-US" dirty="0"/>
              <a:t>Scientific writing</a:t>
            </a:r>
          </a:p>
          <a:p>
            <a:pPr lvl="1"/>
            <a:r>
              <a:rPr lang="en-US" dirty="0"/>
              <a:t>Introduction: framing the question</a:t>
            </a:r>
          </a:p>
          <a:p>
            <a:pPr lvl="1"/>
            <a:r>
              <a:rPr lang="en-US" dirty="0"/>
              <a:t>Discussion: drawing inferences</a:t>
            </a:r>
          </a:p>
          <a:p>
            <a:pPr lvl="1"/>
            <a:endParaRPr lang="en-US" dirty="0"/>
          </a:p>
          <a:p>
            <a:r>
              <a:rPr lang="en-US" dirty="0"/>
              <a:t>Expanding the background research</a:t>
            </a:r>
          </a:p>
        </p:txBody>
      </p:sp>
    </p:spTree>
    <p:extLst>
      <p:ext uri="{BB962C8B-B14F-4D97-AF65-F5344CB8AC3E}">
        <p14:creationId xmlns:p14="http://schemas.microsoft.com/office/powerpoint/2010/main" val="408478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87BC-4DBF-E4CE-C9AC-08B47E6E01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2F7E8-DED2-EC84-A766-175F9E7A83E4}"/>
              </a:ext>
            </a:extLst>
          </p:cNvPr>
          <p:cNvSpPr>
            <a:spLocks noGrp="1"/>
          </p:cNvSpPr>
          <p:nvPr>
            <p:ph idx="1"/>
          </p:nvPr>
        </p:nvSpPr>
        <p:spPr/>
        <p:txBody>
          <a:bodyPr/>
          <a:lstStyle/>
          <a:p>
            <a:r>
              <a:rPr lang="en-US" dirty="0"/>
              <a:t>Understanding decisions to express support could therefore provide a critical theoretical contribution to the emerging literature on barriers to prosocial actions, as this understanding could provide evidence for a key boundary condition on an otherwise robust psychological tendency. </a:t>
            </a:r>
          </a:p>
          <a:p>
            <a:r>
              <a:rPr lang="en-US" dirty="0"/>
              <a:t>It could also be of meaningful practical value, given that decisions to express or withhold support likely happen when recipients are most in need and hence may be especially beneficial for recipients’ well-being.</a:t>
            </a:r>
          </a:p>
        </p:txBody>
      </p:sp>
    </p:spTree>
    <p:extLst>
      <p:ext uri="{BB962C8B-B14F-4D97-AF65-F5344CB8AC3E}">
        <p14:creationId xmlns:p14="http://schemas.microsoft.com/office/powerpoint/2010/main" val="213751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1A04-2740-F0FB-8531-F1DFFD538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80EB09-545C-B7D1-EEDC-C9F988D77B58}"/>
              </a:ext>
            </a:extLst>
          </p:cNvPr>
          <p:cNvSpPr>
            <a:spLocks noGrp="1"/>
          </p:cNvSpPr>
          <p:nvPr>
            <p:ph idx="1"/>
          </p:nvPr>
        </p:nvSpPr>
        <p:spPr/>
        <p:txBody>
          <a:bodyPr/>
          <a:lstStyle/>
          <a:p>
            <a:r>
              <a:rPr lang="en-US" dirty="0"/>
              <a:t>Finally, Study 4 tested a prediction from our theory that a perspective gap is one mechanism for explaining why expressers underestimate the positive impact of their support. Specifically, we tested whether expressers tend to focus on how competently they can express support, whereas recipients focus relatively more on the warmth the support conveys</a:t>
            </a:r>
          </a:p>
        </p:txBody>
      </p:sp>
    </p:spTree>
    <p:extLst>
      <p:ext uri="{BB962C8B-B14F-4D97-AF65-F5344CB8AC3E}">
        <p14:creationId xmlns:p14="http://schemas.microsoft.com/office/powerpoint/2010/main" val="277645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3281-D116-F80A-EC73-EC69A74272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B4CBE7-F60B-B67F-B3E2-176A139A81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1919C28-C5D9-59BA-F4DE-2408B2BA8C05}"/>
              </a:ext>
            </a:extLst>
          </p:cNvPr>
          <p:cNvPicPr>
            <a:picLocks noChangeAspect="1"/>
          </p:cNvPicPr>
          <p:nvPr/>
        </p:nvPicPr>
        <p:blipFill>
          <a:blip r:embed="rId2"/>
          <a:stretch>
            <a:fillRect/>
          </a:stretch>
        </p:blipFill>
        <p:spPr>
          <a:xfrm>
            <a:off x="1992145" y="304799"/>
            <a:ext cx="8207707" cy="3476627"/>
          </a:xfrm>
          <a:prstGeom prst="rect">
            <a:avLst/>
          </a:prstGeom>
        </p:spPr>
      </p:pic>
      <p:pic>
        <p:nvPicPr>
          <p:cNvPr id="7" name="Picture 6">
            <a:extLst>
              <a:ext uri="{FF2B5EF4-FFF2-40B4-BE49-F238E27FC236}">
                <a16:creationId xmlns:a16="http://schemas.microsoft.com/office/drawing/2014/main" id="{8EA05739-6F31-A99E-FAD7-0A1364EE5FD8}"/>
              </a:ext>
            </a:extLst>
          </p:cNvPr>
          <p:cNvPicPr>
            <a:picLocks noChangeAspect="1"/>
          </p:cNvPicPr>
          <p:nvPr/>
        </p:nvPicPr>
        <p:blipFill>
          <a:blip r:embed="rId3"/>
          <a:stretch>
            <a:fillRect/>
          </a:stretch>
        </p:blipFill>
        <p:spPr>
          <a:xfrm>
            <a:off x="1045517" y="3781426"/>
            <a:ext cx="10100964" cy="2499360"/>
          </a:xfrm>
          <a:prstGeom prst="rect">
            <a:avLst/>
          </a:prstGeom>
        </p:spPr>
      </p:pic>
    </p:spTree>
    <p:extLst>
      <p:ext uri="{BB962C8B-B14F-4D97-AF65-F5344CB8AC3E}">
        <p14:creationId xmlns:p14="http://schemas.microsoft.com/office/powerpoint/2010/main" val="352492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B8B7-A138-8FA4-F677-89B1026F9A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6DABE7-B76E-63FC-8029-DA1C8BFCFFF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0C1856-E556-6057-1801-EDC589809AED}"/>
              </a:ext>
            </a:extLst>
          </p:cNvPr>
          <p:cNvPicPr>
            <a:picLocks noChangeAspect="1"/>
          </p:cNvPicPr>
          <p:nvPr/>
        </p:nvPicPr>
        <p:blipFill>
          <a:blip r:embed="rId2"/>
          <a:stretch>
            <a:fillRect/>
          </a:stretch>
        </p:blipFill>
        <p:spPr>
          <a:xfrm>
            <a:off x="676707" y="365125"/>
            <a:ext cx="4652164" cy="5513161"/>
          </a:xfrm>
          <a:prstGeom prst="rect">
            <a:avLst/>
          </a:prstGeom>
        </p:spPr>
      </p:pic>
      <p:pic>
        <p:nvPicPr>
          <p:cNvPr id="7" name="Picture 6">
            <a:extLst>
              <a:ext uri="{FF2B5EF4-FFF2-40B4-BE49-F238E27FC236}">
                <a16:creationId xmlns:a16="http://schemas.microsoft.com/office/drawing/2014/main" id="{17F4BACE-EC35-654D-3921-157A453A28CC}"/>
              </a:ext>
            </a:extLst>
          </p:cNvPr>
          <p:cNvPicPr>
            <a:picLocks noChangeAspect="1"/>
          </p:cNvPicPr>
          <p:nvPr/>
        </p:nvPicPr>
        <p:blipFill>
          <a:blip r:embed="rId3"/>
          <a:stretch>
            <a:fillRect/>
          </a:stretch>
        </p:blipFill>
        <p:spPr>
          <a:xfrm>
            <a:off x="5656607" y="3297379"/>
            <a:ext cx="5399319" cy="2580907"/>
          </a:xfrm>
          <a:prstGeom prst="rect">
            <a:avLst/>
          </a:prstGeom>
        </p:spPr>
      </p:pic>
    </p:spTree>
    <p:extLst>
      <p:ext uri="{BB962C8B-B14F-4D97-AF65-F5344CB8AC3E}">
        <p14:creationId xmlns:p14="http://schemas.microsoft.com/office/powerpoint/2010/main" val="499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643C-4267-DCCA-A198-C45698932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9BDF4B-C243-98C9-FE79-91DCA66D8B4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ACD9CE3-4F01-3DE7-7114-403BAB4DC4B6}"/>
              </a:ext>
            </a:extLst>
          </p:cNvPr>
          <p:cNvPicPr>
            <a:picLocks noChangeAspect="1"/>
          </p:cNvPicPr>
          <p:nvPr/>
        </p:nvPicPr>
        <p:blipFill>
          <a:blip r:embed="rId2"/>
          <a:stretch>
            <a:fillRect/>
          </a:stretch>
        </p:blipFill>
        <p:spPr>
          <a:xfrm>
            <a:off x="6326789" y="1825625"/>
            <a:ext cx="5122228" cy="3828415"/>
          </a:xfrm>
          <a:prstGeom prst="rect">
            <a:avLst/>
          </a:prstGeom>
        </p:spPr>
      </p:pic>
      <p:pic>
        <p:nvPicPr>
          <p:cNvPr id="7" name="Picture 6">
            <a:extLst>
              <a:ext uri="{FF2B5EF4-FFF2-40B4-BE49-F238E27FC236}">
                <a16:creationId xmlns:a16="http://schemas.microsoft.com/office/drawing/2014/main" id="{21324DC5-5C11-77FC-58BD-993347949246}"/>
              </a:ext>
            </a:extLst>
          </p:cNvPr>
          <p:cNvPicPr>
            <a:picLocks noChangeAspect="1"/>
          </p:cNvPicPr>
          <p:nvPr/>
        </p:nvPicPr>
        <p:blipFill>
          <a:blip r:embed="rId3"/>
          <a:stretch>
            <a:fillRect/>
          </a:stretch>
        </p:blipFill>
        <p:spPr>
          <a:xfrm>
            <a:off x="838199" y="1825625"/>
            <a:ext cx="5488590" cy="2974975"/>
          </a:xfrm>
          <a:prstGeom prst="rect">
            <a:avLst/>
          </a:prstGeom>
        </p:spPr>
      </p:pic>
    </p:spTree>
    <p:extLst>
      <p:ext uri="{BB962C8B-B14F-4D97-AF65-F5344CB8AC3E}">
        <p14:creationId xmlns:p14="http://schemas.microsoft.com/office/powerpoint/2010/main" val="151305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511F-AA80-2F98-9B00-3985D9E4B985}"/>
              </a:ext>
            </a:extLst>
          </p:cNvPr>
          <p:cNvSpPr>
            <a:spLocks noGrp="1"/>
          </p:cNvSpPr>
          <p:nvPr>
            <p:ph type="title"/>
          </p:nvPr>
        </p:nvSpPr>
        <p:spPr/>
        <p:txBody>
          <a:bodyPr/>
          <a:lstStyle/>
          <a:p>
            <a:r>
              <a:rPr lang="en-US" dirty="0"/>
              <a:t>Discussion Sentences</a:t>
            </a:r>
          </a:p>
        </p:txBody>
      </p:sp>
      <p:sp>
        <p:nvSpPr>
          <p:cNvPr id="3" name="Content Placeholder 2">
            <a:extLst>
              <a:ext uri="{FF2B5EF4-FFF2-40B4-BE49-F238E27FC236}">
                <a16:creationId xmlns:a16="http://schemas.microsoft.com/office/drawing/2014/main" id="{AD50B48B-5834-6CF8-D160-79EF1E567DCF}"/>
              </a:ext>
            </a:extLst>
          </p:cNvPr>
          <p:cNvSpPr>
            <a:spLocks noGrp="1"/>
          </p:cNvSpPr>
          <p:nvPr>
            <p:ph idx="1"/>
          </p:nvPr>
        </p:nvSpPr>
        <p:spPr/>
        <p:txBody>
          <a:bodyPr/>
          <a:lstStyle/>
          <a:p>
            <a:r>
              <a:rPr lang="en-US" b="0" i="0" dirty="0">
                <a:solidFill>
                  <a:srgbClr val="2D3B45"/>
                </a:solidFill>
                <a:effectLst/>
                <a:latin typeface="Lato Extended"/>
              </a:rPr>
              <a:t>Statements of similarity or difference between this work and that of previous researchers or works by the same author</a:t>
            </a:r>
          </a:p>
          <a:p>
            <a:r>
              <a:rPr lang="en-US" b="0" i="0" dirty="0">
                <a:solidFill>
                  <a:srgbClr val="2D3B45"/>
                </a:solidFill>
                <a:effectLst/>
                <a:latin typeface="Lato Extended"/>
              </a:rPr>
              <a:t>Comments that refer to theories referred to in the Introduction</a:t>
            </a:r>
          </a:p>
          <a:p>
            <a:endParaRPr lang="en-US" b="0" i="0" dirty="0">
              <a:solidFill>
                <a:srgbClr val="2D3B45"/>
              </a:solidFill>
              <a:effectLst/>
              <a:latin typeface="Lato Extended"/>
            </a:endParaRPr>
          </a:p>
          <a:p>
            <a:endParaRPr lang="en-US" dirty="0"/>
          </a:p>
        </p:txBody>
      </p:sp>
    </p:spTree>
    <p:extLst>
      <p:ext uri="{BB962C8B-B14F-4D97-AF65-F5344CB8AC3E}">
        <p14:creationId xmlns:p14="http://schemas.microsoft.com/office/powerpoint/2010/main" val="331696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448C-A110-0FA4-DD61-DD0BC8185C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71E282-DF33-F04D-61DF-5C6EB8A99373}"/>
              </a:ext>
            </a:extLst>
          </p:cNvPr>
          <p:cNvSpPr>
            <a:spLocks noGrp="1"/>
          </p:cNvSpPr>
          <p:nvPr>
            <p:ph idx="1"/>
          </p:nvPr>
        </p:nvSpPr>
        <p:spPr/>
        <p:txBody>
          <a:bodyPr>
            <a:normAutofit lnSpcReduction="10000"/>
          </a:bodyPr>
          <a:lstStyle/>
          <a:p>
            <a:r>
              <a:rPr lang="en-US" dirty="0"/>
              <a:t>These results further suggest that people may think too narrowly about whom they can support. The relationship between expresser and recipient strongly influences expectations of how effective and appropriate support is (</a:t>
            </a:r>
            <a:r>
              <a:rPr lang="en-US" dirty="0" err="1"/>
              <a:t>Lakey</a:t>
            </a:r>
            <a:r>
              <a:rPr lang="en-US" dirty="0"/>
              <a:t> &amp; </a:t>
            </a:r>
            <a:r>
              <a:rPr lang="en-US" dirty="0" err="1"/>
              <a:t>Orehek</a:t>
            </a:r>
            <a:r>
              <a:rPr lang="en-US" dirty="0"/>
              <a:t>, 2011; </a:t>
            </a:r>
            <a:r>
              <a:rPr lang="en-US" dirty="0" err="1"/>
              <a:t>Rafaeli</a:t>
            </a:r>
            <a:r>
              <a:rPr lang="en-US" dirty="0"/>
              <a:t> &amp; Gleason, 2009; </a:t>
            </a:r>
            <a:r>
              <a:rPr lang="en-US" dirty="0" err="1"/>
              <a:t>Veenstra</a:t>
            </a:r>
            <a:r>
              <a:rPr lang="en-US" dirty="0"/>
              <a:t> et al., 2011), but Studies 2 and 3 suggest that these expectations may be misleading</a:t>
            </a:r>
          </a:p>
          <a:p>
            <a:r>
              <a:rPr lang="en-US" dirty="0"/>
              <a:t>These results are consistent with those of recent work demonstrating that rewarding social interactions are not confined to close others: Mere acquaintances are surprisingly effective at providing support (Small, 2017) and increasing well-being more generally (Epley &amp; Schroeder, 2014; Sandstrom &amp; Dunn, 2014a, 2014b). </a:t>
            </a:r>
          </a:p>
        </p:txBody>
      </p:sp>
    </p:spTree>
    <p:extLst>
      <p:ext uri="{BB962C8B-B14F-4D97-AF65-F5344CB8AC3E}">
        <p14:creationId xmlns:p14="http://schemas.microsoft.com/office/powerpoint/2010/main" val="294584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FD03-9E5C-1CC4-2A50-F0D1A4B02C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2DE9BB-E12F-01EB-10BD-526AF9F38FAF}"/>
              </a:ext>
            </a:extLst>
          </p:cNvPr>
          <p:cNvSpPr>
            <a:spLocks noGrp="1"/>
          </p:cNvSpPr>
          <p:nvPr>
            <p:ph idx="1"/>
          </p:nvPr>
        </p:nvSpPr>
        <p:spPr/>
        <p:txBody>
          <a:bodyPr/>
          <a:lstStyle/>
          <a:p>
            <a:r>
              <a:rPr lang="en-US" dirty="0"/>
              <a:t>Our studies suggest that even when people recognize that support is needed, they may be overly reluctant to express it because they hold </a:t>
            </a:r>
            <a:r>
              <a:rPr lang="en-US" dirty="0" err="1"/>
              <a:t>miscalibrated</a:t>
            </a:r>
            <a:r>
              <a:rPr lang="en-US" dirty="0"/>
              <a:t> expectations of their recipients’ response. Expectations of how their support would be received predicted expressers’ willingness to express it (Study 1), but these expectations were overly pessimistic with regard to both friends and strangers (Studies 2 and 3). </a:t>
            </a:r>
          </a:p>
        </p:txBody>
      </p:sp>
    </p:spTree>
    <p:extLst>
      <p:ext uri="{BB962C8B-B14F-4D97-AF65-F5344CB8AC3E}">
        <p14:creationId xmlns:p14="http://schemas.microsoft.com/office/powerpoint/2010/main" val="185620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01D1-A403-8EDE-0295-E1929E74A788}"/>
              </a:ext>
            </a:extLst>
          </p:cNvPr>
          <p:cNvSpPr>
            <a:spLocks noGrp="1"/>
          </p:cNvSpPr>
          <p:nvPr>
            <p:ph type="title"/>
          </p:nvPr>
        </p:nvSpPr>
        <p:spPr/>
        <p:txBody>
          <a:bodyPr/>
          <a:lstStyle/>
          <a:p>
            <a:r>
              <a:rPr lang="en-US" dirty="0"/>
              <a:t>For Fri 10/28</a:t>
            </a:r>
          </a:p>
        </p:txBody>
      </p:sp>
      <p:sp>
        <p:nvSpPr>
          <p:cNvPr id="3" name="Content Placeholder 2">
            <a:extLst>
              <a:ext uri="{FF2B5EF4-FFF2-40B4-BE49-F238E27FC236}">
                <a16:creationId xmlns:a16="http://schemas.microsoft.com/office/drawing/2014/main" id="{F6E59B7A-7D14-1519-E54B-AF8AACDADA46}"/>
              </a:ext>
            </a:extLst>
          </p:cNvPr>
          <p:cNvSpPr>
            <a:spLocks noGrp="1"/>
          </p:cNvSpPr>
          <p:nvPr>
            <p:ph idx="1"/>
          </p:nvPr>
        </p:nvSpPr>
        <p:spPr/>
        <p:txBody>
          <a:bodyPr>
            <a:normAutofit/>
          </a:bodyPr>
          <a:lstStyle/>
          <a:p>
            <a:r>
              <a:rPr lang="en-US" sz="3200" dirty="0"/>
              <a:t>Writeup #2 due</a:t>
            </a:r>
          </a:p>
          <a:p>
            <a:pPr lvl="1"/>
            <a:r>
              <a:rPr lang="en-US" sz="2800" dirty="0"/>
              <a:t>APA format report for Experiments 1 and 2</a:t>
            </a:r>
          </a:p>
          <a:p>
            <a:pPr lvl="1"/>
            <a:r>
              <a:rPr lang="en-US" sz="2800" dirty="0"/>
              <a:t>Due Friday, accepted through Sunday</a:t>
            </a:r>
          </a:p>
          <a:p>
            <a:pPr lvl="1"/>
            <a:endParaRPr lang="en-US" sz="2800" dirty="0"/>
          </a:p>
          <a:p>
            <a:r>
              <a:rPr lang="en-US" sz="3200" dirty="0"/>
              <a:t>Monday: Chapter 13, Developing a Research Proposal</a:t>
            </a:r>
          </a:p>
        </p:txBody>
      </p:sp>
    </p:spTree>
    <p:extLst>
      <p:ext uri="{BB962C8B-B14F-4D97-AF65-F5344CB8AC3E}">
        <p14:creationId xmlns:p14="http://schemas.microsoft.com/office/powerpoint/2010/main" val="351027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7007-E174-B75B-ED1B-40343AFBB2DA}"/>
              </a:ext>
            </a:extLst>
          </p:cNvPr>
          <p:cNvSpPr>
            <a:spLocks noGrp="1"/>
          </p:cNvSpPr>
          <p:nvPr>
            <p:ph type="title"/>
          </p:nvPr>
        </p:nvSpPr>
        <p:spPr/>
        <p:txBody>
          <a:bodyPr/>
          <a:lstStyle/>
          <a:p>
            <a:r>
              <a:rPr lang="en-US" dirty="0"/>
              <a:t>Exam feedback</a:t>
            </a:r>
          </a:p>
        </p:txBody>
      </p:sp>
      <p:sp>
        <p:nvSpPr>
          <p:cNvPr id="3" name="Content Placeholder 2">
            <a:extLst>
              <a:ext uri="{FF2B5EF4-FFF2-40B4-BE49-F238E27FC236}">
                <a16:creationId xmlns:a16="http://schemas.microsoft.com/office/drawing/2014/main" id="{2834E5C1-AA47-C25C-D675-D5C9211417DC}"/>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Question 1. Studying double-speed.</a:t>
            </a:r>
            <a:r>
              <a:rPr lang="en-US" sz="1800" dirty="0">
                <a:effectLst/>
                <a:latin typeface="Times New Roman" panose="02020603050405020304" pitchFamily="18" charset="0"/>
                <a:ea typeface="Times New Roman" panose="02020603050405020304" pitchFamily="18" charset="0"/>
              </a:rPr>
              <a:t> During the pandemic, many professors distributed recordings of their previous lectures so that students could learn at their own pace. When this happens, some students reported preferring to watch the lecture at faster than original speeds, but it is unknown how this might affect how effective learning is.</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Murphy et al. (2021) conducted a study in which participants watched the same lecture video at different speeds. A group of 110 students were recruited and randomly assigned to either watch the video at 1x speed (Group A) or to watch the video at 2x speed (Group B).  Group B then watched the video a second time.  After watching, both groups took a test based on multiple-choice questions to measure their comprehension of the video content.  The test was graded out of 100 points. (5 pts each; 35 points total)</a:t>
            </a:r>
          </a:p>
          <a:p>
            <a:pPr marL="0" marR="0">
              <a:lnSpc>
                <a:spcPct val="115000"/>
              </a:lnSpc>
              <a:spcBef>
                <a:spcPts val="0"/>
              </a:spcBef>
              <a:spcAft>
                <a:spcPts val="0"/>
              </a:spcAft>
            </a:pPr>
            <a:endParaRPr lang="en-US" sz="1800" dirty="0">
              <a:latin typeface="Times New Roman" panose="02020603050405020304" pitchFamily="18" charset="0"/>
              <a:ea typeface="Arial" panose="020B0604020202020204" pitchFamily="34" charset="0"/>
            </a:endParaRPr>
          </a:p>
          <a:p>
            <a:pPr marL="0">
              <a:lnSpc>
                <a:spcPct val="115000"/>
              </a:lnSpc>
              <a:spcBef>
                <a:spcPts val="0"/>
              </a:spcBef>
            </a:pPr>
            <a:r>
              <a:rPr lang="en-US" sz="1800" dirty="0">
                <a:effectLst/>
                <a:latin typeface="Times New Roman" panose="02020603050405020304" pitchFamily="18" charset="0"/>
                <a:ea typeface="Times New Roman" panose="02020603050405020304" pitchFamily="18" charset="0"/>
              </a:rPr>
              <a:t>(f) Although the main hypothesis was about video playback speed, there is an alternate way to explain the findings.  Give the alternate hypothesis.  Then give a statement defending the finding and arguing in favor of a conclusion based on playback speed and comprehension.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84930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CEF0-AD2B-6147-3B6E-2EC5F176D995}"/>
              </a:ext>
            </a:extLst>
          </p:cNvPr>
          <p:cNvSpPr>
            <a:spLocks noGrp="1"/>
          </p:cNvSpPr>
          <p:nvPr>
            <p:ph type="title"/>
          </p:nvPr>
        </p:nvSpPr>
        <p:spPr/>
        <p:txBody>
          <a:bodyPr/>
          <a:lstStyle/>
          <a:p>
            <a:r>
              <a:rPr lang="en-US" dirty="0"/>
              <a:t>Definitions</a:t>
            </a:r>
          </a:p>
        </p:txBody>
      </p:sp>
      <p:sp>
        <p:nvSpPr>
          <p:cNvPr id="4" name="Content Placeholder 3">
            <a:extLst>
              <a:ext uri="{FF2B5EF4-FFF2-40B4-BE49-F238E27FC236}">
                <a16:creationId xmlns:a16="http://schemas.microsoft.com/office/drawing/2014/main" id="{EC88A774-0C86-327E-53BE-29605B3DADF6}"/>
              </a:ext>
            </a:extLst>
          </p:cNvPr>
          <p:cNvSpPr>
            <a:spLocks noGrp="1"/>
          </p:cNvSpPr>
          <p:nvPr>
            <p:ph sz="half" idx="1"/>
          </p:nvPr>
        </p:nvSpPr>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An error where the experimenter incorrectly claims that the independent variable affected the dependent variable when there was no reliable effect.</a:t>
            </a:r>
          </a:p>
          <a:p>
            <a:r>
              <a:rPr lang="en-US" sz="1800" dirty="0">
                <a:effectLst/>
                <a:latin typeface="Times New Roman" panose="02020603050405020304" pitchFamily="18" charset="0"/>
                <a:ea typeface="Times New Roman" panose="02020603050405020304" pitchFamily="18" charset="0"/>
              </a:rPr>
              <a:t>A control technique for anything that cannot be kept constant in the experiment, keeping this factor from being confounded with the independent variable.</a:t>
            </a:r>
          </a:p>
          <a:p>
            <a:r>
              <a:rPr lang="en-US" sz="1800" dirty="0">
                <a:effectLst/>
                <a:latin typeface="Times New Roman" panose="02020603050405020304" pitchFamily="18" charset="0"/>
                <a:ea typeface="Times New Roman" panose="02020603050405020304" pitchFamily="18" charset="0"/>
              </a:rPr>
              <a:t>The term for the procedure when experimenters do not inform the participants about the hypothesis or the other condition in a two-group independent sample study.</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section of an APA-style research report where you present the main findings of the study, including the results of the statistical analyses.</a:t>
            </a:r>
          </a:p>
          <a:p>
            <a:r>
              <a:rPr lang="en-US" sz="1800" dirty="0">
                <a:effectLst/>
                <a:latin typeface="Times New Roman" panose="02020603050405020304" pitchFamily="18" charset="0"/>
                <a:ea typeface="Times New Roman" panose="02020603050405020304" pitchFamily="18" charset="0"/>
              </a:rPr>
              <a:t>A positive effect of a simulated treatment that lacks any active ingredient other than participants’ expectations about the treatment</a:t>
            </a:r>
            <a:endParaRPr lang="en-US" sz="1800"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F0246C18-2173-2B25-D25C-DAE58CC67E64}"/>
              </a:ext>
            </a:extLst>
          </p:cNvPr>
          <p:cNvSpPr>
            <a:spLocks noGrp="1"/>
          </p:cNvSpPr>
          <p:nvPr>
            <p:ph sz="half" idx="2"/>
          </p:nvPr>
        </p:nvSpPr>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The name of the department that reviews formal research for compliance with principles of research ethics</a:t>
            </a:r>
            <a:endParaRPr lang="en-US" sz="1800" dirty="0"/>
          </a:p>
          <a:p>
            <a:r>
              <a:rPr lang="en-US" sz="1800" dirty="0">
                <a:effectLst/>
                <a:latin typeface="Times New Roman" panose="02020603050405020304" pitchFamily="18" charset="0"/>
                <a:ea typeface="Times New Roman" panose="02020603050405020304" pitchFamily="18" charset="0"/>
              </a:rPr>
              <a:t>The process of participants indicating that their participation in research is entirely voluntary and with knowledge of all the risks and potential benefits of the study</a:t>
            </a:r>
          </a:p>
          <a:p>
            <a:r>
              <a:rPr lang="en-US" sz="1800" dirty="0">
                <a:effectLst/>
                <a:latin typeface="Times New Roman" panose="02020603050405020304" pitchFamily="18" charset="0"/>
                <a:ea typeface="Times New Roman" panose="02020603050405020304" pitchFamily="18" charset="0"/>
              </a:rPr>
              <a:t>When participants’ responses across multiple conditions are affected by the order of conditions to which they were exposed.</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When an experiment is designed carefully so that there are no confounds that would lead to alternate explanations, we say the experiment has this</a:t>
            </a:r>
          </a:p>
          <a:p>
            <a:r>
              <a:rPr lang="en-US" sz="1800" dirty="0">
                <a:effectLst/>
                <a:latin typeface="Times New Roman" panose="02020603050405020304" pitchFamily="18" charset="0"/>
                <a:ea typeface="Times New Roman" panose="02020603050405020304" pitchFamily="18" charset="0"/>
              </a:rPr>
              <a:t>The degree to which the measure used in the experiment visible relates to the underlying construct meant to be measured.</a:t>
            </a:r>
            <a:endParaRPr lang="en-US" dirty="0"/>
          </a:p>
        </p:txBody>
      </p:sp>
    </p:spTree>
    <p:extLst>
      <p:ext uri="{BB962C8B-B14F-4D97-AF65-F5344CB8AC3E}">
        <p14:creationId xmlns:p14="http://schemas.microsoft.com/office/powerpoint/2010/main" val="21811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EAA52-9DEC-A5E7-6E31-C37BC5E48CA2}"/>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6048A64-04D2-8607-0EE5-833E6A5BA3A5}"/>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Question 3.  Blaming the victim</a:t>
            </a:r>
            <a:r>
              <a:rPr lang="en-US" sz="1800" dirty="0">
                <a:effectLst/>
                <a:latin typeface="Times New Roman" panose="02020603050405020304" pitchFamily="18" charset="0"/>
                <a:ea typeface="Times New Roman" panose="02020603050405020304" pitchFamily="18" charset="0"/>
              </a:rPr>
              <a:t>.  In </a:t>
            </a:r>
            <a:r>
              <a:rPr lang="en-US" sz="1800" dirty="0" err="1">
                <a:effectLst/>
                <a:latin typeface="Times New Roman" panose="02020603050405020304" pitchFamily="18" charset="0"/>
                <a:ea typeface="Times New Roman" panose="02020603050405020304" pitchFamily="18" charset="0"/>
              </a:rPr>
              <a:t>Dawtry</a:t>
            </a:r>
            <a:r>
              <a:rPr lang="en-US" sz="1800" dirty="0">
                <a:effectLst/>
                <a:latin typeface="Times New Roman" panose="02020603050405020304" pitchFamily="18" charset="0"/>
                <a:ea typeface="Times New Roman" panose="02020603050405020304" pitchFamily="18" charset="0"/>
              </a:rPr>
              <a:t> et al. (2020), the researchers explored a phenomenon in which participants tended to judge crime victims more harshly when they saw a more emotional presentation of the crime.  Participants were exposed to a victimization scenario that was presented either as a relatively dry third-person written text vignette (description) or watching an engaging video taken of the crime as it actually took place.  They were then asked to rate the character of the victim 0-10.</a:t>
            </a:r>
          </a:p>
          <a:p>
            <a:pPr marL="0">
              <a:lnSpc>
                <a:spcPct val="115000"/>
              </a:lnSpc>
              <a:spcBef>
                <a:spcPts val="0"/>
              </a:spcBef>
            </a:pPr>
            <a:r>
              <a:rPr lang="en-US" sz="1800" dirty="0">
                <a:latin typeface="Times New Roman" panose="02020603050405020304" pitchFamily="18" charset="0"/>
                <a:ea typeface="Arial" panose="020B0604020202020204" pitchFamily="34" charset="0"/>
              </a:rPr>
              <a:t>(d) </a:t>
            </a:r>
            <a:r>
              <a:rPr lang="en-US" sz="1800" u="none" strike="noStrike" dirty="0">
                <a:effectLst/>
                <a:latin typeface="Times New Roman" panose="02020603050405020304" pitchFamily="18" charset="0"/>
                <a:ea typeface="Times New Roman" panose="02020603050405020304" pitchFamily="18" charset="0"/>
              </a:rPr>
              <a:t>Describe a participant-based extraneous variable (something that differs across people) that might influence the DV in this design.  If participants were randomly assigned to conditions, would this potentially confound the experiment?  What might go wrong?</a:t>
            </a:r>
            <a:endParaRPr lang="en-US" sz="1800" u="none" strike="noStrike" dirty="0">
              <a:effectLst/>
              <a:latin typeface="Arial" panose="020B0604020202020204" pitchFamily="34" charset="0"/>
              <a:ea typeface="Arial" panose="020B0604020202020204" pitchFamily="34" charset="0"/>
            </a:endParaRPr>
          </a:p>
          <a:p>
            <a:pPr marL="0">
              <a:lnSpc>
                <a:spcPct val="115000"/>
              </a:lnSpc>
              <a:spcBef>
                <a:spcPts val="0"/>
              </a:spcBef>
            </a:pPr>
            <a:r>
              <a:rPr lang="en-US" sz="1800" dirty="0">
                <a:latin typeface="Times New Roman" panose="02020603050405020304" pitchFamily="18" charset="0"/>
                <a:ea typeface="Arial" panose="020B0604020202020204" pitchFamily="34" charset="0"/>
              </a:rPr>
              <a:t>(e) </a:t>
            </a:r>
            <a:r>
              <a:rPr lang="en-US" sz="1800" u="none" strike="noStrike" dirty="0">
                <a:effectLst/>
                <a:latin typeface="Times New Roman" panose="02020603050405020304" pitchFamily="18" charset="0"/>
                <a:ea typeface="Times New Roman" panose="02020603050405020304" pitchFamily="18" charset="0"/>
              </a:rPr>
              <a:t>In preparing stimuli for this study, we might employ a measure used as a “manipulation check” for crime videos and the associated text descriptions of the crime.  Given the original hypothesis motivating this experiment, what would we measure about these potential new stimuli and why?</a:t>
            </a:r>
            <a:endParaRPr lang="en-US" sz="18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31281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9D8C-96B4-0483-B366-28A447FF4ADF}"/>
              </a:ext>
            </a:extLst>
          </p:cNvPr>
          <p:cNvSpPr>
            <a:spLocks noGrp="1"/>
          </p:cNvSpPr>
          <p:nvPr>
            <p:ph type="title"/>
          </p:nvPr>
        </p:nvSpPr>
        <p:spPr/>
        <p:txBody>
          <a:bodyPr/>
          <a:lstStyle/>
          <a:p>
            <a:r>
              <a:rPr lang="en-US" dirty="0"/>
              <a:t>Writeup #2</a:t>
            </a:r>
          </a:p>
        </p:txBody>
      </p:sp>
      <p:sp>
        <p:nvSpPr>
          <p:cNvPr id="3" name="Content Placeholder 2">
            <a:extLst>
              <a:ext uri="{FF2B5EF4-FFF2-40B4-BE49-F238E27FC236}">
                <a16:creationId xmlns:a16="http://schemas.microsoft.com/office/drawing/2014/main" id="{1B0D8871-5910-7D64-EC6F-2DF43B696AB2}"/>
              </a:ext>
            </a:extLst>
          </p:cNvPr>
          <p:cNvSpPr>
            <a:spLocks noGrp="1"/>
          </p:cNvSpPr>
          <p:nvPr>
            <p:ph idx="1"/>
          </p:nvPr>
        </p:nvSpPr>
        <p:spPr/>
        <p:txBody>
          <a:bodyPr>
            <a:normAutofit lnSpcReduction="10000"/>
          </a:bodyPr>
          <a:lstStyle/>
          <a:p>
            <a:r>
              <a:rPr lang="en-US" dirty="0"/>
              <a:t>Include both Experiment 1 and Experiment 2</a:t>
            </a:r>
          </a:p>
          <a:p>
            <a:pPr lvl="1"/>
            <a:r>
              <a:rPr lang="en-US" dirty="0"/>
              <a:t>Methods for Experiment 2 available on Canvas</a:t>
            </a:r>
          </a:p>
          <a:p>
            <a:pPr lvl="1"/>
            <a:r>
              <a:rPr lang="en-US" dirty="0"/>
              <a:t>Make corrections to Experiment 1</a:t>
            </a:r>
          </a:p>
          <a:p>
            <a:pPr lvl="1"/>
            <a:endParaRPr lang="en-US" dirty="0"/>
          </a:p>
          <a:p>
            <a:r>
              <a:rPr lang="en-US" dirty="0"/>
              <a:t>Expand the Introduction</a:t>
            </a:r>
          </a:p>
          <a:p>
            <a:pPr lvl="1"/>
            <a:r>
              <a:rPr lang="en-US" dirty="0"/>
              <a:t>What is “deep” encoding?</a:t>
            </a:r>
          </a:p>
          <a:p>
            <a:pPr lvl="1"/>
            <a:r>
              <a:rPr lang="en-US" u="sng" dirty="0"/>
              <a:t>Why</a:t>
            </a:r>
            <a:r>
              <a:rPr lang="en-US" dirty="0"/>
              <a:t> do we hypothesize that “deep” encoding leads to better memory?</a:t>
            </a:r>
          </a:p>
          <a:p>
            <a:r>
              <a:rPr lang="en-US" dirty="0"/>
              <a:t>Expand the Discussion</a:t>
            </a:r>
          </a:p>
          <a:p>
            <a:pPr lvl="1"/>
            <a:r>
              <a:rPr lang="en-US" dirty="0"/>
              <a:t>Summarize results of both experiments</a:t>
            </a:r>
          </a:p>
          <a:p>
            <a:pPr lvl="1"/>
            <a:r>
              <a:rPr lang="en-US" dirty="0"/>
              <a:t>What do they mean with respect to the hypothesis?</a:t>
            </a:r>
          </a:p>
          <a:p>
            <a:pPr lvl="2"/>
            <a:r>
              <a:rPr lang="en-US" dirty="0"/>
              <a:t>Refer back to theory from the Introduction</a:t>
            </a:r>
          </a:p>
          <a:p>
            <a:pPr lvl="1"/>
            <a:endParaRPr lang="en-US" dirty="0"/>
          </a:p>
        </p:txBody>
      </p:sp>
    </p:spTree>
    <p:extLst>
      <p:ext uri="{BB962C8B-B14F-4D97-AF65-F5344CB8AC3E}">
        <p14:creationId xmlns:p14="http://schemas.microsoft.com/office/powerpoint/2010/main" val="174487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2001-3D27-43D1-4747-AEBEFEC86E97}"/>
              </a:ext>
            </a:extLst>
          </p:cNvPr>
          <p:cNvSpPr>
            <a:spLocks noGrp="1"/>
          </p:cNvSpPr>
          <p:nvPr>
            <p:ph type="title"/>
          </p:nvPr>
        </p:nvSpPr>
        <p:spPr/>
        <p:txBody>
          <a:bodyPr/>
          <a:lstStyle/>
          <a:p>
            <a:r>
              <a:rPr lang="en-US" dirty="0"/>
              <a:t>Multi-experiment papers</a:t>
            </a:r>
          </a:p>
        </p:txBody>
      </p:sp>
      <p:sp>
        <p:nvSpPr>
          <p:cNvPr id="3" name="Content Placeholder 2">
            <a:extLst>
              <a:ext uri="{FF2B5EF4-FFF2-40B4-BE49-F238E27FC236}">
                <a16:creationId xmlns:a16="http://schemas.microsoft.com/office/drawing/2014/main" id="{51B5BE94-62DA-3D1D-D72B-4118AA4B0D58}"/>
              </a:ext>
            </a:extLst>
          </p:cNvPr>
          <p:cNvSpPr>
            <a:spLocks noGrp="1"/>
          </p:cNvSpPr>
          <p:nvPr>
            <p:ph idx="1"/>
          </p:nvPr>
        </p:nvSpPr>
        <p:spPr/>
        <p:txBody>
          <a:bodyPr>
            <a:normAutofit fontScale="92500" lnSpcReduction="20000"/>
          </a:bodyPr>
          <a:lstStyle/>
          <a:p>
            <a:r>
              <a:rPr lang="en-US" dirty="0"/>
              <a:t>Abstract</a:t>
            </a:r>
          </a:p>
          <a:p>
            <a:r>
              <a:rPr lang="en-US" dirty="0"/>
              <a:t>Introduction</a:t>
            </a:r>
          </a:p>
          <a:p>
            <a:r>
              <a:rPr lang="en-US" dirty="0"/>
              <a:t>Experiment 1</a:t>
            </a:r>
          </a:p>
          <a:p>
            <a:pPr lvl="1"/>
            <a:r>
              <a:rPr lang="en-US" dirty="0"/>
              <a:t>Method</a:t>
            </a:r>
          </a:p>
          <a:p>
            <a:pPr lvl="1"/>
            <a:r>
              <a:rPr lang="en-US" dirty="0"/>
              <a:t>Results</a:t>
            </a:r>
          </a:p>
          <a:p>
            <a:pPr lvl="1"/>
            <a:r>
              <a:rPr lang="en-US" dirty="0"/>
              <a:t>Discussion (short, segue)</a:t>
            </a:r>
          </a:p>
          <a:p>
            <a:r>
              <a:rPr lang="en-US" dirty="0"/>
              <a:t>Experiment 2</a:t>
            </a:r>
          </a:p>
          <a:p>
            <a:pPr lvl="1"/>
            <a:r>
              <a:rPr lang="en-US" dirty="0"/>
              <a:t>Method</a:t>
            </a:r>
          </a:p>
          <a:p>
            <a:pPr lvl="1"/>
            <a:r>
              <a:rPr lang="en-US" dirty="0"/>
              <a:t>Results</a:t>
            </a:r>
          </a:p>
          <a:p>
            <a:pPr lvl="1"/>
            <a:r>
              <a:rPr lang="en-US" dirty="0"/>
              <a:t>Discussion (optional)</a:t>
            </a:r>
          </a:p>
          <a:p>
            <a:r>
              <a:rPr lang="en-US" dirty="0"/>
              <a:t>General Discussion</a:t>
            </a:r>
          </a:p>
          <a:p>
            <a:r>
              <a:rPr lang="en-US" dirty="0"/>
              <a:t>References</a:t>
            </a:r>
          </a:p>
        </p:txBody>
      </p:sp>
    </p:spTree>
    <p:extLst>
      <p:ext uri="{BB962C8B-B14F-4D97-AF65-F5344CB8AC3E}">
        <p14:creationId xmlns:p14="http://schemas.microsoft.com/office/powerpoint/2010/main" val="72891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98A1-DE4E-097B-9687-A7AF29EEFE81}"/>
              </a:ext>
            </a:extLst>
          </p:cNvPr>
          <p:cNvSpPr>
            <a:spLocks noGrp="1"/>
          </p:cNvSpPr>
          <p:nvPr>
            <p:ph type="title"/>
          </p:nvPr>
        </p:nvSpPr>
        <p:spPr/>
        <p:txBody>
          <a:bodyPr/>
          <a:lstStyle/>
          <a:p>
            <a:r>
              <a:rPr lang="en-US" dirty="0"/>
              <a:t>Formatting details</a:t>
            </a:r>
          </a:p>
        </p:txBody>
      </p:sp>
      <p:sp>
        <p:nvSpPr>
          <p:cNvPr id="3" name="Content Placeholder 2">
            <a:extLst>
              <a:ext uri="{FF2B5EF4-FFF2-40B4-BE49-F238E27FC236}">
                <a16:creationId xmlns:a16="http://schemas.microsoft.com/office/drawing/2014/main" id="{85F63769-814A-577A-A9D2-4942BC9C25FA}"/>
              </a:ext>
            </a:extLst>
          </p:cNvPr>
          <p:cNvSpPr>
            <a:spLocks noGrp="1"/>
          </p:cNvSpPr>
          <p:nvPr>
            <p:ph idx="1"/>
          </p:nvPr>
        </p:nvSpPr>
        <p:spPr/>
        <p:txBody>
          <a:bodyPr/>
          <a:lstStyle/>
          <a:p>
            <a:r>
              <a:rPr lang="en-US" dirty="0"/>
              <a:t>References</a:t>
            </a:r>
          </a:p>
          <a:p>
            <a:r>
              <a:rPr lang="en-US" dirty="0"/>
              <a:t>Figures &amp; Captions</a:t>
            </a:r>
          </a:p>
          <a:p>
            <a:r>
              <a:rPr lang="en-US" dirty="0"/>
              <a:t>Pagination</a:t>
            </a:r>
          </a:p>
          <a:p>
            <a:pPr lvl="1"/>
            <a:r>
              <a:rPr lang="en-US" dirty="0"/>
              <a:t>Title</a:t>
            </a:r>
          </a:p>
          <a:p>
            <a:pPr lvl="1"/>
            <a:r>
              <a:rPr lang="en-US" dirty="0"/>
              <a:t>Abstract</a:t>
            </a:r>
          </a:p>
          <a:p>
            <a:r>
              <a:rPr lang="en-US" dirty="0"/>
              <a:t>Double-spaced</a:t>
            </a:r>
          </a:p>
        </p:txBody>
      </p:sp>
    </p:spTree>
    <p:extLst>
      <p:ext uri="{BB962C8B-B14F-4D97-AF65-F5344CB8AC3E}">
        <p14:creationId xmlns:p14="http://schemas.microsoft.com/office/powerpoint/2010/main" val="171345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1764-D469-4A5B-AA61-AB2F756DC6A4}"/>
              </a:ext>
            </a:extLst>
          </p:cNvPr>
          <p:cNvSpPr>
            <a:spLocks noGrp="1"/>
          </p:cNvSpPr>
          <p:nvPr>
            <p:ph type="title"/>
          </p:nvPr>
        </p:nvSpPr>
        <p:spPr/>
        <p:txBody>
          <a:bodyPr/>
          <a:lstStyle/>
          <a:p>
            <a:r>
              <a:rPr lang="en-US" dirty="0"/>
              <a:t>Writing with Style</a:t>
            </a:r>
          </a:p>
        </p:txBody>
      </p:sp>
      <p:sp>
        <p:nvSpPr>
          <p:cNvPr id="3" name="Content Placeholder 2">
            <a:extLst>
              <a:ext uri="{FF2B5EF4-FFF2-40B4-BE49-F238E27FC236}">
                <a16:creationId xmlns:a16="http://schemas.microsoft.com/office/drawing/2014/main" id="{ECB1C05A-3FA3-B42D-D924-43A41F8B786B}"/>
              </a:ext>
            </a:extLst>
          </p:cNvPr>
          <p:cNvSpPr>
            <a:spLocks noGrp="1"/>
          </p:cNvSpPr>
          <p:nvPr>
            <p:ph idx="1"/>
          </p:nvPr>
        </p:nvSpPr>
        <p:spPr/>
        <p:txBody>
          <a:bodyPr/>
          <a:lstStyle/>
          <a:p>
            <a:r>
              <a:rPr lang="en-US" dirty="0"/>
              <a:t>Reading published work focused on style</a:t>
            </a:r>
          </a:p>
          <a:p>
            <a:pPr lvl="1"/>
            <a:r>
              <a:rPr lang="en-US" dirty="0"/>
              <a:t>How they communicate instead of what</a:t>
            </a:r>
          </a:p>
          <a:p>
            <a:pPr lvl="1"/>
            <a:endParaRPr lang="en-US" dirty="0"/>
          </a:p>
          <a:p>
            <a:r>
              <a:rPr lang="en-US" dirty="0"/>
              <a:t>Using Google Scholar</a:t>
            </a:r>
          </a:p>
          <a:p>
            <a:pPr lvl="1"/>
            <a:r>
              <a:rPr lang="en-US" dirty="0"/>
              <a:t>Search by keywords</a:t>
            </a:r>
          </a:p>
          <a:p>
            <a:pPr lvl="1"/>
            <a:r>
              <a:rPr lang="en-US" dirty="0"/>
              <a:t>Find @ NU</a:t>
            </a:r>
          </a:p>
          <a:p>
            <a:pPr lvl="1"/>
            <a:r>
              <a:rPr lang="en-US" dirty="0"/>
              <a:t>Cite &amp; Cited by links</a:t>
            </a:r>
          </a:p>
          <a:p>
            <a:pPr lvl="1"/>
            <a:endParaRPr lang="en-US" dirty="0"/>
          </a:p>
          <a:p>
            <a:r>
              <a:rPr lang="en-US" dirty="0"/>
              <a:t>Peer-reviewed journals</a:t>
            </a:r>
          </a:p>
          <a:p>
            <a:pPr lvl="1"/>
            <a:r>
              <a:rPr lang="en-US" dirty="0"/>
              <a:t>Avoid “Proceedings”</a:t>
            </a:r>
          </a:p>
          <a:p>
            <a:pPr lvl="1"/>
            <a:endParaRPr lang="en-US" dirty="0"/>
          </a:p>
        </p:txBody>
      </p:sp>
    </p:spTree>
    <p:extLst>
      <p:ext uri="{BB962C8B-B14F-4D97-AF65-F5344CB8AC3E}">
        <p14:creationId xmlns:p14="http://schemas.microsoft.com/office/powerpoint/2010/main" val="407193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A4D1-F9C1-D449-A48A-E50F6C788CEF}"/>
              </a:ext>
            </a:extLst>
          </p:cNvPr>
          <p:cNvSpPr>
            <a:spLocks noGrp="1"/>
          </p:cNvSpPr>
          <p:nvPr>
            <p:ph type="title"/>
          </p:nvPr>
        </p:nvSpPr>
        <p:spPr/>
        <p:txBody>
          <a:bodyPr/>
          <a:lstStyle/>
          <a:p>
            <a:r>
              <a:rPr lang="en-US" dirty="0"/>
              <a:t>Introduction sentences</a:t>
            </a:r>
          </a:p>
        </p:txBody>
      </p:sp>
      <p:sp>
        <p:nvSpPr>
          <p:cNvPr id="3" name="Content Placeholder 2">
            <a:extLst>
              <a:ext uri="{FF2B5EF4-FFF2-40B4-BE49-F238E27FC236}">
                <a16:creationId xmlns:a16="http://schemas.microsoft.com/office/drawing/2014/main" id="{8692AA10-483A-165D-7931-17649EA11CCB}"/>
              </a:ext>
            </a:extLst>
          </p:cNvPr>
          <p:cNvSpPr>
            <a:spLocks noGrp="1"/>
          </p:cNvSpPr>
          <p:nvPr>
            <p:ph idx="1"/>
          </p:nvPr>
        </p:nvSpPr>
        <p:spPr/>
        <p:txBody>
          <a:bodyPr/>
          <a:lstStyle/>
          <a:p>
            <a:r>
              <a:rPr lang="en-US" b="0" i="0" dirty="0">
                <a:solidFill>
                  <a:srgbClr val="2D3B45"/>
                </a:solidFill>
                <a:effectLst/>
                <a:latin typeface="Lato Extended"/>
              </a:rPr>
              <a:t>Sentence indicating the purpose of the study from last 2 paragraphs of Introduction.</a:t>
            </a:r>
          </a:p>
          <a:p>
            <a:r>
              <a:rPr lang="en-US" b="0" i="0" dirty="0">
                <a:solidFill>
                  <a:srgbClr val="2D3B45"/>
                </a:solidFill>
                <a:effectLst/>
                <a:latin typeface="Lato Extended"/>
              </a:rPr>
              <a:t>Find sentences that indicate why this is an important research topic.</a:t>
            </a:r>
          </a:p>
          <a:p>
            <a:r>
              <a:rPr lang="en-US" b="0" i="0" dirty="0">
                <a:solidFill>
                  <a:srgbClr val="2D3B45"/>
                </a:solidFill>
                <a:effectLst/>
                <a:latin typeface="Lato Extended"/>
              </a:rPr>
              <a:t>Sentences at the end of the Introduction that signal information about methodology.</a:t>
            </a:r>
          </a:p>
          <a:p>
            <a:endParaRPr lang="en-US" dirty="0"/>
          </a:p>
        </p:txBody>
      </p:sp>
    </p:spTree>
    <p:extLst>
      <p:ext uri="{BB962C8B-B14F-4D97-AF65-F5344CB8AC3E}">
        <p14:creationId xmlns:p14="http://schemas.microsoft.com/office/powerpoint/2010/main" val="113201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1218</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Lato Extended</vt:lpstr>
      <vt:lpstr>Times New Roman</vt:lpstr>
      <vt:lpstr>Office Theme</vt:lpstr>
      <vt:lpstr>205 Oct 26, Class 16</vt:lpstr>
      <vt:lpstr>Exam feedback</vt:lpstr>
      <vt:lpstr>Definitions</vt:lpstr>
      <vt:lpstr>PowerPoint Presentation</vt:lpstr>
      <vt:lpstr>Writeup #2</vt:lpstr>
      <vt:lpstr>Multi-experiment papers</vt:lpstr>
      <vt:lpstr>Formatting details</vt:lpstr>
      <vt:lpstr>Writing with Style</vt:lpstr>
      <vt:lpstr>Introduction sentences</vt:lpstr>
      <vt:lpstr>PowerPoint Presentation</vt:lpstr>
      <vt:lpstr>PowerPoint Presentation</vt:lpstr>
      <vt:lpstr>PowerPoint Presentation</vt:lpstr>
      <vt:lpstr>PowerPoint Presentation</vt:lpstr>
      <vt:lpstr>PowerPoint Presentation</vt:lpstr>
      <vt:lpstr>Discussion Sentences</vt:lpstr>
      <vt:lpstr>PowerPoint Presentation</vt:lpstr>
      <vt:lpstr>PowerPoint Presentation</vt:lpstr>
      <vt:lpstr>For Fri 10/28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26, Class 16</dc:title>
  <dc:creator>Paul Reber</dc:creator>
  <cp:lastModifiedBy>Paul Reber</cp:lastModifiedBy>
  <cp:revision>3</cp:revision>
  <cp:lastPrinted>2022-10-26T15:59:50Z</cp:lastPrinted>
  <dcterms:created xsi:type="dcterms:W3CDTF">2022-10-24T16:48:11Z</dcterms:created>
  <dcterms:modified xsi:type="dcterms:W3CDTF">2022-10-26T16:33:51Z</dcterms:modified>
</cp:coreProperties>
</file>